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279" r:id="rId3"/>
    <p:sldId id="319" r:id="rId4"/>
    <p:sldId id="320" r:id="rId5"/>
    <p:sldId id="321" r:id="rId6"/>
    <p:sldId id="280" r:id="rId7"/>
    <p:sldId id="257" r:id="rId8"/>
    <p:sldId id="258" r:id="rId9"/>
    <p:sldId id="260" r:id="rId10"/>
    <p:sldId id="315" r:id="rId11"/>
    <p:sldId id="259" r:id="rId12"/>
    <p:sldId id="261" r:id="rId13"/>
    <p:sldId id="262" r:id="rId14"/>
    <p:sldId id="317" r:id="rId15"/>
    <p:sldId id="281" r:id="rId16"/>
    <p:sldId id="263" r:id="rId17"/>
    <p:sldId id="264" r:id="rId18"/>
    <p:sldId id="265" r:id="rId19"/>
    <p:sldId id="285" r:id="rId20"/>
    <p:sldId id="266" r:id="rId21"/>
    <p:sldId id="282" r:id="rId22"/>
    <p:sldId id="267" r:id="rId23"/>
    <p:sldId id="288" r:id="rId24"/>
    <p:sldId id="289" r:id="rId25"/>
    <p:sldId id="290" r:id="rId26"/>
    <p:sldId id="291" r:id="rId27"/>
    <p:sldId id="292" r:id="rId28"/>
    <p:sldId id="283" r:id="rId29"/>
    <p:sldId id="293" r:id="rId30"/>
    <p:sldId id="294" r:id="rId31"/>
    <p:sldId id="268" r:id="rId32"/>
    <p:sldId id="269" r:id="rId33"/>
    <p:sldId id="270" r:id="rId34"/>
    <p:sldId id="271" r:id="rId35"/>
    <p:sldId id="295" r:id="rId36"/>
    <p:sldId id="296" r:id="rId37"/>
    <p:sldId id="272" r:id="rId38"/>
    <p:sldId id="273" r:id="rId39"/>
    <p:sldId id="274" r:id="rId40"/>
    <p:sldId id="275" r:id="rId41"/>
    <p:sldId id="276" r:id="rId42"/>
    <p:sldId id="277" r:id="rId43"/>
    <p:sldId id="278" r:id="rId44"/>
    <p:sldId id="298" r:id="rId45"/>
    <p:sldId id="305" r:id="rId46"/>
    <p:sldId id="314" r:id="rId47"/>
    <p:sldId id="307" r:id="rId48"/>
    <p:sldId id="311" r:id="rId49"/>
    <p:sldId id="312" r:id="rId50"/>
    <p:sldId id="308" r:id="rId51"/>
    <p:sldId id="313" r:id="rId52"/>
    <p:sldId id="306" r:id="rId53"/>
    <p:sldId id="284" r:id="rId54"/>
    <p:sldId id="299" r:id="rId55"/>
    <p:sldId id="300" r:id="rId56"/>
    <p:sldId id="301" r:id="rId57"/>
    <p:sldId id="318" r:id="rId58"/>
    <p:sldId id="303" r:id="rId59"/>
    <p:sldId id="304" r:id="rId60"/>
    <p:sldId id="316" r:id="rId6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2DEFB-4044-4799-9427-979655B424B0}" type="datetimeFigureOut">
              <a:rPr lang="pl-PL" smtClean="0"/>
              <a:t>2018-05-26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57F6D-BC6E-4D39-9BBA-060F7E939B8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69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757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04D49B-4F72-4084-A747-8936FCD1081B}" type="slidenum">
              <a:rPr lang="pl-PL" smtClean="0"/>
              <a:pPr/>
              <a:t>54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80AB752-2EA9-492E-BE3F-E3E3A56757B0}" type="datetimeFigureOut">
              <a:rPr lang="pl-PL" smtClean="0"/>
              <a:t>2018-05-26</a:t>
            </a:fld>
            <a:endParaRPr lang="pl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pl-PL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2400" y="147319"/>
            <a:ext cx="6705600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47319"/>
            <a:ext cx="1956046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6" name="Rectangle 7"/>
          <p:cNvSpPr/>
          <p:nvPr/>
        </p:nvSpPr>
        <p:spPr>
          <a:xfrm>
            <a:off x="7010400" y="1628800"/>
            <a:ext cx="1981200" cy="50783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3170" y="3518176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itle 10"/>
          <p:cNvSpPr txBox="1">
            <a:spLocks/>
          </p:cNvSpPr>
          <p:nvPr/>
        </p:nvSpPr>
        <p:spPr>
          <a:xfrm>
            <a:off x="7163170" y="1844824"/>
            <a:ext cx="1675660" cy="16733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kern="1200" cap="all" spc="15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1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010400" y="152399"/>
            <a:ext cx="1981200" cy="655624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153923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80AB752-2EA9-492E-BE3F-E3E3A56757B0}" type="datetimeFigureOut">
              <a:rPr lang="pl-PL" smtClean="0"/>
              <a:t>2018-05-26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" y="150919"/>
            <a:ext cx="8831802" cy="65562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B752-2EA9-492E-BE3F-E3E3A56757B0}" type="datetimeFigureOut">
              <a:rPr lang="pl-PL" smtClean="0"/>
              <a:t>2018-05-26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noFill/>
          </a:ln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/>
          <p:cNvSpPr/>
          <p:nvPr/>
        </p:nvSpPr>
        <p:spPr>
          <a:xfrm>
            <a:off x="7010400" y="150876"/>
            <a:ext cx="1981200" cy="65562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634971"/>
            <a:ext cx="8831802" cy="5045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399" y="152400"/>
            <a:ext cx="8814047" cy="13464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0999" y="1719071"/>
            <a:ext cx="8407893" cy="4407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0888" y="6356350"/>
            <a:ext cx="2133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A80AB752-2EA9-492E-BE3F-E3E3A56757B0}" type="datetimeFigureOut">
              <a:rPr lang="pl-PL" smtClean="0"/>
              <a:t>2018-05-26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4680" y="6355080"/>
            <a:ext cx="582966" cy="274320"/>
          </a:xfrm>
          <a:prstGeom prst="rect">
            <a:avLst/>
          </a:prstGeom>
          <a:ln w="19050">
            <a:noFill/>
          </a:ln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5DBC1AA9-82CC-4666-94E8-DDB8C848BFBD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 cap="all" spc="200" baseline="0">
          <a:ln>
            <a:noFill/>
          </a:ln>
          <a:solidFill>
            <a:schemeClr val="bg1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sz="2000" kern="1200" spc="150" baseline="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800" kern="1200" spc="100" baseline="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600" kern="1200" spc="100" baseline="0">
          <a:solidFill>
            <a:schemeClr val="tx2"/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buClr>
          <a:schemeClr val="accent4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spcBef>
          <a:spcPct val="20000"/>
        </a:spcBef>
        <a:buClr>
          <a:schemeClr val="accent6"/>
        </a:buClr>
        <a:buFont typeface="Wingdings" pitchFamily="2" charset="2"/>
        <a:buChar char="§"/>
        <a:defRPr sz="1300" kern="1200" spc="100" baseline="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emf"/><Relationship Id="rId4" Type="http://schemas.openxmlformats.org/officeDocument/2006/relationships/oleObject" Target="../embeddings/Microsoft_Excel_97-2003_Worksheet1.xls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025416" y="6237312"/>
            <a:ext cx="1981200" cy="452760"/>
          </a:xfrm>
        </p:spPr>
        <p:txBody>
          <a:bodyPr>
            <a:normAutofit fontScale="70000" lnSpcReduction="20000"/>
          </a:bodyPr>
          <a:lstStyle/>
          <a:p>
            <a:r>
              <a:rPr lang="pl-PL" dirty="0" smtClean="0"/>
              <a:t>dr Magdalena Homa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45" y="268573"/>
            <a:ext cx="1896943" cy="90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2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Gęstość </a:t>
            </a:r>
            <a:r>
              <a:rPr lang="pl-PL" dirty="0"/>
              <a:t>zaludnienia (osób/km²)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40067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94" y="1700808"/>
            <a:ext cx="2880245" cy="4960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62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Dzienne </a:t>
            </a:r>
            <a:r>
              <a:rPr lang="pl-PL" dirty="0"/>
              <a:t>zmiany liczby mieszkańców wybranych krajów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75495"/>
            <a:ext cx="661987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39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Stałe </a:t>
            </a:r>
            <a:r>
              <a:rPr lang="pl-PL" dirty="0"/>
              <a:t>źródła światła w </a:t>
            </a:r>
            <a:r>
              <a:rPr lang="pl-PL" dirty="0" smtClean="0"/>
              <a:t>nocy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6732240" y="1647696"/>
            <a:ext cx="21602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Źródła światła głównie miejskie, skupiają się wzdłuż wybrzeży i szlaków transportowych np. autostrad międzystanowych w USA, kolei transsyberyjskiej. </a:t>
            </a:r>
            <a:endParaRPr lang="pl-P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7695"/>
            <a:ext cx="6552728" cy="512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5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GLOBALNE MROWISKA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496944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3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BARIERY OSADNICZE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52600"/>
            <a:ext cx="8670773" cy="42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4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/>
          </a:bodyPr>
          <a:lstStyle/>
          <a:p>
            <a:pPr marL="560070" lvl="0" indent="-514350">
              <a:buClr>
                <a:schemeClr val="tx2"/>
              </a:buClr>
              <a:buFont typeface="+mj-lt"/>
              <a:buAutoNum type="romanUcPeriod" startAt="2"/>
            </a:pPr>
            <a:r>
              <a:rPr lang="pl-PL" sz="2200" b="1" dirty="0"/>
              <a:t>Struktury demograficzne  i jej mierniki - struktura ludności według płci i wieku. </a:t>
            </a:r>
          </a:p>
          <a:p>
            <a:pPr marL="45720" lvl="0" indent="0">
              <a:buClr>
                <a:schemeClr val="tx2"/>
              </a:buClr>
              <a:buNone/>
            </a:pPr>
            <a:endParaRPr lang="pl-PL" sz="900" dirty="0"/>
          </a:p>
          <a:p>
            <a:pPr marL="45720" lvl="0" indent="0">
              <a:buClr>
                <a:schemeClr val="tx2"/>
              </a:buClr>
              <a:buNone/>
            </a:pPr>
            <a:r>
              <a:rPr lang="pl-PL" dirty="0" smtClean="0"/>
              <a:t>Przykładowe </a:t>
            </a:r>
            <a:r>
              <a:rPr lang="pl-PL" dirty="0"/>
              <a:t>problemy: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piramida wg wieku i płci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współczynnik </a:t>
            </a:r>
            <a:r>
              <a:rPr lang="pl-PL" dirty="0"/>
              <a:t>feminizacji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współczynnik  </a:t>
            </a:r>
            <a:r>
              <a:rPr lang="pl-PL" dirty="0"/>
              <a:t>maskulinizacji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struktura </a:t>
            </a:r>
            <a:r>
              <a:rPr lang="pl-PL" dirty="0"/>
              <a:t>płciowa ludności,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współczynnik </a:t>
            </a:r>
            <a:r>
              <a:rPr lang="pl-PL" dirty="0"/>
              <a:t>obciążeń demograficznych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zmiany </a:t>
            </a:r>
            <a:r>
              <a:rPr lang="pl-PL" dirty="0"/>
              <a:t>struktury ludności według wieku i współczynnika obciążeń demograficznych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proces </a:t>
            </a:r>
            <a:r>
              <a:rPr lang="pl-PL" dirty="0"/>
              <a:t>starzenia się ludności. 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współczynnik </a:t>
            </a:r>
            <a:r>
              <a:rPr lang="pl-PL" dirty="0"/>
              <a:t>młodości i starości demograficznej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prognozy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5137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PIRAMIDA WIEKU</a:t>
            </a:r>
            <a:endParaRPr lang="pl-PL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9525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31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PIRAMIDA WIEKU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136904" cy="495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5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PIRAMIDA WIEKU LUDNOŚCI W POLSCE</a:t>
            </a:r>
            <a:endParaRPr lang="pl-P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76400"/>
            <a:ext cx="856895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21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8712968" cy="511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381000" y="355847"/>
            <a:ext cx="8381260" cy="1054394"/>
          </a:xfrm>
        </p:spPr>
        <p:txBody>
          <a:bodyPr/>
          <a:lstStyle/>
          <a:p>
            <a:r>
              <a:rPr lang="pl-PL" dirty="0" smtClean="0"/>
              <a:t>PIRAMIDA WIEKU LUDNOŚCI W POLSCE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6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/>
          </a:bodyPr>
          <a:lstStyle/>
          <a:p>
            <a:pPr marL="560070" lvl="0" indent="-514350">
              <a:lnSpc>
                <a:spcPct val="150000"/>
              </a:lnSpc>
              <a:buClr>
                <a:schemeClr val="tx2"/>
              </a:buClr>
              <a:buFont typeface="+mj-lt"/>
              <a:buAutoNum type="romanUcPeriod"/>
            </a:pPr>
            <a:r>
              <a:rPr lang="pl-PL" sz="2200" b="1" dirty="0"/>
              <a:t>Bilans ludności - liczba i rozmieszczenie ludności </a:t>
            </a:r>
          </a:p>
          <a:p>
            <a:pPr marL="560070" lvl="0" indent="-514350">
              <a:lnSpc>
                <a:spcPct val="150000"/>
              </a:lnSpc>
              <a:buClr>
                <a:schemeClr val="tx2"/>
              </a:buClr>
              <a:buFont typeface="+mj-lt"/>
              <a:buAutoNum type="romanUcPeriod"/>
            </a:pPr>
            <a:r>
              <a:rPr lang="pl-PL" sz="2200" b="1" dirty="0"/>
              <a:t>Struktury demograficzne  i jej mierniki - struktura ludności według płci i wieku. </a:t>
            </a:r>
          </a:p>
          <a:p>
            <a:pPr marL="560070" lvl="0" indent="-514350">
              <a:lnSpc>
                <a:spcPct val="150000"/>
              </a:lnSpc>
              <a:buClr>
                <a:schemeClr val="tx2"/>
              </a:buClr>
              <a:buFont typeface="+mj-lt"/>
              <a:buAutoNum type="romanUcPeriod"/>
            </a:pPr>
            <a:r>
              <a:rPr lang="pl-PL" sz="2200" b="1" dirty="0" smtClean="0"/>
              <a:t>Płodność- </a:t>
            </a:r>
            <a:r>
              <a:rPr lang="pl-PL" sz="2200" b="1" dirty="0"/>
              <a:t>mierniki, analiza, </a:t>
            </a:r>
            <a:r>
              <a:rPr lang="pl-PL" sz="2200" b="1" dirty="0" smtClean="0"/>
              <a:t>przemiany </a:t>
            </a:r>
          </a:p>
          <a:p>
            <a:pPr marL="560070" lvl="0" indent="-514350">
              <a:lnSpc>
                <a:spcPct val="150000"/>
              </a:lnSpc>
              <a:buClr>
                <a:schemeClr val="tx2"/>
              </a:buClr>
              <a:buFont typeface="+mj-lt"/>
              <a:buAutoNum type="romanUcPeriod"/>
            </a:pPr>
            <a:r>
              <a:rPr lang="pl-PL" sz="2200" b="1" dirty="0" smtClean="0"/>
              <a:t>Umieralność</a:t>
            </a:r>
            <a:r>
              <a:rPr lang="pl-PL" sz="2200" b="1" dirty="0"/>
              <a:t>, zachorowalność i śmiertelność. </a:t>
            </a:r>
            <a:endParaRPr lang="pl-PL" sz="2200" b="1" dirty="0" smtClean="0"/>
          </a:p>
          <a:p>
            <a:pPr marL="560070" lvl="0" indent="-514350">
              <a:lnSpc>
                <a:spcPct val="150000"/>
              </a:lnSpc>
              <a:buClr>
                <a:schemeClr val="tx2"/>
              </a:buClr>
              <a:buFont typeface="+mj-lt"/>
              <a:buAutoNum type="romanUcPeriod"/>
            </a:pPr>
            <a:r>
              <a:rPr lang="pl-PL" sz="2200" b="1" dirty="0" smtClean="0"/>
              <a:t>Przyrost i przejście demograficzne</a:t>
            </a:r>
            <a:endParaRPr lang="pl-PL" sz="2200" b="1" dirty="0"/>
          </a:p>
          <a:p>
            <a:pPr marL="560070" lvl="0" indent="-514350">
              <a:lnSpc>
                <a:spcPct val="150000"/>
              </a:lnSpc>
              <a:buClr>
                <a:schemeClr val="tx2"/>
              </a:buClr>
              <a:buFont typeface="+mj-lt"/>
              <a:buAutoNum type="romanUcPeriod"/>
            </a:pPr>
            <a:r>
              <a:rPr lang="pl-PL" sz="2200" b="1" dirty="0" smtClean="0"/>
              <a:t>Ruch </a:t>
            </a:r>
            <a:r>
              <a:rPr lang="pl-PL" sz="2200" b="1" dirty="0"/>
              <a:t>wędrówkowy - migracje zewnętrzne i </a:t>
            </a:r>
            <a:r>
              <a:rPr lang="pl-PL" sz="2200" b="1" dirty="0" smtClean="0"/>
              <a:t>wewnętrzne.</a:t>
            </a:r>
            <a:endParaRPr lang="pl-PL" sz="2200" b="1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3399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MEDIANA WIEKU</a:t>
            </a:r>
            <a:endParaRPr lang="pl-PL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7" y="1772816"/>
            <a:ext cx="872346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461828" y="634067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Światowa mediana wieku 27,6lat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342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 lnSpcReduction="10000"/>
          </a:bodyPr>
          <a:lstStyle/>
          <a:p>
            <a:pPr marL="560070" lvl="0" indent="-514350">
              <a:buClr>
                <a:schemeClr val="tx2"/>
              </a:buClr>
              <a:buFont typeface="+mj-lt"/>
              <a:buAutoNum type="romanUcPeriod" startAt="3"/>
            </a:pPr>
            <a:r>
              <a:rPr lang="pl-PL" sz="2200" b="1" dirty="0"/>
              <a:t>Płodność- mierniki, analiza, przemiany</a:t>
            </a:r>
          </a:p>
          <a:p>
            <a:pPr marL="45720" lvl="0" indent="0">
              <a:buClr>
                <a:schemeClr val="tx2"/>
              </a:buClr>
              <a:buNone/>
            </a:pPr>
            <a:endParaRPr lang="pl-PL" sz="900" dirty="0"/>
          </a:p>
          <a:p>
            <a:pPr marL="45720" lvl="0" indent="0">
              <a:buClr>
                <a:schemeClr val="tx2"/>
              </a:buClr>
              <a:buNone/>
            </a:pPr>
            <a:r>
              <a:rPr lang="pl-PL" dirty="0" smtClean="0"/>
              <a:t>Przykładowe </a:t>
            </a:r>
            <a:r>
              <a:rPr lang="pl-PL" dirty="0"/>
              <a:t>problemy: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urodzenia </a:t>
            </a:r>
            <a:r>
              <a:rPr lang="pl-PL" dirty="0"/>
              <a:t>liczba i ich zmiany 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współczynnik </a:t>
            </a:r>
            <a:r>
              <a:rPr lang="pl-PL" dirty="0"/>
              <a:t>urodzeń (rodności)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zmienne </a:t>
            </a:r>
            <a:r>
              <a:rPr lang="pl-PL" dirty="0"/>
              <a:t>bezpośrednie wpływające na poziom i natężenie urodzeń 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depresja </a:t>
            </a:r>
            <a:r>
              <a:rPr lang="pl-PL" dirty="0"/>
              <a:t>urodzeniowa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płodność </a:t>
            </a:r>
            <a:r>
              <a:rPr lang="pl-PL" dirty="0"/>
              <a:t>kobiet - współczynnik płodności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cząstkowe </a:t>
            </a:r>
            <a:r>
              <a:rPr lang="pl-PL" dirty="0"/>
              <a:t>współczynniki płodności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wzorzec </a:t>
            </a:r>
            <a:r>
              <a:rPr lang="pl-PL" dirty="0"/>
              <a:t>płodności i jego zmiany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płodność </a:t>
            </a:r>
            <a:r>
              <a:rPr lang="pl-PL" dirty="0"/>
              <a:t>naturalna i modele płodności (Model płodności </a:t>
            </a:r>
            <a:r>
              <a:rPr lang="pl-PL" dirty="0" err="1"/>
              <a:t>Ohadike</a:t>
            </a:r>
            <a:r>
              <a:rPr lang="pl-PL" dirty="0"/>
              <a:t>)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rozkład </a:t>
            </a:r>
            <a:r>
              <a:rPr lang="pl-PL" dirty="0"/>
              <a:t>cząstkowych współczynników płodności naturalnej według średniego wieku zawierania małżeństw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współczynniki </a:t>
            </a:r>
            <a:r>
              <a:rPr lang="pl-PL" dirty="0"/>
              <a:t>dzietności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prognozy</a:t>
            </a:r>
            <a:endParaRPr lang="pl-PL" dirty="0"/>
          </a:p>
          <a:p>
            <a:pPr marL="723900" lvl="1" indent="-358775">
              <a:buFont typeface="Calibri" panose="020F0502020204030204" pitchFamily="34" charset="0"/>
              <a:buChar char="−"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26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Urodzenia na 1000 </a:t>
            </a:r>
            <a:r>
              <a:rPr lang="pl-PL" dirty="0" err="1" smtClean="0"/>
              <a:t>miEszkańców</a:t>
            </a:r>
            <a:endParaRPr lang="pl-PL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5961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4399384"/>
            <a:ext cx="5429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02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64807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9"/>
            <a:ext cx="856895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311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1152128"/>
          </a:xfrm>
        </p:spPr>
        <p:txBody>
          <a:bodyPr>
            <a:noAutofit/>
          </a:bodyPr>
          <a:lstStyle/>
          <a:p>
            <a:r>
              <a:rPr lang="pl-PL" sz="3200" b="1" dirty="0"/>
              <a:t>Współczynniki dzietności ogólnej- TFR</a:t>
            </a:r>
            <a:r>
              <a:rPr lang="pl-PL" sz="3200" dirty="0"/>
              <a:t>  (płodności całkowitej)- </a:t>
            </a:r>
            <a:r>
              <a:rPr lang="pl-PL" sz="3200" dirty="0" smtClean="0"/>
              <a:t>ŚWIAT  </a:t>
            </a:r>
            <a:r>
              <a:rPr lang="pl-PL" sz="3200" b="1" dirty="0" smtClean="0"/>
              <a:t>2013</a:t>
            </a:r>
            <a:endParaRPr lang="pl-PL" sz="3200" b="1" dirty="0"/>
          </a:p>
        </p:txBody>
      </p:sp>
      <p:pic>
        <p:nvPicPr>
          <p:cNvPr id="297988" name="Picture 4" descr="http://upload.wikimedia.org/wikipedia/commons/thumb/2/2e/Countriesbyfertilityrate.svg/863px-Countriesbyfertilityrate.svg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39" y="1628800"/>
            <a:ext cx="871296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123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332656"/>
            <a:ext cx="9036496" cy="836712"/>
          </a:xfrm>
        </p:spPr>
        <p:txBody>
          <a:bodyPr>
            <a:normAutofit fontScale="90000"/>
          </a:bodyPr>
          <a:lstStyle/>
          <a:p>
            <a:r>
              <a:rPr lang="pl-PL" sz="3200" dirty="0" smtClean="0">
                <a:cs typeface="Times New Roman" pitchFamily="18" charset="0"/>
              </a:rPr>
              <a:t>Współczynnik dzietności kobiet w Polsce w 2012 roku</a:t>
            </a:r>
            <a:endParaRPr lang="pl-PL" sz="3200" dirty="0">
              <a:cs typeface="Times New Roman" pitchFamily="18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764703"/>
            <a:ext cx="8229600" cy="590465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pl-PL" dirty="0">
              <a:cs typeface="Times New Roman" pitchFamily="18" charset="0"/>
            </a:endParaRPr>
          </a:p>
          <a:p>
            <a:endParaRPr lang="pl-PL" dirty="0"/>
          </a:p>
        </p:txBody>
      </p:sp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77271"/>
            <a:ext cx="6768752" cy="509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19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268760"/>
          </a:xfrm>
        </p:spPr>
        <p:txBody>
          <a:bodyPr>
            <a:normAutofit/>
          </a:bodyPr>
          <a:lstStyle/>
          <a:p>
            <a:r>
              <a:rPr lang="pl-PL" dirty="0" smtClean="0"/>
              <a:t>Przeciętny wiek kobiety rodzącej pierwsze dziecko w Europie i USA</a:t>
            </a:r>
            <a:endParaRPr lang="pl-PL" dirty="0"/>
          </a:p>
        </p:txBody>
      </p:sp>
      <p:pic>
        <p:nvPicPr>
          <p:cNvPr id="300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12968" cy="45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302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r>
              <a:rPr lang="pl-PL" dirty="0" smtClean="0"/>
              <a:t>Odsetek urodzeń pozamałżeńskich w EUROPIE  w latach 1950-2005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pl-PL" dirty="0"/>
          </a:p>
          <a:p>
            <a:endParaRPr lang="pl-PL" dirty="0"/>
          </a:p>
        </p:txBody>
      </p:sp>
      <p:pic>
        <p:nvPicPr>
          <p:cNvPr id="301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24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 lnSpcReduction="10000"/>
          </a:bodyPr>
          <a:lstStyle/>
          <a:p>
            <a:pPr marL="560070" lvl="0" indent="-514350">
              <a:buClr>
                <a:schemeClr val="tx2"/>
              </a:buClr>
              <a:buFont typeface="+mj-lt"/>
              <a:buAutoNum type="romanUcPeriod" startAt="4"/>
            </a:pPr>
            <a:r>
              <a:rPr lang="pl-PL" sz="2200" b="1" dirty="0" smtClean="0"/>
              <a:t>Umieralność</a:t>
            </a:r>
            <a:r>
              <a:rPr lang="pl-PL" sz="2200" b="1" dirty="0"/>
              <a:t>, zachorowalność i </a:t>
            </a:r>
            <a:r>
              <a:rPr lang="pl-PL" sz="2200" b="1" dirty="0" smtClean="0"/>
              <a:t>śmiertelność</a:t>
            </a:r>
            <a:endParaRPr lang="pl-PL" sz="2200" b="1" dirty="0"/>
          </a:p>
          <a:p>
            <a:pPr marL="45720" lvl="0" indent="0">
              <a:buClr>
                <a:schemeClr val="tx2"/>
              </a:buClr>
              <a:buNone/>
            </a:pPr>
            <a:endParaRPr lang="pl-PL" sz="900" dirty="0"/>
          </a:p>
          <a:p>
            <a:pPr marL="45720" lvl="0" indent="0">
              <a:buClr>
                <a:schemeClr val="tx2"/>
              </a:buClr>
              <a:buNone/>
            </a:pPr>
            <a:r>
              <a:rPr lang="pl-PL" dirty="0" smtClean="0"/>
              <a:t>Przykładowe </a:t>
            </a:r>
            <a:r>
              <a:rPr lang="pl-PL" dirty="0"/>
              <a:t>problemy: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liczba </a:t>
            </a:r>
            <a:r>
              <a:rPr lang="pl-PL" dirty="0"/>
              <a:t>zgonów i zmiany ich liczby oraz natężenia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zmienne </a:t>
            </a:r>
            <a:r>
              <a:rPr lang="pl-PL" dirty="0"/>
              <a:t>bezpośrednie wpływające na poziom i natężenie zgonów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zgony </a:t>
            </a:r>
            <a:r>
              <a:rPr lang="pl-PL" dirty="0"/>
              <a:t>według przyczyn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zgodny </a:t>
            </a:r>
            <a:r>
              <a:rPr lang="pl-PL" dirty="0"/>
              <a:t>wg wieku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umieralność </a:t>
            </a:r>
            <a:r>
              <a:rPr lang="pl-PL" dirty="0"/>
              <a:t>na 1 000 mieszkańców w ciągu roku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wzorzec </a:t>
            </a:r>
            <a:r>
              <a:rPr lang="pl-PL" dirty="0"/>
              <a:t>umieralności i podstawowe prawa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budowa </a:t>
            </a:r>
            <a:r>
              <a:rPr lang="pl-PL" dirty="0"/>
              <a:t>tablic trwania życia - wymieralność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prawdopodobieństwa </a:t>
            </a:r>
            <a:r>
              <a:rPr lang="pl-PL" dirty="0"/>
              <a:t>zgonu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rozkład </a:t>
            </a:r>
            <a:r>
              <a:rPr lang="pl-PL" dirty="0"/>
              <a:t>liczby zmarłych  według wieku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przeciętne </a:t>
            </a:r>
            <a:r>
              <a:rPr lang="pl-PL" dirty="0"/>
              <a:t>dalsze trwanie życia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zmiany </a:t>
            </a:r>
            <a:r>
              <a:rPr lang="pl-PL" dirty="0"/>
              <a:t>trwania życia i czynniki wpływające na wydłużenie życia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p</a:t>
            </a:r>
            <a:r>
              <a:rPr lang="pl-PL" dirty="0" smtClean="0"/>
              <a:t>rognozy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9068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b="1" dirty="0" smtClean="0"/>
              <a:t>ZGONY  W  POLSCE</a:t>
            </a:r>
            <a:r>
              <a:rPr lang="pl-PL" sz="4000" dirty="0" smtClean="0"/>
              <a:t/>
            </a:r>
            <a:br>
              <a:rPr lang="pl-PL" sz="4000" dirty="0" smtClean="0"/>
            </a:br>
            <a:endParaRPr lang="pl-PL" sz="40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3"/>
          </p:nvPr>
        </p:nvSpPr>
        <p:spPr>
          <a:xfrm>
            <a:off x="4645025" y="764705"/>
            <a:ext cx="4041775" cy="698335"/>
          </a:xfrm>
        </p:spPr>
        <p:txBody>
          <a:bodyPr/>
          <a:lstStyle/>
          <a:p>
            <a:r>
              <a:rPr lang="pl-PL" dirty="0" smtClean="0"/>
              <a:t>      Współczynnik zgonów</a:t>
            </a:r>
            <a:endParaRPr lang="pl-PL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3" y="1628800"/>
            <a:ext cx="459526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79" y="1542268"/>
            <a:ext cx="4391471" cy="51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75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79512" y="1700808"/>
            <a:ext cx="8686800" cy="4824536"/>
          </a:xfrm>
        </p:spPr>
        <p:txBody>
          <a:bodyPr>
            <a:normAutofit/>
          </a:bodyPr>
          <a:lstStyle/>
          <a:p>
            <a:pPr hangingPunct="0">
              <a:buNone/>
            </a:pPr>
            <a:r>
              <a:rPr lang="pl-PL" sz="2200" b="1" dirty="0"/>
              <a:t>Literatura podstawowa:</a:t>
            </a:r>
          </a:p>
          <a:p>
            <a:pPr hangingPunct="0">
              <a:buFont typeface="Arial" panose="020B0604020202020204" pitchFamily="34" charset="0"/>
              <a:buChar char="•"/>
            </a:pPr>
            <a:r>
              <a:rPr lang="pl-PL" sz="2200" i="1" dirty="0"/>
              <a:t>Procesy demograficzne i metody ich analizy</a:t>
            </a:r>
            <a:r>
              <a:rPr lang="pl-PL" sz="2200" dirty="0"/>
              <a:t>, </a:t>
            </a:r>
            <a:r>
              <a:rPr lang="pl-PL" sz="2200" dirty="0" err="1"/>
              <a:t>pod.red</a:t>
            </a:r>
            <a:r>
              <a:rPr lang="pl-PL" sz="2200" dirty="0"/>
              <a:t>. J. Kurkiewicz, Wyd.AE w Krakowie, Kraków 2010</a:t>
            </a:r>
          </a:p>
          <a:p>
            <a:pPr hangingPunct="0">
              <a:buFont typeface="Arial" panose="020B0604020202020204" pitchFamily="34" charset="0"/>
              <a:buChar char="•"/>
            </a:pPr>
            <a:r>
              <a:rPr lang="pl-PL" sz="2200" dirty="0"/>
              <a:t>M. Okólski, A. </a:t>
            </a:r>
            <a:r>
              <a:rPr lang="pl-PL" sz="2200" dirty="0" err="1"/>
              <a:t>Fihel</a:t>
            </a:r>
            <a:r>
              <a:rPr lang="pl-PL" sz="2200" dirty="0"/>
              <a:t>, Demografia. </a:t>
            </a:r>
            <a:r>
              <a:rPr lang="pl-PL" sz="2200" i="1" dirty="0"/>
              <a:t>Współczesne zjawiska i teorie</a:t>
            </a:r>
            <a:r>
              <a:rPr lang="pl-PL" sz="2200" dirty="0"/>
              <a:t>, Wydawnictwo Naukowe SCHOLAR, Warszawa 2012.</a:t>
            </a:r>
          </a:p>
          <a:p>
            <a:pPr hangingPunct="0">
              <a:buFont typeface="Arial" panose="020B0604020202020204" pitchFamily="34" charset="0"/>
              <a:buChar char="•"/>
            </a:pPr>
            <a:r>
              <a:rPr lang="pl-PL" sz="2200" dirty="0" err="1"/>
              <a:t>S.A.Nyce</a:t>
            </a:r>
            <a:r>
              <a:rPr lang="pl-PL" sz="2200" dirty="0"/>
              <a:t>, S.J. </a:t>
            </a:r>
            <a:r>
              <a:rPr lang="pl-PL" sz="2200" dirty="0" err="1"/>
              <a:t>Schieber</a:t>
            </a:r>
            <a:r>
              <a:rPr lang="pl-PL" sz="2200" dirty="0"/>
              <a:t>, </a:t>
            </a:r>
            <a:r>
              <a:rPr lang="pl-PL" sz="2200" i="1" dirty="0"/>
              <a:t>Ekonomiczne konsekwencje starzenia się społeczeństw</a:t>
            </a:r>
            <a:r>
              <a:rPr lang="pl-PL" sz="2200" dirty="0"/>
              <a:t>, PWN Warszawa 2011.</a:t>
            </a:r>
          </a:p>
          <a:p>
            <a:pPr hangingPunct="0">
              <a:buNone/>
            </a:pPr>
            <a:endParaRPr lang="pl-PL" sz="2200" b="1" dirty="0"/>
          </a:p>
          <a:p>
            <a:pPr hangingPunct="0">
              <a:buNone/>
            </a:pPr>
            <a:r>
              <a:rPr lang="pl-PL" sz="2200" b="1" dirty="0"/>
              <a:t>Literatura uzupełniająca: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S. </a:t>
            </a:r>
            <a:r>
              <a:rPr lang="pl-PL" sz="2200" dirty="0" err="1"/>
              <a:t>Casteles</a:t>
            </a:r>
            <a:r>
              <a:rPr lang="pl-PL" sz="2200" dirty="0"/>
              <a:t>, M.J. Miller, </a:t>
            </a:r>
            <a:r>
              <a:rPr lang="pl-PL" sz="2200" i="1" dirty="0"/>
              <a:t>Migracje we współczesnym świecie</a:t>
            </a:r>
            <a:r>
              <a:rPr lang="pl-PL" sz="2200" dirty="0"/>
              <a:t>, PWN Warszawa 2011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J.Z. Holzer, </a:t>
            </a:r>
            <a:r>
              <a:rPr lang="pl-PL" sz="2200" i="1" dirty="0"/>
              <a:t>Demografia</a:t>
            </a:r>
            <a:r>
              <a:rPr lang="pl-PL" sz="2200" dirty="0"/>
              <a:t>, PWE, Warszawa 2003</a:t>
            </a:r>
          </a:p>
          <a:p>
            <a:pPr hangingPunct="0">
              <a:buNone/>
            </a:pPr>
            <a:endParaRPr lang="en-US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485900" y="533400"/>
            <a:ext cx="6172200" cy="83820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+mn-lt"/>
              </a:rPr>
              <a:t>Podr</a:t>
            </a:r>
            <a:r>
              <a:rPr lang="pl-PL" sz="3600" dirty="0">
                <a:latin typeface="+mn-lt"/>
              </a:rPr>
              <a:t>ę</a:t>
            </a:r>
            <a:r>
              <a:rPr lang="en-US" sz="3600" dirty="0" err="1">
                <a:latin typeface="+mn-lt"/>
              </a:rPr>
              <a:t>czniki</a:t>
            </a:r>
            <a:endParaRPr lang="pl-PL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23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92696"/>
            <a:ext cx="8352928" cy="1152128"/>
          </a:xfrm>
        </p:spPr>
        <p:txBody>
          <a:bodyPr/>
          <a:lstStyle/>
          <a:p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sz="4000" dirty="0"/>
              <a:t/>
            </a:r>
            <a:br>
              <a:rPr lang="pl-PL" sz="4000" dirty="0"/>
            </a:br>
            <a:r>
              <a:rPr lang="pl-PL" sz="4000" b="1" dirty="0" smtClean="0"/>
              <a:t>Zgony według wieku  w  </a:t>
            </a:r>
            <a:r>
              <a:rPr lang="pl-PL" sz="4000" b="1" dirty="0"/>
              <a:t>P</a:t>
            </a:r>
            <a:r>
              <a:rPr lang="pl-PL" sz="4000" b="1" dirty="0" smtClean="0"/>
              <a:t>olsce</a:t>
            </a:r>
            <a:r>
              <a:rPr lang="pl-PL" sz="4000" dirty="0" smtClean="0"/>
              <a:t/>
            </a:r>
            <a:br>
              <a:rPr lang="pl-PL" sz="4000" dirty="0" smtClean="0"/>
            </a:br>
            <a:endParaRPr lang="pl-PL" sz="4000" b="1" i="1" dirty="0"/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7"/>
            <a:ext cx="8568952" cy="49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a 1"/>
          <p:cNvSpPr/>
          <p:nvPr/>
        </p:nvSpPr>
        <p:spPr bwMode="auto">
          <a:xfrm>
            <a:off x="1115616" y="5517232"/>
            <a:ext cx="936104" cy="288032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pl-P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6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53" y="1556792"/>
            <a:ext cx="401002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571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5976664" cy="511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13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799"/>
            <a:ext cx="5904656" cy="508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080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UMIERALNOŚĆ NA 1000 mieszkańców </a:t>
            </a:r>
            <a:br>
              <a:rPr lang="pl-PL" dirty="0" smtClean="0"/>
            </a:br>
            <a:r>
              <a:rPr lang="pl-PL" dirty="0" smtClean="0"/>
              <a:t>w ROKU</a:t>
            </a:r>
            <a:endParaRPr lang="pl-PL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837291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571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5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361" y="260648"/>
            <a:ext cx="8964488" cy="1152128"/>
          </a:xfrm>
        </p:spPr>
        <p:txBody>
          <a:bodyPr/>
          <a:lstStyle/>
          <a:p>
            <a:r>
              <a:rPr lang="pl-PL" sz="2800" b="1" dirty="0" smtClean="0"/>
              <a:t>Dziesięć krajów świata o najniższej umieralności  [</a:t>
            </a:r>
            <a:r>
              <a:rPr lang="pl-PL" sz="2800" b="1" i="1" dirty="0" smtClean="0"/>
              <a:t>e(0)</a:t>
            </a:r>
            <a:r>
              <a:rPr lang="pl-PL" sz="2800" b="1" dirty="0" smtClean="0"/>
              <a:t>]; </a:t>
            </a:r>
            <a:r>
              <a:rPr lang="pl-PL" sz="2400" b="1" dirty="0" smtClean="0"/>
              <a:t>2045-2050-prognoza ONZ z 2011 r.-wariant średni</a:t>
            </a:r>
            <a:endParaRPr lang="pl-PL" sz="2400" b="1" dirty="0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770485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18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1" y="188640"/>
            <a:ext cx="9036496" cy="1224136"/>
          </a:xfrm>
        </p:spPr>
        <p:txBody>
          <a:bodyPr/>
          <a:lstStyle/>
          <a:p>
            <a:r>
              <a:rPr lang="pl-PL" sz="2400" b="1" dirty="0" smtClean="0"/>
              <a:t>Dziesięć </a:t>
            </a:r>
            <a:r>
              <a:rPr lang="pl-PL" sz="2400" b="1" dirty="0"/>
              <a:t>krajów świata o najwyższej</a:t>
            </a:r>
            <a:r>
              <a:rPr lang="pl-PL" sz="2400" b="1" dirty="0" smtClean="0"/>
              <a:t> </a:t>
            </a:r>
            <a:r>
              <a:rPr lang="pl-PL" sz="2400" b="1" dirty="0"/>
              <a:t>umieralności  [</a:t>
            </a:r>
            <a:r>
              <a:rPr lang="pl-PL" sz="2400" b="1" i="1" dirty="0"/>
              <a:t>e(0)</a:t>
            </a:r>
            <a:r>
              <a:rPr lang="pl-PL" sz="2400" b="1" dirty="0"/>
              <a:t>] oraz </a:t>
            </a:r>
            <a:r>
              <a:rPr lang="pl-PL" sz="2400" b="1" dirty="0" smtClean="0"/>
              <a:t>Świat</a:t>
            </a:r>
            <a:r>
              <a:rPr lang="pl-PL" sz="2400" b="1" dirty="0"/>
              <a:t>, Europa i Polska; </a:t>
            </a:r>
            <a:r>
              <a:rPr lang="pl-PL" sz="2400" b="1" dirty="0" smtClean="0"/>
              <a:t>    </a:t>
            </a:r>
            <a:r>
              <a:rPr lang="pl-PL" sz="2000" b="1" dirty="0" smtClean="0"/>
              <a:t>2045-2050-prognoza </a:t>
            </a:r>
            <a:r>
              <a:rPr lang="pl-PL" sz="2000" b="1" dirty="0"/>
              <a:t>ONZ z 2011 r.-wariant </a:t>
            </a:r>
            <a:r>
              <a:rPr lang="pl-PL" sz="2000" b="1" dirty="0" smtClean="0"/>
              <a:t>średni</a:t>
            </a:r>
            <a:endParaRPr lang="pl-PL" sz="2000" dirty="0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424936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5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UMIERALNOŚĆ NIEMOWLĄT NA 1000 URODZEŃ w ROKU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1" y="1844824"/>
            <a:ext cx="8754427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PROAWDOPODOBIENSTWO ZGONÓW</a:t>
            </a:r>
            <a:endParaRPr lang="pl-PL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00187"/>
            <a:ext cx="4392488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9725"/>
            <a:ext cx="4392488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5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ROZKŁAD LICZBY ZMARŁYCH - kobiety</a:t>
            </a:r>
            <a:endParaRPr lang="pl-PL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4831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2628" indent="-342900" algn="just">
              <a:buFont typeface="Arial" panose="020B0604020202020204" pitchFamily="34" charset="0"/>
              <a:buChar char="•"/>
            </a:pPr>
            <a:r>
              <a:rPr lang="pl-PL" sz="2200" dirty="0" smtClean="0"/>
              <a:t>Wykład  </a:t>
            </a:r>
            <a:r>
              <a:rPr lang="pl-PL" sz="2200" dirty="0"/>
              <a:t>kończy się  zaliczeniem  na ocenę  </a:t>
            </a:r>
          </a:p>
          <a:p>
            <a:pPr marL="109728" indent="0" algn="just">
              <a:buNone/>
            </a:pPr>
            <a:endParaRPr lang="pl-PL" sz="2200" dirty="0"/>
          </a:p>
          <a:p>
            <a:pPr marL="452628" indent="-342900" algn="just">
              <a:buFont typeface="Arial" panose="020B0604020202020204" pitchFamily="34" charset="0"/>
              <a:buChar char="•"/>
            </a:pPr>
            <a:r>
              <a:rPr lang="pl-PL" sz="2200" dirty="0"/>
              <a:t>Ostateczna ocena  z wykładu wystawiona będzie na podstawie:</a:t>
            </a:r>
          </a:p>
          <a:p>
            <a:pPr marL="726948" lvl="1" indent="-342900" algn="just">
              <a:buFont typeface="Arial" panose="020B0604020202020204" pitchFamily="34" charset="0"/>
              <a:buChar char="•"/>
            </a:pPr>
            <a:r>
              <a:rPr lang="pl-PL" sz="2200" dirty="0"/>
              <a:t> pisemnej pracy grupowej dotyczącej procesów </a:t>
            </a:r>
            <a:r>
              <a:rPr lang="pl-PL" sz="2200" dirty="0" smtClean="0"/>
              <a:t>demograficznych. Praca realizowana </a:t>
            </a:r>
            <a:r>
              <a:rPr lang="pl-PL" sz="2200" dirty="0"/>
              <a:t>jest  w grupach  2 - 3  osobowych.</a:t>
            </a:r>
          </a:p>
          <a:p>
            <a:pPr marL="726948" lvl="1" indent="-342900" algn="just">
              <a:buFont typeface="Arial" panose="020B0604020202020204" pitchFamily="34" charset="0"/>
              <a:buChar char="•"/>
            </a:pPr>
            <a:r>
              <a:rPr lang="pl-PL" sz="2200" dirty="0"/>
              <a:t>Sprawdzianu pisemnego </a:t>
            </a:r>
            <a:r>
              <a:rPr lang="pl-PL" sz="2200" dirty="0" smtClean="0"/>
              <a:t>w umówionym terminie.</a:t>
            </a:r>
            <a:endParaRPr lang="pl-PL" sz="2200" dirty="0"/>
          </a:p>
          <a:p>
            <a:pPr marL="109728" indent="0" algn="just">
              <a:buNone/>
            </a:pPr>
            <a:endParaRPr lang="pl-PL" sz="2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856397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latin typeface="+mn-lt"/>
              </a:rPr>
              <a:t>ZASADY ZALICZENIA</a:t>
            </a:r>
            <a:endParaRPr lang="pl-PL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12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ROZKŁAD LICZBY ZMARŁYCH </a:t>
            </a:r>
            <a:r>
              <a:rPr lang="pl-PL" dirty="0" smtClean="0"/>
              <a:t>- mężczyźni</a:t>
            </a:r>
            <a:endParaRPr lang="pl-P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6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PRZECIĘTNE DALSZE TRWANIE ŻYCIA</a:t>
            </a:r>
            <a:endParaRPr lang="pl-PL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92899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47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PRZECIĘTNE DALSZE TRWANIA ŻYCIA - mężczyźni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5148064" y="3429000"/>
            <a:ext cx="864096" cy="2880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856984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oliniowy 4"/>
          <p:cNvCxnSpPr/>
          <p:nvPr/>
        </p:nvCxnSpPr>
        <p:spPr>
          <a:xfrm>
            <a:off x="4932040" y="3717032"/>
            <a:ext cx="4032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/>
          <p:nvPr/>
        </p:nvCxnSpPr>
        <p:spPr>
          <a:xfrm>
            <a:off x="4932040" y="3436116"/>
            <a:ext cx="4032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4932040" y="3436116"/>
            <a:ext cx="0" cy="280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>
            <a:off x="8958313" y="3451193"/>
            <a:ext cx="0" cy="280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66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PRZECIĘTNE DALSZE TRWANIA ŻYCIA </a:t>
            </a:r>
            <a:r>
              <a:rPr lang="pl-PL" dirty="0" smtClean="0"/>
              <a:t>- KOBIETY</a:t>
            </a:r>
            <a:endParaRPr lang="pl-PL" dirty="0"/>
          </a:p>
        </p:txBody>
      </p:sp>
      <p:cxnSp>
        <p:nvCxnSpPr>
          <p:cNvPr id="4" name="Łącznik prostoliniowy 3"/>
          <p:cNvCxnSpPr/>
          <p:nvPr/>
        </p:nvCxnSpPr>
        <p:spPr>
          <a:xfrm>
            <a:off x="4932040" y="3637908"/>
            <a:ext cx="4032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Łącznik prostoliniowy 4"/>
          <p:cNvCxnSpPr/>
          <p:nvPr/>
        </p:nvCxnSpPr>
        <p:spPr>
          <a:xfrm>
            <a:off x="4932040" y="3356992"/>
            <a:ext cx="4032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oliniowy 5"/>
          <p:cNvCxnSpPr/>
          <p:nvPr/>
        </p:nvCxnSpPr>
        <p:spPr>
          <a:xfrm>
            <a:off x="4932040" y="3356992"/>
            <a:ext cx="0" cy="280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oliniowy 6"/>
          <p:cNvCxnSpPr/>
          <p:nvPr/>
        </p:nvCxnSpPr>
        <p:spPr>
          <a:xfrm>
            <a:off x="8958313" y="3372069"/>
            <a:ext cx="0" cy="280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6" y="1628800"/>
            <a:ext cx="8943302" cy="508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Łącznik prostoliniowy 8"/>
          <p:cNvCxnSpPr/>
          <p:nvPr/>
        </p:nvCxnSpPr>
        <p:spPr>
          <a:xfrm>
            <a:off x="4932040" y="3421884"/>
            <a:ext cx="4032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>
            <a:off x="4932040" y="3140968"/>
            <a:ext cx="4032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>
            <a:off x="4932040" y="3140968"/>
            <a:ext cx="0" cy="280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oliniowy 11"/>
          <p:cNvCxnSpPr/>
          <p:nvPr/>
        </p:nvCxnSpPr>
        <p:spPr>
          <a:xfrm>
            <a:off x="8958313" y="3156045"/>
            <a:ext cx="0" cy="280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77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PRZECIĘTNE DALSZE TRWANIA ŻYCIA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784976" cy="518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71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/>
          </a:bodyPr>
          <a:lstStyle/>
          <a:p>
            <a:pPr marL="560070" lvl="0" indent="-514350">
              <a:buClr>
                <a:schemeClr val="tx2"/>
              </a:buClr>
              <a:buFont typeface="+mj-lt"/>
              <a:buAutoNum type="romanUcPeriod" startAt="5"/>
            </a:pPr>
            <a:r>
              <a:rPr lang="pl-PL" sz="2200" b="1" dirty="0" smtClean="0"/>
              <a:t>Przyrost i przejście demograficzne</a:t>
            </a:r>
          </a:p>
          <a:p>
            <a:pPr marL="45720" lvl="0" indent="0">
              <a:buClr>
                <a:schemeClr val="tx2"/>
              </a:buClr>
              <a:buNone/>
            </a:pPr>
            <a:endParaRPr lang="pl-PL" sz="900" dirty="0"/>
          </a:p>
          <a:p>
            <a:pPr marL="45720" lvl="0" indent="0">
              <a:buClr>
                <a:schemeClr val="tx2"/>
              </a:buClr>
              <a:buNone/>
            </a:pPr>
            <a:r>
              <a:rPr lang="pl-PL" dirty="0" smtClean="0"/>
              <a:t>Przykładowe </a:t>
            </a:r>
            <a:r>
              <a:rPr lang="pl-PL" dirty="0"/>
              <a:t>problemy: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przyrost naturalny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Koncepcja przejścia demograficznego (3, 4 i 5 fazowy)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fazy </a:t>
            </a:r>
            <a:r>
              <a:rPr lang="pl-PL" dirty="0"/>
              <a:t>rozwoju </a:t>
            </a:r>
            <a:r>
              <a:rPr lang="pl-PL" dirty="0" smtClean="0"/>
              <a:t>demograficznego,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polityka ludnościowa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prognozy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542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/>
              <a:t>Ruch naturalny </a:t>
            </a:r>
            <a:r>
              <a:rPr lang="pl-PL" dirty="0" smtClean="0"/>
              <a:t>ludności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700808"/>
            <a:ext cx="8659177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27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99412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/>
              <a:t>Ruch naturalny ludności w 2012 roku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5181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120" y="1700808"/>
            <a:ext cx="3459360" cy="489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8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06613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/>
              <a:t>MODEL 3 FAZOWY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Picture 2" descr="trzyfazowy_schem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714500"/>
            <a:ext cx="8551863" cy="48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59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06613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dirty="0"/>
              <a:t>MODEL </a:t>
            </a:r>
            <a:r>
              <a:rPr lang="pl-PL" dirty="0" smtClean="0"/>
              <a:t>4 </a:t>
            </a:r>
            <a:r>
              <a:rPr lang="pl-PL" dirty="0"/>
              <a:t>FAZOWY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700808"/>
            <a:ext cx="84969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217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917703"/>
          </a:xfrm>
        </p:spPr>
        <p:txBody>
          <a:bodyPr>
            <a:normAutofit fontScale="92500" lnSpcReduction="10000"/>
          </a:bodyPr>
          <a:lstStyle/>
          <a:p>
            <a:pPr marL="109728" indent="0" algn="just">
              <a:buNone/>
            </a:pPr>
            <a:r>
              <a:rPr lang="pl-PL" sz="2400" dirty="0"/>
              <a:t>Struktura pracy:</a:t>
            </a:r>
          </a:p>
          <a:p>
            <a:pPr marL="109728" indent="0" algn="just">
              <a:buNone/>
            </a:pPr>
            <a:r>
              <a:rPr lang="pl-PL" sz="2400" dirty="0"/>
              <a:t>1.	Strona tytułowa</a:t>
            </a:r>
          </a:p>
          <a:p>
            <a:pPr marL="109728" indent="0" algn="just">
              <a:buNone/>
            </a:pPr>
            <a:r>
              <a:rPr lang="pl-PL" sz="2400" dirty="0"/>
              <a:t>2.	Spis treści</a:t>
            </a:r>
          </a:p>
          <a:p>
            <a:pPr marL="109728" indent="0" algn="just">
              <a:buNone/>
            </a:pPr>
            <a:r>
              <a:rPr lang="pl-PL" sz="2400" dirty="0"/>
              <a:t>3.	Wstęp</a:t>
            </a:r>
          </a:p>
          <a:p>
            <a:pPr marL="900113" indent="-790575" algn="just">
              <a:buNone/>
            </a:pPr>
            <a:r>
              <a:rPr lang="pl-PL" sz="2400" dirty="0"/>
              <a:t>4.	W dalszych punktach wyszczególnione procesy demograficzne, skutki ekonomiczne, społeczne itp.</a:t>
            </a:r>
          </a:p>
          <a:p>
            <a:pPr marL="109728" indent="0" algn="just">
              <a:buNone/>
            </a:pPr>
            <a:r>
              <a:rPr lang="pl-PL" sz="2400" dirty="0"/>
              <a:t>5.	…..</a:t>
            </a:r>
          </a:p>
          <a:p>
            <a:pPr marL="109728" indent="0" algn="just">
              <a:buNone/>
            </a:pPr>
            <a:r>
              <a:rPr lang="pl-PL" sz="2400" dirty="0"/>
              <a:t>6.	……</a:t>
            </a:r>
          </a:p>
          <a:p>
            <a:pPr marL="109728" indent="0" algn="just">
              <a:buNone/>
            </a:pPr>
            <a:r>
              <a:rPr lang="pl-PL" sz="2400" dirty="0"/>
              <a:t>7.	…….</a:t>
            </a:r>
          </a:p>
          <a:p>
            <a:pPr marL="900113" indent="-790575" algn="just">
              <a:buNone/>
            </a:pPr>
            <a:r>
              <a:rPr lang="pl-PL" sz="2400" dirty="0"/>
              <a:t>8.	Literatura- jeżeli korzystaliśmy przy pisaniu pracy oraz adresy internetowe stron z których pochodziły dane lub wykresy czy mapy.</a:t>
            </a:r>
          </a:p>
          <a:p>
            <a:pPr marL="900113" indent="-790575" algn="just">
              <a:buNone/>
            </a:pPr>
            <a:r>
              <a:rPr lang="pl-PL" sz="2400" dirty="0"/>
              <a:t>9.	</a:t>
            </a:r>
            <a:r>
              <a:rPr lang="pl-PL" sz="2400" dirty="0" smtClean="0"/>
              <a:t>Zakończenie, </a:t>
            </a:r>
            <a:r>
              <a:rPr lang="pl-PL" sz="2400" dirty="0"/>
              <a:t>czyli ocena sytuacji </a:t>
            </a:r>
            <a:r>
              <a:rPr lang="pl-PL" sz="2400" dirty="0" smtClean="0"/>
              <a:t>demograficznej.</a:t>
            </a:r>
            <a:endParaRPr lang="pl-PL" sz="2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13046" y="463585"/>
            <a:ext cx="7543800" cy="856397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latin typeface="+mn-lt"/>
              </a:rPr>
              <a:t>Materiały z wykładu i zaliczenie</a:t>
            </a:r>
          </a:p>
        </p:txBody>
      </p:sp>
    </p:spTree>
    <p:extLst>
      <p:ext uri="{BB962C8B-B14F-4D97-AF65-F5344CB8AC3E}">
        <p14:creationId xmlns:p14="http://schemas.microsoft.com/office/powerpoint/2010/main" val="37438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Model pierwszego i drugiego przejścia demograficznego</a:t>
            </a:r>
            <a:endParaRPr lang="pl-PL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8147050" cy="450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4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8534400" cy="758952"/>
          </a:xfrm>
        </p:spPr>
        <p:txBody>
          <a:bodyPr/>
          <a:lstStyle/>
          <a:p>
            <a:r>
              <a:rPr lang="pl-PL" sz="2800" b="1" dirty="0" smtClean="0"/>
              <a:t>  </a:t>
            </a:r>
            <a:endParaRPr lang="pl-PL" sz="2800" b="1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352928" cy="594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29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51012"/>
            <a:ext cx="8352928" cy="4770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96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/>
          </a:bodyPr>
          <a:lstStyle/>
          <a:p>
            <a:pPr marL="560070" lvl="0" indent="-514350">
              <a:buClr>
                <a:schemeClr val="tx2"/>
              </a:buClr>
              <a:buFont typeface="+mj-lt"/>
              <a:buAutoNum type="romanUcPeriod" startAt="5"/>
            </a:pPr>
            <a:r>
              <a:rPr lang="pl-PL" sz="2200" b="1" dirty="0" smtClean="0"/>
              <a:t>Ruch </a:t>
            </a:r>
            <a:r>
              <a:rPr lang="pl-PL" sz="2200" b="1" dirty="0"/>
              <a:t>wędrówkowy - migracje zewnętrzne i wewnętrzne </a:t>
            </a:r>
            <a:endParaRPr lang="pl-PL" sz="2200" b="1" dirty="0" smtClean="0"/>
          </a:p>
          <a:p>
            <a:pPr marL="45720" lvl="0" indent="0">
              <a:buClr>
                <a:schemeClr val="tx2"/>
              </a:buClr>
              <a:buNone/>
            </a:pPr>
            <a:endParaRPr lang="pl-PL" sz="900" dirty="0"/>
          </a:p>
          <a:p>
            <a:pPr marL="45720" lvl="0" indent="0">
              <a:buClr>
                <a:schemeClr val="tx2"/>
              </a:buClr>
              <a:buNone/>
            </a:pPr>
            <a:r>
              <a:rPr lang="pl-PL" dirty="0" smtClean="0"/>
              <a:t>Przykładowe </a:t>
            </a:r>
            <a:r>
              <a:rPr lang="pl-PL" dirty="0"/>
              <a:t>problemy: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wewnętrzny </a:t>
            </a:r>
            <a:r>
              <a:rPr lang="pl-PL" dirty="0"/>
              <a:t>ruch wędrówkowy i jego pomiar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ruchy </a:t>
            </a:r>
            <a:r>
              <a:rPr lang="pl-PL" dirty="0"/>
              <a:t>wahadłowe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pomiar </a:t>
            </a:r>
            <a:r>
              <a:rPr lang="pl-PL" dirty="0"/>
              <a:t>migracji zagranicznych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poziom </a:t>
            </a:r>
            <a:r>
              <a:rPr lang="pl-PL" dirty="0"/>
              <a:t>czasowych migracji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prawidłowości </a:t>
            </a:r>
            <a:r>
              <a:rPr lang="pl-PL" dirty="0"/>
              <a:t>współczesnych zmian.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smtClean="0"/>
              <a:t>czynniki </a:t>
            </a:r>
            <a:r>
              <a:rPr lang="pl-PL" dirty="0"/>
              <a:t>determinujące zmiany skali czasowych migracji zagranicznych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smtClean="0"/>
              <a:t>prognozy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926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l-PL" sz="1300" smtClean="0"/>
          </a:p>
        </p:txBody>
      </p:sp>
      <p:graphicFrame>
        <p:nvGraphicFramePr>
          <p:cNvPr id="7170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48327896"/>
              </p:ext>
            </p:extLst>
          </p:nvPr>
        </p:nvGraphicFramePr>
        <p:xfrm>
          <a:off x="323849" y="1772816"/>
          <a:ext cx="8539367" cy="475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ykres" r:id="rId4" imgW="9639158" imgH="5067207" progId="Excel.Sheet.8">
                  <p:embed/>
                </p:oleObj>
              </mc:Choice>
              <mc:Fallback>
                <p:oleObj name="Wykres" r:id="rId4" imgW="9639158" imgH="506720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49" y="1772816"/>
                        <a:ext cx="8539367" cy="475252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75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19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71638"/>
            <a:ext cx="8784976" cy="478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0870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864096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253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1008112"/>
          </a:xfrm>
        </p:spPr>
        <p:txBody>
          <a:bodyPr/>
          <a:lstStyle/>
          <a:p>
            <a:r>
              <a:rPr lang="pl-PL" sz="2800" dirty="0" smtClean="0"/>
              <a:t>KIERUNKI MIGRACJI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7"/>
            <a:ext cx="8568952" cy="487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8633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1008112"/>
          </a:xfrm>
        </p:spPr>
        <p:txBody>
          <a:bodyPr/>
          <a:lstStyle/>
          <a:p>
            <a:r>
              <a:rPr lang="pl-PL" sz="2800" dirty="0"/>
              <a:t>Kraje docelowe polskich migrantów, 2002 i 2011 (dane spisowe), w </a:t>
            </a:r>
            <a:r>
              <a:rPr lang="pl-PL" sz="2800" dirty="0" smtClean="0"/>
              <a:t>% </a:t>
            </a:r>
            <a:endParaRPr lang="pl-PL" dirty="0"/>
          </a:p>
        </p:txBody>
      </p:sp>
      <p:pic>
        <p:nvPicPr>
          <p:cNvPr id="2099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55735"/>
            <a:ext cx="8568952" cy="498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8656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792088"/>
          </a:xfrm>
        </p:spPr>
        <p:txBody>
          <a:bodyPr>
            <a:noAutofit/>
          </a:bodyPr>
          <a:lstStyle/>
          <a:p>
            <a:r>
              <a:rPr lang="pl-PL" sz="2400" dirty="0"/>
              <a:t>Polscy migranci według regionu pochodzenia</a:t>
            </a:r>
            <a:r>
              <a:rPr lang="pl-PL" sz="2400" dirty="0" smtClean="0"/>
              <a:t>,</a:t>
            </a:r>
            <a:br>
              <a:rPr lang="pl-PL" sz="2400" dirty="0" smtClean="0"/>
            </a:br>
            <a:r>
              <a:rPr lang="pl-PL" sz="2400" dirty="0" smtClean="0"/>
              <a:t> </a:t>
            </a:r>
            <a:r>
              <a:rPr lang="pl-PL" sz="2400" dirty="0"/>
              <a:t>2002 i 2011 (dane spisowe</a:t>
            </a:r>
            <a:r>
              <a:rPr lang="pl-PL" sz="2400" dirty="0" smtClean="0"/>
              <a:t>),  w tysiącach </a:t>
            </a:r>
            <a:endParaRPr lang="pl-PL" sz="2400" dirty="0"/>
          </a:p>
        </p:txBody>
      </p:sp>
      <p:pic>
        <p:nvPicPr>
          <p:cNvPr id="2109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864096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905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80999" y="1719070"/>
            <a:ext cx="8407893" cy="4806273"/>
          </a:xfrm>
        </p:spPr>
        <p:txBody>
          <a:bodyPr>
            <a:normAutofit/>
          </a:bodyPr>
          <a:lstStyle/>
          <a:p>
            <a:pPr marL="560070" lvl="0" indent="-514350">
              <a:buClr>
                <a:schemeClr val="tx2"/>
              </a:buClr>
              <a:buFont typeface="+mj-lt"/>
              <a:buAutoNum type="romanUcPeriod"/>
            </a:pPr>
            <a:r>
              <a:rPr lang="pl-PL" sz="2200" b="1" dirty="0"/>
              <a:t>Bilans ludności - liczba i rozmieszczenie ludności </a:t>
            </a:r>
            <a:endParaRPr lang="pl-PL" sz="2200" b="1" dirty="0" smtClean="0"/>
          </a:p>
          <a:p>
            <a:pPr marL="45720" lvl="0" indent="0">
              <a:buClr>
                <a:schemeClr val="tx2"/>
              </a:buClr>
              <a:buNone/>
            </a:pPr>
            <a:endParaRPr lang="pl-PL" sz="900" dirty="0"/>
          </a:p>
          <a:p>
            <a:pPr marL="45720" lvl="0" indent="0">
              <a:buClr>
                <a:schemeClr val="tx2"/>
              </a:buClr>
              <a:buNone/>
            </a:pPr>
            <a:r>
              <a:rPr lang="pl-PL" dirty="0" smtClean="0"/>
              <a:t>Przykładowe </a:t>
            </a:r>
            <a:r>
              <a:rPr lang="pl-PL" dirty="0"/>
              <a:t>problemy: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sposób ustalania liczby mieszkańców 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rozmieszczenie i zmiany liczby ludności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tempo </a:t>
            </a:r>
            <a:r>
              <a:rPr lang="pl-PL" sz="1600" dirty="0"/>
              <a:t>przyrostu ludności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sz="1600" dirty="0"/>
              <a:t>gęstość </a:t>
            </a:r>
            <a:r>
              <a:rPr lang="pl-PL" dirty="0"/>
              <a:t>zaludnienia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współczynnik koncentracji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najludniejsze i najmniej zaludnione obszary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dzienne zmiany liczby ludności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największe aglomeracje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/>
              <a:t>współczynnik urbanizacji</a:t>
            </a:r>
          </a:p>
          <a:p>
            <a:pPr marL="723900" lvl="1" indent="-358775">
              <a:buFont typeface="Calibri" panose="020F0502020204030204" pitchFamily="34" charset="0"/>
              <a:buChar char="−"/>
            </a:pPr>
            <a:r>
              <a:rPr lang="pl-PL" dirty="0" smtClean="0"/>
              <a:t>prognozy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PROCESY DEMOGRAFICZNE: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407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52928" cy="1008112"/>
          </a:xfrm>
        </p:spPr>
        <p:txBody>
          <a:bodyPr/>
          <a:lstStyle/>
          <a:p>
            <a:r>
              <a:rPr lang="pl-PL" sz="2800" dirty="0" smtClean="0"/>
              <a:t>SALDO MIGRACJI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7"/>
            <a:ext cx="4968552" cy="489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60" y="1700807"/>
            <a:ext cx="2581892" cy="488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16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LICZBA LUDNOŚCI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0361"/>
            <a:ext cx="8424936" cy="480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646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Gęstość </a:t>
            </a:r>
            <a:r>
              <a:rPr lang="pl-PL" dirty="0"/>
              <a:t>zaludnienia (osób/km²)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496944" cy="484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97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Clr>
                <a:schemeClr val="tx2"/>
              </a:buClr>
              <a:buFont typeface="+mj-lt"/>
              <a:buAutoNum type="arabicPeriod"/>
            </a:pPr>
            <a:endParaRPr lang="pl-PL" dirty="0" smtClean="0"/>
          </a:p>
          <a:p>
            <a:pPr marL="502920" indent="-457200">
              <a:buClr>
                <a:schemeClr val="tx2"/>
              </a:buClr>
              <a:buFont typeface="+mj-lt"/>
              <a:buAutoNum type="arabicPeriod"/>
            </a:pPr>
            <a:r>
              <a:rPr lang="pl-PL" dirty="0" smtClean="0"/>
              <a:t>Chiny </a:t>
            </a:r>
            <a:r>
              <a:rPr lang="pl-PL" dirty="0"/>
              <a:t>Wschodnie, Korea, Japonia, </a:t>
            </a:r>
            <a:r>
              <a:rPr lang="pl-PL" dirty="0" err="1"/>
              <a:t>Indochiny</a:t>
            </a:r>
            <a:r>
              <a:rPr lang="pl-PL" dirty="0"/>
              <a:t>, Filipiny i Indonezja </a:t>
            </a:r>
          </a:p>
          <a:p>
            <a:pPr marL="502920" indent="-457200">
              <a:buClr>
                <a:schemeClr val="tx2"/>
              </a:buClr>
              <a:buFont typeface="+mj-lt"/>
              <a:buAutoNum type="arabicPeriod"/>
            </a:pPr>
            <a:r>
              <a:rPr lang="pl-PL" dirty="0" smtClean="0"/>
              <a:t>Dolina </a:t>
            </a:r>
            <a:r>
              <a:rPr lang="pl-PL" dirty="0"/>
              <a:t>Gangesu, Indie Południowe i Cejlon </a:t>
            </a:r>
          </a:p>
          <a:p>
            <a:pPr marL="502920" indent="-457200">
              <a:buClr>
                <a:schemeClr val="tx2"/>
              </a:buClr>
              <a:buFont typeface="+mj-lt"/>
              <a:buAutoNum type="arabicPeriod"/>
            </a:pPr>
            <a:r>
              <a:rPr lang="pl-PL" dirty="0" smtClean="0"/>
              <a:t>Europa </a:t>
            </a:r>
            <a:r>
              <a:rPr lang="pl-PL" dirty="0"/>
              <a:t>bez rzadko zamieszkanych północnych i wschodnich obszarów europejskiej części Rosji </a:t>
            </a:r>
          </a:p>
          <a:p>
            <a:pPr marL="502920" indent="-457200">
              <a:buClr>
                <a:schemeClr val="tx2"/>
              </a:buClr>
              <a:buFont typeface="+mj-lt"/>
              <a:buAutoNum type="arabicPeriod"/>
            </a:pPr>
            <a:r>
              <a:rPr lang="pl-PL" dirty="0" smtClean="0"/>
              <a:t>Obszar </a:t>
            </a:r>
            <a:r>
              <a:rPr lang="pl-PL" dirty="0"/>
              <a:t>ok. 1,3 mln km2 północno – wschodniej części Stanów Zjednoczonych. </a:t>
            </a:r>
          </a:p>
          <a:p>
            <a:pPr marL="502920" indent="-457200">
              <a:buClr>
                <a:schemeClr val="tx2"/>
              </a:buClr>
              <a:buFont typeface="+mj-lt"/>
              <a:buAutoNum type="arabicPeriod"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Cztery najbardziej zaludnione regiony świata: </a:t>
            </a:r>
          </a:p>
        </p:txBody>
      </p:sp>
    </p:spTree>
    <p:extLst>
      <p:ext uri="{BB962C8B-B14F-4D97-AF65-F5344CB8AC3E}">
        <p14:creationId xmlns:p14="http://schemas.microsoft.com/office/powerpoint/2010/main" val="34842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_wyklady">
  <a:themeElements>
    <a:clrScheme name="Niestandardowy 7">
      <a:dk1>
        <a:sysClr val="windowText" lastClr="000000"/>
      </a:dk1>
      <a:lt1>
        <a:sysClr val="window" lastClr="FFFFFF"/>
      </a:lt1>
      <a:dk2>
        <a:srgbClr val="4E5B6F"/>
      </a:dk2>
      <a:lt2>
        <a:srgbClr val="F2F2F2"/>
      </a:lt2>
      <a:accent1>
        <a:srgbClr val="9DADBE"/>
      </a:accent1>
      <a:accent2>
        <a:srgbClr val="003E75"/>
      </a:accent2>
      <a:accent3>
        <a:srgbClr val="C7D0E9"/>
      </a:accent3>
      <a:accent4>
        <a:srgbClr val="0081A5"/>
      </a:accent4>
      <a:accent5>
        <a:srgbClr val="C7D0E9"/>
      </a:accent5>
      <a:accent6>
        <a:srgbClr val="138677"/>
      </a:accent6>
      <a:hlink>
        <a:srgbClr val="B06602"/>
      </a:hlink>
      <a:folHlink>
        <a:srgbClr val="5F77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iatka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Motyw_wyklady</Template>
  <TotalTime>134</TotalTime>
  <Words>795</Words>
  <Application>Microsoft Office PowerPoint</Application>
  <PresentationFormat>Pokaz na ekranie (4:3)</PresentationFormat>
  <Paragraphs>163</Paragraphs>
  <Slides>60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2" baseType="lpstr">
      <vt:lpstr>Motyw_wyklady</vt:lpstr>
      <vt:lpstr>Wykres</vt:lpstr>
      <vt:lpstr>PROCESY DEMOGRAFICZNE</vt:lpstr>
      <vt:lpstr>PROCESY DEMOGRAFICZNE:</vt:lpstr>
      <vt:lpstr>Podręczniki</vt:lpstr>
      <vt:lpstr>ZASADY ZALICZENIA</vt:lpstr>
      <vt:lpstr>Materiały z wykładu i zaliczenie</vt:lpstr>
      <vt:lpstr>PROCESY DEMOGRAFICZNE:</vt:lpstr>
      <vt:lpstr>LICZBA LUDNOŚCI</vt:lpstr>
      <vt:lpstr>Gęstość zaludnienia (osób/km²) </vt:lpstr>
      <vt:lpstr>Cztery najbardziej zaludnione regiony świata: </vt:lpstr>
      <vt:lpstr>Gęstość zaludnienia (osób/km²) </vt:lpstr>
      <vt:lpstr>Dzienne zmiany liczby mieszkańców wybranych krajów </vt:lpstr>
      <vt:lpstr>Stałe źródła światła w nocy</vt:lpstr>
      <vt:lpstr>GLOBALNE MROWISKA</vt:lpstr>
      <vt:lpstr>BARIERY OSADNICZE</vt:lpstr>
      <vt:lpstr>PROCESY DEMOGRAFICZNE:</vt:lpstr>
      <vt:lpstr>PIRAMIDA WIEKU</vt:lpstr>
      <vt:lpstr>PIRAMIDA WIEKU</vt:lpstr>
      <vt:lpstr>PIRAMIDA WIEKU LUDNOŚCI W POLSCE</vt:lpstr>
      <vt:lpstr>PIRAMIDA WIEKU LUDNOŚCI W POLSCE</vt:lpstr>
      <vt:lpstr>MEDIANA WIEKU</vt:lpstr>
      <vt:lpstr>PROCESY DEMOGRAFICZNE:</vt:lpstr>
      <vt:lpstr>Urodzenia na 1000 miEszkańców</vt:lpstr>
      <vt:lpstr>Prezentacja programu PowerPoint</vt:lpstr>
      <vt:lpstr>Współczynniki dzietności ogólnej- TFR  (płodności całkowitej)- ŚWIAT  2013</vt:lpstr>
      <vt:lpstr>Współczynnik dzietności kobiet w Polsce w 2012 roku</vt:lpstr>
      <vt:lpstr>Przeciętny wiek kobiety rodzącej pierwsze dziecko w Europie i USA</vt:lpstr>
      <vt:lpstr>Odsetek urodzeń pozamałżeńskich w EUROPIE  w latach 1950-2005</vt:lpstr>
      <vt:lpstr>PROCESY DEMOGRAFICZNE:</vt:lpstr>
      <vt:lpstr>      ZGONY  W  POLSCE </vt:lpstr>
      <vt:lpstr>      Zgony według wieku  w  Polsce </vt:lpstr>
      <vt:lpstr>Prezentacja programu PowerPoint</vt:lpstr>
      <vt:lpstr>Prezentacja programu PowerPoint</vt:lpstr>
      <vt:lpstr>Prezentacja programu PowerPoint</vt:lpstr>
      <vt:lpstr>UMIERALNOŚĆ NA 1000 mieszkańców  w ROKU</vt:lpstr>
      <vt:lpstr>Dziesięć krajów świata o najniższej umieralności  [e(0)]; 2045-2050-prognoza ONZ z 2011 r.-wariant średni</vt:lpstr>
      <vt:lpstr>Dziesięć krajów świata o najwyższej umieralności  [e(0)] oraz Świat, Europa i Polska;     2045-2050-prognoza ONZ z 2011 r.-wariant średni</vt:lpstr>
      <vt:lpstr>UMIERALNOŚĆ NIEMOWLĄT NA 1000 URODZEŃ w ROKU</vt:lpstr>
      <vt:lpstr>PROAWDOPODOBIENSTWO ZGONÓW</vt:lpstr>
      <vt:lpstr>ROZKŁAD LICZBY ZMARŁYCH - kobiety</vt:lpstr>
      <vt:lpstr>ROZKŁAD LICZBY ZMARŁYCH - mężczyźni</vt:lpstr>
      <vt:lpstr>PRZECIĘTNE DALSZE TRWANIE ŻYCIA</vt:lpstr>
      <vt:lpstr>PRZECIĘTNE DALSZE TRWANIA ŻYCIA - mężczyźni</vt:lpstr>
      <vt:lpstr>PRZECIĘTNE DALSZE TRWANIA ŻYCIA - KOBIETY</vt:lpstr>
      <vt:lpstr>PRZECIĘTNE DALSZE TRWANIA ŻYCIA </vt:lpstr>
      <vt:lpstr>PROCESY DEMOGRAFICZNE:</vt:lpstr>
      <vt:lpstr>Ruch naturalny ludności</vt:lpstr>
      <vt:lpstr>Ruch naturalny ludności w 2012 roku</vt:lpstr>
      <vt:lpstr>MODEL 3 FAZOWY</vt:lpstr>
      <vt:lpstr>MODEL 4 FAZOWY</vt:lpstr>
      <vt:lpstr>Model pierwszego i drugiego przejścia demograficznego</vt:lpstr>
      <vt:lpstr>  </vt:lpstr>
      <vt:lpstr>Prezentacja programu PowerPoint</vt:lpstr>
      <vt:lpstr>PROCESY DEMOGRAFICZNE:</vt:lpstr>
      <vt:lpstr>Prezentacja programu PowerPoint</vt:lpstr>
      <vt:lpstr>Prezentacja programu PowerPoint</vt:lpstr>
      <vt:lpstr>Prezentacja programu PowerPoint</vt:lpstr>
      <vt:lpstr>KIERUNKI MIGRACJI</vt:lpstr>
      <vt:lpstr>Kraje docelowe polskich migrantów, 2002 i 2011 (dane spisowe), w % </vt:lpstr>
      <vt:lpstr>Polscy migranci według regionu pochodzenia,  2002 i 2011 (dane spisowe),  w tysiącach </vt:lpstr>
      <vt:lpstr>SALDO MIGRACJI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PROCESY DEMOGRAFICZNE</dc:title>
  <dc:creator>M&amp;R</dc:creator>
  <cp:lastModifiedBy>M&amp;R</cp:lastModifiedBy>
  <cp:revision>18</cp:revision>
  <dcterms:created xsi:type="dcterms:W3CDTF">2017-03-25T10:03:04Z</dcterms:created>
  <dcterms:modified xsi:type="dcterms:W3CDTF">2018-05-26T18:09:17Z</dcterms:modified>
</cp:coreProperties>
</file>