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7"/>
  </p:notesMasterIdLst>
  <p:sldIdLst>
    <p:sldId id="256" r:id="rId3"/>
    <p:sldId id="304" r:id="rId4"/>
    <p:sldId id="266" r:id="rId5"/>
    <p:sldId id="267" r:id="rId6"/>
    <p:sldId id="268" r:id="rId7"/>
    <p:sldId id="269" r:id="rId8"/>
    <p:sldId id="270" r:id="rId9"/>
    <p:sldId id="271" r:id="rId10"/>
    <p:sldId id="272" r:id="rId11"/>
    <p:sldId id="273" r:id="rId12"/>
    <p:sldId id="275" r:id="rId13"/>
    <p:sldId id="646" r:id="rId14"/>
    <p:sldId id="276" r:id="rId15"/>
    <p:sldId id="277" r:id="rId16"/>
    <p:sldId id="279" r:id="rId17"/>
    <p:sldId id="278" r:id="rId18"/>
    <p:sldId id="280" r:id="rId19"/>
    <p:sldId id="649" r:id="rId20"/>
    <p:sldId id="648" r:id="rId21"/>
    <p:sldId id="282" r:id="rId22"/>
    <p:sldId id="654" r:id="rId23"/>
    <p:sldId id="656" r:id="rId24"/>
    <p:sldId id="281" r:id="rId25"/>
    <p:sldId id="650" r:id="rId26"/>
    <p:sldId id="302" r:id="rId27"/>
    <p:sldId id="285" r:id="rId28"/>
    <p:sldId id="286" r:id="rId29"/>
    <p:sldId id="647" r:id="rId30"/>
    <p:sldId id="288" r:id="rId31"/>
    <p:sldId id="293" r:id="rId32"/>
    <p:sldId id="287" r:id="rId33"/>
    <p:sldId id="289" r:id="rId34"/>
    <p:sldId id="295" r:id="rId35"/>
    <p:sldId id="298" r:id="rId36"/>
    <p:sldId id="300" r:id="rId37"/>
    <p:sldId id="301" r:id="rId38"/>
    <p:sldId id="303" r:id="rId39"/>
    <p:sldId id="664" r:id="rId40"/>
    <p:sldId id="315" r:id="rId41"/>
    <p:sldId id="376" r:id="rId42"/>
    <p:sldId id="663" r:id="rId43"/>
    <p:sldId id="651" r:id="rId44"/>
    <p:sldId id="657" r:id="rId45"/>
    <p:sldId id="652" r:id="rId46"/>
    <p:sldId id="653" r:id="rId47"/>
    <p:sldId id="658" r:id="rId48"/>
    <p:sldId id="659" r:id="rId49"/>
    <p:sldId id="660" r:id="rId50"/>
    <p:sldId id="661" r:id="rId51"/>
    <p:sldId id="662" r:id="rId52"/>
    <p:sldId id="389" r:id="rId53"/>
    <p:sldId id="665" r:id="rId54"/>
    <p:sldId id="396" r:id="rId55"/>
    <p:sldId id="689" r:id="rId56"/>
    <p:sldId id="667" r:id="rId57"/>
    <p:sldId id="690" r:id="rId58"/>
    <p:sldId id="691" r:id="rId59"/>
    <p:sldId id="668" r:id="rId60"/>
    <p:sldId id="692" r:id="rId61"/>
    <p:sldId id="672" r:id="rId62"/>
    <p:sldId id="675" r:id="rId63"/>
    <p:sldId id="676" r:id="rId64"/>
    <p:sldId id="693" r:id="rId65"/>
    <p:sldId id="694" r:id="rId66"/>
    <p:sldId id="700" r:id="rId67"/>
    <p:sldId id="699" r:id="rId68"/>
    <p:sldId id="698" r:id="rId69"/>
    <p:sldId id="677" r:id="rId70"/>
    <p:sldId id="701" r:id="rId71"/>
    <p:sldId id="702" r:id="rId72"/>
    <p:sldId id="678" r:id="rId73"/>
    <p:sldId id="683" r:id="rId74"/>
    <p:sldId id="687" r:id="rId75"/>
    <p:sldId id="681" r:id="rId76"/>
    <p:sldId id="703" r:id="rId77"/>
    <p:sldId id="704" r:id="rId78"/>
    <p:sldId id="393" r:id="rId79"/>
    <p:sldId id="394" r:id="rId80"/>
    <p:sldId id="395" r:id="rId81"/>
    <p:sldId id="688" r:id="rId82"/>
    <p:sldId id="456" r:id="rId83"/>
    <p:sldId id="457" r:id="rId84"/>
    <p:sldId id="459" r:id="rId85"/>
    <p:sldId id="460" r:id="rId86"/>
    <p:sldId id="833" r:id="rId87"/>
    <p:sldId id="828" r:id="rId88"/>
    <p:sldId id="461" r:id="rId89"/>
    <p:sldId id="463" r:id="rId90"/>
    <p:sldId id="829" r:id="rId91"/>
    <p:sldId id="468" r:id="rId92"/>
    <p:sldId id="470" r:id="rId93"/>
    <p:sldId id="471" r:id="rId94"/>
    <p:sldId id="472" r:id="rId95"/>
    <p:sldId id="473" r:id="rId96"/>
    <p:sldId id="474" r:id="rId97"/>
    <p:sldId id="482" r:id="rId98"/>
    <p:sldId id="483" r:id="rId99"/>
    <p:sldId id="484" r:id="rId100"/>
    <p:sldId id="485" r:id="rId101"/>
    <p:sldId id="487" r:id="rId102"/>
    <p:sldId id="834" r:id="rId103"/>
    <p:sldId id="831" r:id="rId104"/>
    <p:sldId id="830" r:id="rId105"/>
    <p:sldId id="709" r:id="rId106"/>
    <p:sldId id="835" r:id="rId107"/>
    <p:sldId id="715" r:id="rId108"/>
    <p:sldId id="717" r:id="rId109"/>
    <p:sldId id="710" r:id="rId110"/>
    <p:sldId id="721" r:id="rId111"/>
    <p:sldId id="722" r:id="rId112"/>
    <p:sldId id="723" r:id="rId113"/>
    <p:sldId id="724" r:id="rId114"/>
    <p:sldId id="725" r:id="rId115"/>
    <p:sldId id="726" r:id="rId116"/>
    <p:sldId id="727" r:id="rId117"/>
    <p:sldId id="729" r:id="rId118"/>
    <p:sldId id="730" r:id="rId119"/>
    <p:sldId id="731" r:id="rId120"/>
    <p:sldId id="736" r:id="rId121"/>
    <p:sldId id="738" r:id="rId122"/>
    <p:sldId id="737" r:id="rId123"/>
    <p:sldId id="739" r:id="rId124"/>
    <p:sldId id="740" r:id="rId125"/>
    <p:sldId id="836" r:id="rId1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60" autoAdjust="0"/>
  </p:normalViewPr>
  <p:slideViewPr>
    <p:cSldViewPr snapToGrid="0">
      <p:cViewPr varScale="1">
        <p:scale>
          <a:sx n="49" d="100"/>
          <a:sy n="49" d="100"/>
        </p:scale>
        <p:origin x="-96"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spPr>
            <a:ln w="38100"/>
          </c:spPr>
          <c:marker>
            <c:symbol val="circle"/>
            <c:size val="4"/>
            <c:spPr>
              <a:ln w="38100"/>
            </c:spPr>
          </c:marker>
          <c:dLbls>
            <c:dLbl>
              <c:idx val="10"/>
              <c:layout>
                <c:manualLayout>
                  <c:x val="-5.5555555555555558E-3"/>
                  <c:y val="-0.19438112283796438"/>
                </c:manualLayout>
              </c:layout>
              <c:showLegendKey val="0"/>
              <c:showVal val="1"/>
              <c:showCatName val="0"/>
              <c:showSerName val="0"/>
              <c:showPercent val="0"/>
              <c:showBubbleSize val="0"/>
            </c:dLbl>
            <c:spPr>
              <a:solidFill>
                <a:schemeClr val="lt1"/>
              </a:solidFill>
              <a:ln w="12700" cap="flat" cmpd="sng" algn="ctr">
                <a:solidFill>
                  <a:schemeClr val="accent6"/>
                </a:solidFill>
                <a:prstDash val="solid"/>
              </a:ln>
              <a:effectLst/>
            </c:spPr>
            <c:txPr>
              <a:bodyPr/>
              <a:lstStyle/>
              <a:p>
                <a:pPr>
                  <a:defRPr sz="2400">
                    <a:solidFill>
                      <a:schemeClr val="dk1"/>
                    </a:solidFill>
                    <a:latin typeface="+mn-lt"/>
                    <a:ea typeface="+mn-ea"/>
                    <a:cs typeface="+mn-cs"/>
                  </a:defRPr>
                </a:pPr>
                <a:endParaRPr lang="pl-PL"/>
              </a:p>
            </c:txPr>
            <c:showLegendKey val="0"/>
            <c:showVal val="0"/>
            <c:showCatName val="0"/>
            <c:showSerName val="0"/>
            <c:showPercent val="0"/>
            <c:showBubbleSize val="0"/>
          </c:dLbls>
          <c:cat>
            <c:numRef>
              <c:f>Arkusz1!$C$2:$C$12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Arkusz1!$D$2:$D$12</c:f>
              <c:numCache>
                <c:formatCode>#,##0</c:formatCode>
                <c:ptCount val="11"/>
                <c:pt idx="0">
                  <c:v>38125759</c:v>
                </c:pt>
                <c:pt idx="1">
                  <c:v>38151603</c:v>
                </c:pt>
                <c:pt idx="2">
                  <c:v>38042794</c:v>
                </c:pt>
                <c:pt idx="3">
                  <c:v>38063255</c:v>
                </c:pt>
                <c:pt idx="4">
                  <c:v>38063164</c:v>
                </c:pt>
                <c:pt idx="5">
                  <c:v>38040196</c:v>
                </c:pt>
                <c:pt idx="6">
                  <c:v>38011735</c:v>
                </c:pt>
                <c:pt idx="7">
                  <c:v>37986412</c:v>
                </c:pt>
                <c:pt idx="8">
                  <c:v>37948016</c:v>
                </c:pt>
                <c:pt idx="9">
                  <c:v>37908000</c:v>
                </c:pt>
                <c:pt idx="10">
                  <c:v>37858000</c:v>
                </c:pt>
              </c:numCache>
            </c:numRef>
          </c:val>
          <c:smooth val="0"/>
        </c:ser>
        <c:dLbls>
          <c:showLegendKey val="0"/>
          <c:showVal val="0"/>
          <c:showCatName val="0"/>
          <c:showSerName val="0"/>
          <c:showPercent val="0"/>
          <c:showBubbleSize val="0"/>
        </c:dLbls>
        <c:marker val="1"/>
        <c:smooth val="0"/>
        <c:axId val="53001600"/>
        <c:axId val="156808320"/>
      </c:lineChart>
      <c:catAx>
        <c:axId val="53001600"/>
        <c:scaling>
          <c:orientation val="minMax"/>
        </c:scaling>
        <c:delete val="0"/>
        <c:axPos val="b"/>
        <c:numFmt formatCode="General" sourceLinked="1"/>
        <c:majorTickMark val="out"/>
        <c:minorTickMark val="none"/>
        <c:tickLblPos val="nextTo"/>
        <c:txPr>
          <a:bodyPr/>
          <a:lstStyle/>
          <a:p>
            <a:pPr>
              <a:defRPr sz="2000"/>
            </a:pPr>
            <a:endParaRPr lang="pl-PL"/>
          </a:p>
        </c:txPr>
        <c:crossAx val="156808320"/>
        <c:crosses val="autoZero"/>
        <c:auto val="1"/>
        <c:lblAlgn val="ctr"/>
        <c:lblOffset val="100"/>
        <c:noMultiLvlLbl val="0"/>
      </c:catAx>
      <c:valAx>
        <c:axId val="156808320"/>
        <c:scaling>
          <c:orientation val="minMax"/>
          <c:min val="37850000"/>
        </c:scaling>
        <c:delete val="0"/>
        <c:axPos val="l"/>
        <c:majorGridlines/>
        <c:numFmt formatCode="#,##0" sourceLinked="1"/>
        <c:majorTickMark val="out"/>
        <c:minorTickMark val="none"/>
        <c:tickLblPos val="nextTo"/>
        <c:txPr>
          <a:bodyPr/>
          <a:lstStyle/>
          <a:p>
            <a:pPr>
              <a:defRPr sz="1800"/>
            </a:pPr>
            <a:endParaRPr lang="pl-PL"/>
          </a:p>
        </c:txPr>
        <c:crossAx val="53001600"/>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86057874015748026"/>
          <c:h val="0.77276283172936722"/>
        </c:manualLayout>
      </c:layout>
      <c:lineChart>
        <c:grouping val="standard"/>
        <c:varyColors val="0"/>
        <c:ser>
          <c:idx val="0"/>
          <c:order val="0"/>
          <c:tx>
            <c:strRef>
              <c:f>DATA!$B$21</c:f>
              <c:strCache>
                <c:ptCount val="1"/>
                <c:pt idx="0">
                  <c:v>Wskaźnik maskulinizacji</c:v>
                </c:pt>
              </c:strCache>
            </c:strRef>
          </c:tx>
          <c:cat>
            <c:strRef>
              <c:f>DATA!$C$20:$T$20</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 i więcej</c:v>
                </c:pt>
              </c:strCache>
            </c:strRef>
          </c:cat>
          <c:val>
            <c:numRef>
              <c:f>DATA!$C$21:$T$21</c:f>
              <c:numCache>
                <c:formatCode>General</c:formatCode>
                <c:ptCount val="18"/>
                <c:pt idx="0">
                  <c:v>105.80777489001909</c:v>
                </c:pt>
                <c:pt idx="1">
                  <c:v>105.19275570657726</c:v>
                </c:pt>
                <c:pt idx="2">
                  <c:v>105.24554739879309</c:v>
                </c:pt>
                <c:pt idx="3">
                  <c:v>103.7970715419367</c:v>
                </c:pt>
                <c:pt idx="4">
                  <c:v>102.40434759509316</c:v>
                </c:pt>
                <c:pt idx="5">
                  <c:v>100.49685794429102</c:v>
                </c:pt>
                <c:pt idx="6">
                  <c:v>100.46766838131929</c:v>
                </c:pt>
                <c:pt idx="7">
                  <c:v>100.27096409239984</c:v>
                </c:pt>
                <c:pt idx="8">
                  <c:v>98.761151809675781</c:v>
                </c:pt>
                <c:pt idx="9">
                  <c:v>94.832575326076693</c:v>
                </c:pt>
                <c:pt idx="10">
                  <c:v>89.649310995261345</c:v>
                </c:pt>
                <c:pt idx="11">
                  <c:v>85.291651812123661</c:v>
                </c:pt>
                <c:pt idx="12">
                  <c:v>80.688177448369558</c:v>
                </c:pt>
                <c:pt idx="13">
                  <c:v>76.185526273108209</c:v>
                </c:pt>
                <c:pt idx="14">
                  <c:v>67.309284981802421</c:v>
                </c:pt>
                <c:pt idx="15">
                  <c:v>58.133850596708534</c:v>
                </c:pt>
                <c:pt idx="16">
                  <c:v>50.657913474409732</c:v>
                </c:pt>
                <c:pt idx="17">
                  <c:v>36.555847344658623</c:v>
                </c:pt>
              </c:numCache>
            </c:numRef>
          </c:val>
          <c:smooth val="0"/>
          <c:extLst xmlns:c16r2="http://schemas.microsoft.com/office/drawing/2015/06/chart">
            <c:ext xmlns:c16="http://schemas.microsoft.com/office/drawing/2014/chart" uri="{C3380CC4-5D6E-409C-BE32-E72D297353CC}">
              <c16:uniqueId val="{00000000-0B9F-487E-93E0-554843B64A21}"/>
            </c:ext>
          </c:extLst>
        </c:ser>
        <c:ser>
          <c:idx val="1"/>
          <c:order val="1"/>
          <c:tx>
            <c:strRef>
              <c:f>DATA!$B$22</c:f>
              <c:strCache>
                <c:ptCount val="1"/>
                <c:pt idx="0">
                  <c:v>Wskaźnik feminizacji</c:v>
                </c:pt>
              </c:strCache>
            </c:strRef>
          </c:tx>
          <c:cat>
            <c:strRef>
              <c:f>DATA!$C$20:$T$20</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 i więcej</c:v>
                </c:pt>
              </c:strCache>
            </c:strRef>
          </c:cat>
          <c:val>
            <c:numRef>
              <c:f>DATA!$C$22:$T$22</c:f>
              <c:numCache>
                <c:formatCode>General</c:formatCode>
                <c:ptCount val="18"/>
                <c:pt idx="0">
                  <c:v>94.511013112168811</c:v>
                </c:pt>
                <c:pt idx="1">
                  <c:v>95.063580498773291</c:v>
                </c:pt>
                <c:pt idx="2">
                  <c:v>95.015896132007526</c:v>
                </c:pt>
                <c:pt idx="3">
                  <c:v>96.341831724604489</c:v>
                </c:pt>
                <c:pt idx="4">
                  <c:v>97.652103986248761</c:v>
                </c:pt>
                <c:pt idx="5">
                  <c:v>99.505598528695842</c:v>
                </c:pt>
                <c:pt idx="6">
                  <c:v>99.534508574893678</c:v>
                </c:pt>
                <c:pt idx="7">
                  <c:v>99.729768138909947</c:v>
                </c:pt>
                <c:pt idx="8">
                  <c:v>101.25438815528561</c:v>
                </c:pt>
                <c:pt idx="9">
                  <c:v>105.4489975160491</c:v>
                </c:pt>
                <c:pt idx="10">
                  <c:v>111.54575410544511</c:v>
                </c:pt>
                <c:pt idx="11">
                  <c:v>117.24476883186081</c:v>
                </c:pt>
                <c:pt idx="12">
                  <c:v>123.93389361655569</c:v>
                </c:pt>
                <c:pt idx="13">
                  <c:v>131.25852756010659</c:v>
                </c:pt>
                <c:pt idx="14">
                  <c:v>148.567913070293</c:v>
                </c:pt>
                <c:pt idx="15">
                  <c:v>172.01681803899271</c:v>
                </c:pt>
                <c:pt idx="16">
                  <c:v>197.40252438647289</c:v>
                </c:pt>
                <c:pt idx="17">
                  <c:v>273.55404747473744</c:v>
                </c:pt>
              </c:numCache>
            </c:numRef>
          </c:val>
          <c:smooth val="0"/>
          <c:extLst xmlns:c16r2="http://schemas.microsoft.com/office/drawing/2015/06/chart">
            <c:ext xmlns:c16="http://schemas.microsoft.com/office/drawing/2014/chart" uri="{C3380CC4-5D6E-409C-BE32-E72D297353CC}">
              <c16:uniqueId val="{00000001-0B9F-487E-93E0-554843B64A21}"/>
            </c:ext>
          </c:extLst>
        </c:ser>
        <c:dLbls>
          <c:showLegendKey val="0"/>
          <c:showVal val="0"/>
          <c:showCatName val="0"/>
          <c:showSerName val="0"/>
          <c:showPercent val="0"/>
          <c:showBubbleSize val="0"/>
        </c:dLbls>
        <c:marker val="1"/>
        <c:smooth val="0"/>
        <c:axId val="160341376"/>
        <c:axId val="160347264"/>
      </c:lineChart>
      <c:catAx>
        <c:axId val="160341376"/>
        <c:scaling>
          <c:orientation val="minMax"/>
        </c:scaling>
        <c:delete val="0"/>
        <c:axPos val="b"/>
        <c:numFmt formatCode="General" sourceLinked="0"/>
        <c:majorTickMark val="out"/>
        <c:minorTickMark val="none"/>
        <c:tickLblPos val="nextTo"/>
        <c:crossAx val="160347264"/>
        <c:crosses val="autoZero"/>
        <c:auto val="1"/>
        <c:lblAlgn val="ctr"/>
        <c:lblOffset val="100"/>
        <c:noMultiLvlLbl val="0"/>
      </c:catAx>
      <c:valAx>
        <c:axId val="160347264"/>
        <c:scaling>
          <c:orientation val="minMax"/>
        </c:scaling>
        <c:delete val="0"/>
        <c:axPos val="l"/>
        <c:majorGridlines/>
        <c:numFmt formatCode="General" sourceLinked="1"/>
        <c:majorTickMark val="out"/>
        <c:minorTickMark val="none"/>
        <c:tickLblPos val="nextTo"/>
        <c:crossAx val="160341376"/>
        <c:crosses val="autoZero"/>
        <c:crossBetween val="between"/>
      </c:valAx>
    </c:plotArea>
    <c:legend>
      <c:legendPos val="r"/>
      <c:layout>
        <c:manualLayout>
          <c:xMode val="edge"/>
          <c:yMode val="edge"/>
          <c:x val="0.16954046369203848"/>
          <c:y val="7.3306357538641009E-2"/>
          <c:w val="0.4176766564661995"/>
          <c:h val="0.27931321084864391"/>
        </c:manualLayout>
      </c:layout>
      <c:overlay val="0"/>
      <c:txPr>
        <a:bodyPr/>
        <a:lstStyle/>
        <a:p>
          <a:pPr>
            <a:defRPr sz="1600" baseline="0"/>
          </a:pPr>
          <a:endParaRPr lang="pl-PL"/>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87168985126859144"/>
          <c:h val="0.77276283172936722"/>
        </c:manualLayout>
      </c:layout>
      <c:lineChart>
        <c:grouping val="standard"/>
        <c:varyColors val="0"/>
        <c:ser>
          <c:idx val="0"/>
          <c:order val="0"/>
          <c:tx>
            <c:strRef>
              <c:f>DATA!$B$27</c:f>
              <c:strCache>
                <c:ptCount val="1"/>
                <c:pt idx="0">
                  <c:v>Wskaźnik maskulinizacji</c:v>
                </c:pt>
              </c:strCache>
            </c:strRef>
          </c:tx>
          <c:cat>
            <c:strRef>
              <c:f>DATA!$C$26:$T$26</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 i więcej</c:v>
                </c:pt>
              </c:strCache>
            </c:strRef>
          </c:cat>
          <c:val>
            <c:numRef>
              <c:f>DATA!$C$27:$T$27</c:f>
              <c:numCache>
                <c:formatCode>General</c:formatCode>
                <c:ptCount val="18"/>
                <c:pt idx="0">
                  <c:v>105.36041505684955</c:v>
                </c:pt>
                <c:pt idx="1">
                  <c:v>105.34518634251725</c:v>
                </c:pt>
                <c:pt idx="2">
                  <c:v>105.24182359966703</c:v>
                </c:pt>
                <c:pt idx="3">
                  <c:v>105.81167341148983</c:v>
                </c:pt>
                <c:pt idx="4">
                  <c:v>106.33345814161066</c:v>
                </c:pt>
                <c:pt idx="5">
                  <c:v>107.51549188355304</c:v>
                </c:pt>
                <c:pt idx="6">
                  <c:v>106.81082048581352</c:v>
                </c:pt>
                <c:pt idx="7">
                  <c:v>106.58876194414232</c:v>
                </c:pt>
                <c:pt idx="8">
                  <c:v>106.37841896087026</c:v>
                </c:pt>
                <c:pt idx="9">
                  <c:v>108.90860173461581</c:v>
                </c:pt>
                <c:pt idx="10">
                  <c:v>109.93883760968679</c:v>
                </c:pt>
                <c:pt idx="11">
                  <c:v>107.70697054082365</c:v>
                </c:pt>
                <c:pt idx="12">
                  <c:v>98.870666464892409</c:v>
                </c:pt>
                <c:pt idx="13">
                  <c:v>86.208937092188805</c:v>
                </c:pt>
                <c:pt idx="14">
                  <c:v>72.376338081342766</c:v>
                </c:pt>
                <c:pt idx="15">
                  <c:v>60.93627909114587</c:v>
                </c:pt>
                <c:pt idx="16">
                  <c:v>48.42301973415271</c:v>
                </c:pt>
                <c:pt idx="17">
                  <c:v>35.445293455328546</c:v>
                </c:pt>
              </c:numCache>
            </c:numRef>
          </c:val>
          <c:smooth val="0"/>
          <c:extLst xmlns:c16r2="http://schemas.microsoft.com/office/drawing/2015/06/chart">
            <c:ext xmlns:c16="http://schemas.microsoft.com/office/drawing/2014/chart" uri="{C3380CC4-5D6E-409C-BE32-E72D297353CC}">
              <c16:uniqueId val="{00000000-9409-47AA-8B16-9EA9FC324A9F}"/>
            </c:ext>
          </c:extLst>
        </c:ser>
        <c:ser>
          <c:idx val="1"/>
          <c:order val="1"/>
          <c:tx>
            <c:strRef>
              <c:f>DATA!$B$28</c:f>
              <c:strCache>
                <c:ptCount val="1"/>
                <c:pt idx="0">
                  <c:v>Wskaźnik feminizacji</c:v>
                </c:pt>
              </c:strCache>
            </c:strRef>
          </c:tx>
          <c:cat>
            <c:strRef>
              <c:f>DATA!$C$26:$T$26</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 i więcej</c:v>
                </c:pt>
              </c:strCache>
            </c:strRef>
          </c:cat>
          <c:val>
            <c:numRef>
              <c:f>DATA!$C$28:$T$28</c:f>
              <c:numCache>
                <c:formatCode>General</c:formatCode>
                <c:ptCount val="18"/>
                <c:pt idx="0">
                  <c:v>94.912306435052287</c:v>
                </c:pt>
                <c:pt idx="1">
                  <c:v>94.926026970859382</c:v>
                </c:pt>
                <c:pt idx="2">
                  <c:v>95.019258104452291</c:v>
                </c:pt>
                <c:pt idx="3">
                  <c:v>94.507530951817685</c:v>
                </c:pt>
                <c:pt idx="4">
                  <c:v>94.043776763870483</c:v>
                </c:pt>
                <c:pt idx="5">
                  <c:v>93.009852113504863</c:v>
                </c:pt>
                <c:pt idx="6">
                  <c:v>93.623473300892655</c:v>
                </c:pt>
                <c:pt idx="7">
                  <c:v>93.818520992302041</c:v>
                </c:pt>
                <c:pt idx="8">
                  <c:v>94.00402917887277</c:v>
                </c:pt>
                <c:pt idx="9">
                  <c:v>91.820111917033017</c:v>
                </c:pt>
                <c:pt idx="10">
                  <c:v>90.959666460207259</c:v>
                </c:pt>
                <c:pt idx="11">
                  <c:v>92.844501611989443</c:v>
                </c:pt>
                <c:pt idx="12">
                  <c:v>101.14223315720098</c:v>
                </c:pt>
                <c:pt idx="13">
                  <c:v>115.99725431374186</c:v>
                </c:pt>
                <c:pt idx="14">
                  <c:v>138.16670289067594</c:v>
                </c:pt>
                <c:pt idx="15">
                  <c:v>164.10585203344019</c:v>
                </c:pt>
                <c:pt idx="16">
                  <c:v>206.51334953707999</c:v>
                </c:pt>
                <c:pt idx="17">
                  <c:v>282.12490362374712</c:v>
                </c:pt>
              </c:numCache>
            </c:numRef>
          </c:val>
          <c:smooth val="0"/>
          <c:extLst xmlns:c16r2="http://schemas.microsoft.com/office/drawing/2015/06/chart">
            <c:ext xmlns:c16="http://schemas.microsoft.com/office/drawing/2014/chart" uri="{C3380CC4-5D6E-409C-BE32-E72D297353CC}">
              <c16:uniqueId val="{00000001-9409-47AA-8B16-9EA9FC324A9F}"/>
            </c:ext>
          </c:extLst>
        </c:ser>
        <c:dLbls>
          <c:showLegendKey val="0"/>
          <c:showVal val="0"/>
          <c:showCatName val="0"/>
          <c:showSerName val="0"/>
          <c:showPercent val="0"/>
          <c:showBubbleSize val="0"/>
        </c:dLbls>
        <c:marker val="1"/>
        <c:smooth val="0"/>
        <c:axId val="160381184"/>
        <c:axId val="160391168"/>
      </c:lineChart>
      <c:catAx>
        <c:axId val="160381184"/>
        <c:scaling>
          <c:orientation val="minMax"/>
        </c:scaling>
        <c:delete val="0"/>
        <c:axPos val="b"/>
        <c:numFmt formatCode="General" sourceLinked="0"/>
        <c:majorTickMark val="out"/>
        <c:minorTickMark val="none"/>
        <c:tickLblPos val="nextTo"/>
        <c:crossAx val="160391168"/>
        <c:crosses val="autoZero"/>
        <c:auto val="1"/>
        <c:lblAlgn val="ctr"/>
        <c:lblOffset val="100"/>
        <c:noMultiLvlLbl val="0"/>
      </c:catAx>
      <c:valAx>
        <c:axId val="160391168"/>
        <c:scaling>
          <c:orientation val="minMax"/>
        </c:scaling>
        <c:delete val="0"/>
        <c:axPos val="l"/>
        <c:majorGridlines/>
        <c:numFmt formatCode="General" sourceLinked="1"/>
        <c:majorTickMark val="out"/>
        <c:minorTickMark val="none"/>
        <c:tickLblPos val="nextTo"/>
        <c:crossAx val="160381184"/>
        <c:crosses val="autoZero"/>
        <c:crossBetween val="between"/>
      </c:valAx>
    </c:plotArea>
    <c:legend>
      <c:legendPos val="r"/>
      <c:layout>
        <c:manualLayout>
          <c:xMode val="edge"/>
          <c:yMode val="edge"/>
          <c:x val="0.18750711708634052"/>
          <c:y val="6.1773138829283709E-2"/>
          <c:w val="0.47675019062980628"/>
          <c:h val="0.27931321084864391"/>
        </c:manualLayout>
      </c:layout>
      <c:overlay val="0"/>
      <c:txPr>
        <a:bodyPr/>
        <a:lstStyle/>
        <a:p>
          <a:pPr>
            <a:defRPr sz="1600" baseline="0"/>
          </a:pPr>
          <a:endParaRPr lang="pl-PL"/>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40956-F5B7-4F40-81A4-42B8CFC3C4C3}" type="datetimeFigureOut">
              <a:rPr lang="pl-PL" smtClean="0"/>
              <a:t>2018-06-01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86DA9-7846-41C9-AD59-09297A2BA170}" type="slidenum">
              <a:rPr lang="pl-PL" smtClean="0"/>
              <a:t>‹#›</a:t>
            </a:fld>
            <a:endParaRPr lang="pl-PL"/>
          </a:p>
        </p:txBody>
      </p:sp>
    </p:spTree>
    <p:extLst>
      <p:ext uri="{BB962C8B-B14F-4D97-AF65-F5344CB8AC3E}">
        <p14:creationId xmlns:p14="http://schemas.microsoft.com/office/powerpoint/2010/main" val="286044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l.wikipedia.org/wiki/Demografia"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pl.wikipedia.org/wiki/Polska_Akademia_Nauk" TargetMode="External"/><Relationship Id="rId4" Type="http://schemas.openxmlformats.org/officeDocument/2006/relationships/hyperlink" Target="https://pl.wikipedia.org/wiki/Uniwersytet_%C5%81%C3%B3dzk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0" i="0" kern="1200" dirty="0">
                <a:solidFill>
                  <a:schemeClr val="tx1"/>
                </a:solidFill>
                <a:effectLst/>
                <a:latin typeface="+mn-lt"/>
                <a:ea typeface="+mn-ea"/>
                <a:cs typeface="+mn-cs"/>
              </a:rPr>
              <a:t> polski </a:t>
            </a:r>
            <a:r>
              <a:rPr lang="pl-PL" sz="1200" b="0" i="0" u="none" strike="noStrike" kern="1200" dirty="0">
                <a:solidFill>
                  <a:schemeClr val="tx1"/>
                </a:solidFill>
                <a:effectLst/>
                <a:latin typeface="+mn-lt"/>
                <a:ea typeface="+mn-ea"/>
                <a:cs typeface="+mn-cs"/>
                <a:hlinkClick r:id="rId3" tooltip="Demografia"/>
              </a:rPr>
              <a:t>demograf</a:t>
            </a:r>
            <a:r>
              <a:rPr lang="pl-PL" sz="1200" b="0" i="0" kern="1200" dirty="0">
                <a:solidFill>
                  <a:schemeClr val="tx1"/>
                </a:solidFill>
                <a:effectLst/>
                <a:latin typeface="+mn-lt"/>
                <a:ea typeface="+mn-ea"/>
                <a:cs typeface="+mn-cs"/>
              </a:rPr>
              <a:t>, profesor </a:t>
            </a:r>
            <a:r>
              <a:rPr lang="pl-PL" sz="1200" b="0" i="0" u="none" strike="noStrike" kern="1200" dirty="0">
                <a:solidFill>
                  <a:schemeClr val="tx1"/>
                </a:solidFill>
                <a:effectLst/>
                <a:latin typeface="+mn-lt"/>
                <a:ea typeface="+mn-ea"/>
                <a:cs typeface="+mn-cs"/>
                <a:hlinkClick r:id="rId4" tooltip="Uniwersytet Łódzki"/>
              </a:rPr>
              <a:t>Uniwersytetu Łódzkiego</a:t>
            </a:r>
            <a:r>
              <a:rPr lang="pl-PL" sz="1200" b="0" i="0" kern="1200" dirty="0">
                <a:solidFill>
                  <a:schemeClr val="tx1"/>
                </a:solidFill>
                <a:effectLst/>
                <a:latin typeface="+mn-lt"/>
                <a:ea typeface="+mn-ea"/>
                <a:cs typeface="+mn-cs"/>
              </a:rPr>
              <a:t>, członek </a:t>
            </a:r>
            <a:r>
              <a:rPr lang="pl-PL" sz="1200" b="0" i="0" u="none" strike="noStrike" kern="1200" dirty="0">
                <a:solidFill>
                  <a:schemeClr val="tx1"/>
                </a:solidFill>
                <a:effectLst/>
                <a:latin typeface="+mn-lt"/>
                <a:ea typeface="+mn-ea"/>
                <a:cs typeface="+mn-cs"/>
                <a:hlinkClick r:id="rId5" tooltip="Polska Akademia Nauk"/>
              </a:rPr>
              <a:t>Polskiej Akademii Nauk</a:t>
            </a:r>
            <a:r>
              <a:rPr lang="pl-PL" sz="1200" b="0" i="0" kern="1200" dirty="0">
                <a:solidFill>
                  <a:schemeClr val="tx1"/>
                </a:solidFill>
                <a:effectLst/>
                <a:latin typeface="+mn-lt"/>
                <a:ea typeface="+mn-ea"/>
                <a:cs typeface="+mn-cs"/>
              </a:rPr>
              <a:t>. Założyciel i wieloletni przewodniczący Komitetu Nauk Demograficznych PAN. Twórca i naczelny redaktor „Studiów Demograficznych”.</a:t>
            </a:r>
            <a:endParaRPr lang="pl-PL" dirty="0"/>
          </a:p>
        </p:txBody>
      </p:sp>
      <p:sp>
        <p:nvSpPr>
          <p:cNvPr id="4" name="Symbol zastępczy numeru slajdu 3"/>
          <p:cNvSpPr>
            <a:spLocks noGrp="1"/>
          </p:cNvSpPr>
          <p:nvPr>
            <p:ph type="sldNum" sz="quarter" idx="10"/>
          </p:nvPr>
        </p:nvSpPr>
        <p:spPr/>
        <p:txBody>
          <a:bodyPr/>
          <a:lstStyle/>
          <a:p>
            <a:fld id="{9C786DA9-7846-41C9-AD59-09297A2BA170}" type="slidenum">
              <a:rPr lang="pl-PL" smtClean="0"/>
              <a:t>8</a:t>
            </a:fld>
            <a:endParaRPr lang="pl-PL"/>
          </a:p>
        </p:txBody>
      </p:sp>
    </p:spTree>
    <p:extLst>
      <p:ext uri="{BB962C8B-B14F-4D97-AF65-F5344CB8AC3E}">
        <p14:creationId xmlns:p14="http://schemas.microsoft.com/office/powerpoint/2010/main" val="57127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1DD2562-E696-4541-A852-CDAC0F3D65A4}" type="slidenum">
              <a:rPr lang="pl-PL" smtClean="0"/>
              <a:pPr/>
              <a:t>101</a:t>
            </a:fld>
            <a:endParaRPr lang="pl-PL"/>
          </a:p>
        </p:txBody>
      </p:sp>
    </p:spTree>
    <p:extLst>
      <p:ext uri="{BB962C8B-B14F-4D97-AF65-F5344CB8AC3E}">
        <p14:creationId xmlns:p14="http://schemas.microsoft.com/office/powerpoint/2010/main" val="163665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6D0C-468E-46ED-9E9C-131AE1A2C164}"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81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6D0C-468E-46ED-9E9C-131AE1A2C164}"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81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Tree>
    <p:extLst>
      <p:ext uri="{BB962C8B-B14F-4D97-AF65-F5344CB8AC3E}">
        <p14:creationId xmlns:p14="http://schemas.microsoft.com/office/powerpoint/2010/main" val="406701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Tree>
    <p:extLst>
      <p:ext uri="{BB962C8B-B14F-4D97-AF65-F5344CB8AC3E}">
        <p14:creationId xmlns:p14="http://schemas.microsoft.com/office/powerpoint/2010/main" val="86941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6D0C-468E-46ED-9E9C-131AE1A2C164}"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22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1DD2562-E696-4541-A852-CDAC0F3D65A4}" type="slidenum">
              <a:rPr lang="pl-PL" smtClean="0"/>
              <a:pPr/>
              <a:t>90</a:t>
            </a:fld>
            <a:endParaRPr lang="pl-PL"/>
          </a:p>
        </p:txBody>
      </p:sp>
    </p:spTree>
    <p:extLst>
      <p:ext uri="{BB962C8B-B14F-4D97-AF65-F5344CB8AC3E}">
        <p14:creationId xmlns:p14="http://schemas.microsoft.com/office/powerpoint/2010/main" val="229878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0035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p>
        </p:txBody>
      </p:sp>
      <p:sp>
        <p:nvSpPr>
          <p:cNvPr id="10035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362752-8E50-4719-88A2-192A2FD5DF89}" type="slidenum">
              <a:rPr lang="pl-PL" smtClean="0"/>
              <a:pPr/>
              <a:t>93</a:t>
            </a:fld>
            <a:endParaRPr lang="pl-PL"/>
          </a:p>
        </p:txBody>
      </p:sp>
    </p:spTree>
    <p:extLst>
      <p:ext uri="{BB962C8B-B14F-4D97-AF65-F5344CB8AC3E}">
        <p14:creationId xmlns:p14="http://schemas.microsoft.com/office/powerpoint/2010/main" val="272191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0035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p>
        </p:txBody>
      </p:sp>
      <p:sp>
        <p:nvSpPr>
          <p:cNvPr id="10035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362752-8E50-4719-88A2-192A2FD5DF89}" type="slidenum">
              <a:rPr lang="pl-PL" smtClean="0"/>
              <a:pPr/>
              <a:t>94</a:t>
            </a:fld>
            <a:endParaRPr lang="pl-PL"/>
          </a:p>
        </p:txBody>
      </p:sp>
    </p:spTree>
    <p:extLst>
      <p:ext uri="{BB962C8B-B14F-4D97-AF65-F5344CB8AC3E}">
        <p14:creationId xmlns:p14="http://schemas.microsoft.com/office/powerpoint/2010/main" val="61349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1DD2562-E696-4541-A852-CDAC0F3D65A4}" type="slidenum">
              <a:rPr lang="pl-PL" smtClean="0"/>
              <a:pPr/>
              <a:t>98</a:t>
            </a:fld>
            <a:endParaRPr lang="pl-PL"/>
          </a:p>
        </p:txBody>
      </p:sp>
    </p:spTree>
    <p:extLst>
      <p:ext uri="{BB962C8B-B14F-4D97-AF65-F5344CB8AC3E}">
        <p14:creationId xmlns:p14="http://schemas.microsoft.com/office/powerpoint/2010/main" val="2472200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1DD2562-E696-4541-A852-CDAC0F3D65A4}" type="slidenum">
              <a:rPr lang="pl-PL" smtClean="0"/>
              <a:pPr/>
              <a:t>99</a:t>
            </a:fld>
            <a:endParaRPr lang="pl-PL"/>
          </a:p>
        </p:txBody>
      </p:sp>
    </p:spTree>
    <p:extLst>
      <p:ext uri="{BB962C8B-B14F-4D97-AF65-F5344CB8AC3E}">
        <p14:creationId xmlns:p14="http://schemas.microsoft.com/office/powerpoint/2010/main" val="163665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FE29598-9938-4757-B3B4-1DFC8B83A5CA}" type="datetimeFigureOut">
              <a:rPr lang="pl-PL" smtClean="0"/>
              <a:t>2018-06-01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27ADB72-5972-431A-B916-9A817BC362DD}" type="slidenum">
              <a:rPr lang="pl-PL" smtClean="0"/>
              <a:t>‹#›</a:t>
            </a:fld>
            <a:endParaRPr lang="pl-PL"/>
          </a:p>
        </p:txBody>
      </p:sp>
    </p:spTree>
    <p:extLst>
      <p:ext uri="{BB962C8B-B14F-4D97-AF65-F5344CB8AC3E}">
        <p14:creationId xmlns:p14="http://schemas.microsoft.com/office/powerpoint/2010/main" val="230875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FE29598-9938-4757-B3B4-1DFC8B83A5CA}" type="datetimeFigureOut">
              <a:rPr lang="pl-PL" smtClean="0"/>
              <a:t>2018-06-01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27ADB72-5972-431A-B916-9A817BC362DD}" type="slidenum">
              <a:rPr lang="pl-PL" smtClean="0"/>
              <a:t>‹#›</a:t>
            </a:fld>
            <a:endParaRPr lang="pl-PL"/>
          </a:p>
        </p:txBody>
      </p:sp>
    </p:spTree>
    <p:extLst>
      <p:ext uri="{BB962C8B-B14F-4D97-AF65-F5344CB8AC3E}">
        <p14:creationId xmlns:p14="http://schemas.microsoft.com/office/powerpoint/2010/main" val="355250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FE29598-9938-4757-B3B4-1DFC8B83A5CA}" type="datetimeFigureOut">
              <a:rPr lang="pl-PL" smtClean="0"/>
              <a:t>2018-06-01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27ADB72-5972-431A-B916-9A817BC362DD}" type="slidenum">
              <a:rPr lang="pl-PL" smtClean="0"/>
              <a:t>‹#›</a:t>
            </a:fld>
            <a:endParaRPr lang="pl-PL"/>
          </a:p>
        </p:txBody>
      </p:sp>
    </p:spTree>
    <p:extLst>
      <p:ext uri="{BB962C8B-B14F-4D97-AF65-F5344CB8AC3E}">
        <p14:creationId xmlns:p14="http://schemas.microsoft.com/office/powerpoint/2010/main" val="78722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6/1/2018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pl-PL"/>
              <a:t>Kliknij, aby edytować styl</a:t>
            </a:r>
            <a:endParaRPr lang="en-US" dirty="0"/>
          </a:p>
        </p:txBody>
      </p:sp>
    </p:spTree>
    <p:extLst>
      <p:ext uri="{BB962C8B-B14F-4D97-AF65-F5344CB8AC3E}">
        <p14:creationId xmlns:p14="http://schemas.microsoft.com/office/powerpoint/2010/main" val="937916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733526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6/1/2018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pl-PL"/>
              <a:t>Kliknij, aby edytować styl</a:t>
            </a:r>
            <a:endParaRPr lang="en-US" dirty="0"/>
          </a:p>
        </p:txBody>
      </p:sp>
    </p:spTree>
    <p:extLst>
      <p:ext uri="{BB962C8B-B14F-4D97-AF65-F5344CB8AC3E}">
        <p14:creationId xmlns:p14="http://schemas.microsoft.com/office/powerpoint/2010/main" val="2225957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342366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2841493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1007865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941D58AA-1C84-40C9-BFEE-631CCB17636C}" type="datetime1">
              <a:rPr lang="en-US" smtClean="0"/>
              <a:pPr/>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extLst>
      <p:ext uri="{BB962C8B-B14F-4D97-AF65-F5344CB8AC3E}">
        <p14:creationId xmlns:p14="http://schemas.microsoft.com/office/powerpoint/2010/main" val="907409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pl-PL"/>
              <a:t>Kliknij, aby edytować styl</a:t>
            </a:r>
            <a:endParaRPr lang="en-US" dirty="0"/>
          </a:p>
        </p:txBody>
      </p:sp>
    </p:spTree>
    <p:extLst>
      <p:ext uri="{BB962C8B-B14F-4D97-AF65-F5344CB8AC3E}">
        <p14:creationId xmlns:p14="http://schemas.microsoft.com/office/powerpoint/2010/main" val="23505601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FE29598-9938-4757-B3B4-1DFC8B83A5CA}" type="datetimeFigureOut">
              <a:rPr lang="pl-PL" smtClean="0"/>
              <a:t>2018-06-01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27ADB72-5972-431A-B916-9A817BC362DD}" type="slidenum">
              <a:rPr lang="pl-PL" smtClean="0"/>
              <a:t>‹#›</a:t>
            </a:fld>
            <a:endParaRPr lang="pl-PL"/>
          </a:p>
        </p:txBody>
      </p:sp>
    </p:spTree>
    <p:extLst>
      <p:ext uri="{BB962C8B-B14F-4D97-AF65-F5344CB8AC3E}">
        <p14:creationId xmlns:p14="http://schemas.microsoft.com/office/powerpoint/2010/main" val="923090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pl-PL"/>
              <a:t>Kliknij, aby edytować styl</a:t>
            </a:r>
            <a:endParaRPr lang="en-US" dirty="0"/>
          </a:p>
        </p:txBody>
      </p:sp>
    </p:spTree>
    <p:extLst>
      <p:ext uri="{BB962C8B-B14F-4D97-AF65-F5344CB8AC3E}">
        <p14:creationId xmlns:p14="http://schemas.microsoft.com/office/powerpoint/2010/main" val="388619092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extLst>
      <p:ext uri="{BB962C8B-B14F-4D97-AF65-F5344CB8AC3E}">
        <p14:creationId xmlns:p14="http://schemas.microsoft.com/office/powerpoint/2010/main" val="858762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550400" y="274639"/>
            <a:ext cx="2235200" cy="585152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2468407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4" name="Symbol zastępczy stopki 3"/>
          <p:cNvSpPr>
            <a:spLocks noGrp="1"/>
          </p:cNvSpPr>
          <p:nvPr>
            <p:ph type="ftr" sz="quarter" idx="11"/>
          </p:nvPr>
        </p:nvSpPr>
        <p:spPr/>
        <p:txBody>
          <a:bodyPr/>
          <a:lstStyle/>
          <a:p>
            <a:endParaRPr lang="en-US" dirty="0"/>
          </a:p>
        </p:txBody>
      </p:sp>
      <p:sp>
        <p:nvSpPr>
          <p:cNvPr id="5" name="Symbol zastępczy numeru slajdu 4"/>
          <p:cNvSpPr>
            <a:spLocks noGrp="1"/>
          </p:cNvSpPr>
          <p:nvPr>
            <p:ph type="sldNum" sz="quarter" idx="12"/>
          </p:nvPr>
        </p:nvSpPr>
        <p:spPr/>
        <p:txBody>
          <a:bodyPr/>
          <a:lstStyle/>
          <a:p>
            <a:pPr algn="r"/>
            <a:fld id="{F7886C9C-DC18-4195-8FD5-A50AA931D419}" type="slidenum">
              <a:rPr lang="en-US" smtClean="0"/>
              <a:pPr algn="r"/>
              <a:t>‹#›</a:t>
            </a:fld>
            <a:endParaRPr lang="en-US" dirty="0"/>
          </a:p>
        </p:txBody>
      </p:sp>
      <p:sp>
        <p:nvSpPr>
          <p:cNvPr id="6" name="Rectangle 7"/>
          <p:cNvSpPr/>
          <p:nvPr userDrawn="1"/>
        </p:nvSpPr>
        <p:spPr>
          <a:xfrm>
            <a:off x="9347200" y="1628800"/>
            <a:ext cx="2641600" cy="5078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3"/>
          <p:cNvSpPr>
            <a:spLocks noGrp="1"/>
          </p:cNvSpPr>
          <p:nvPr>
            <p:ph type="body" sz="half" idx="2"/>
          </p:nvPr>
        </p:nvSpPr>
        <p:spPr>
          <a:xfrm>
            <a:off x="9550893" y="3518176"/>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8" name="Title 10"/>
          <p:cNvSpPr txBox="1">
            <a:spLocks/>
          </p:cNvSpPr>
          <p:nvPr userDrawn="1"/>
        </p:nvSpPr>
        <p:spPr>
          <a:xfrm>
            <a:off x="9550894" y="1844824"/>
            <a:ext cx="2234213" cy="1673352"/>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kern="1200" cap="all" spc="150" baseline="0">
                <a:ln>
                  <a:noFill/>
                </a:ln>
                <a:solidFill>
                  <a:schemeClr val="bg1"/>
                </a:solidFill>
                <a:effectLst/>
                <a:latin typeface="+mj-lt"/>
                <a:ea typeface="+mj-ea"/>
                <a:cs typeface="+mj-cs"/>
              </a:defRPr>
            </a:lvl1pPr>
          </a:lstStyle>
          <a:p>
            <a:r>
              <a:rPr lang="pl-PL" sz="2000" dirty="0"/>
              <a:t>Kliknij, aby edytować styl</a:t>
            </a:r>
            <a:endParaRPr lang="en-US" sz="2000" dirty="0"/>
          </a:p>
        </p:txBody>
      </p:sp>
    </p:spTree>
    <p:extLst>
      <p:ext uri="{BB962C8B-B14F-4D97-AF65-F5344CB8AC3E}">
        <p14:creationId xmlns:p14="http://schemas.microsoft.com/office/powerpoint/2010/main" val="1191056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219200" y="762000"/>
            <a:ext cx="10668000" cy="1143000"/>
          </a:xfrm>
        </p:spPr>
        <p:txBody>
          <a:bodyPr/>
          <a:lstStyle/>
          <a:p>
            <a:r>
              <a:rPr lang="pl-PL"/>
              <a:t>Kliknij, aby edytować styl</a:t>
            </a:r>
          </a:p>
        </p:txBody>
      </p:sp>
      <p:sp>
        <p:nvSpPr>
          <p:cNvPr id="3" name="Symbol zastępczy tabeli 2"/>
          <p:cNvSpPr>
            <a:spLocks noGrp="1"/>
          </p:cNvSpPr>
          <p:nvPr>
            <p:ph type="tbl" idx="1"/>
          </p:nvPr>
        </p:nvSpPr>
        <p:spPr>
          <a:xfrm>
            <a:off x="1219200" y="2362200"/>
            <a:ext cx="10668000" cy="3733800"/>
          </a:xfrm>
        </p:spPr>
        <p:txBody>
          <a:bodyPr/>
          <a:lstStyle/>
          <a:p>
            <a:endParaRPr lang="pl-PL"/>
          </a:p>
        </p:txBody>
      </p:sp>
      <p:sp>
        <p:nvSpPr>
          <p:cNvPr id="4" name="Symbol zastępczy daty 3"/>
          <p:cNvSpPr>
            <a:spLocks noGrp="1"/>
          </p:cNvSpPr>
          <p:nvPr>
            <p:ph type="dt" sz="half" idx="10"/>
          </p:nvPr>
        </p:nvSpPr>
        <p:spPr>
          <a:xfrm>
            <a:off x="9347200" y="6553200"/>
            <a:ext cx="2540000" cy="304800"/>
          </a:xfrm>
        </p:spPr>
        <p:txBody>
          <a:bodyPr/>
          <a:lstStyle>
            <a:lvl1pPr>
              <a:defRPr/>
            </a:lvl1pPr>
          </a:lstStyle>
          <a:p>
            <a:endParaRPr lang="pl-PL"/>
          </a:p>
        </p:txBody>
      </p:sp>
      <p:sp>
        <p:nvSpPr>
          <p:cNvPr id="5" name="Symbol zastępczy stopki 4"/>
          <p:cNvSpPr>
            <a:spLocks noGrp="1"/>
          </p:cNvSpPr>
          <p:nvPr>
            <p:ph type="ftr" sz="quarter" idx="11"/>
          </p:nvPr>
        </p:nvSpPr>
        <p:spPr>
          <a:xfrm>
            <a:off x="3915833" y="6529388"/>
            <a:ext cx="3860800" cy="304800"/>
          </a:xfrm>
        </p:spPr>
        <p:txBody>
          <a:bodyPr/>
          <a:lstStyle>
            <a:lvl1pPr>
              <a:defRPr/>
            </a:lvl1pPr>
          </a:lstStyle>
          <a:p>
            <a:endParaRPr lang="pl-PL"/>
          </a:p>
        </p:txBody>
      </p:sp>
      <p:sp>
        <p:nvSpPr>
          <p:cNvPr id="6" name="Symbol zastępczy numeru slajdu 5"/>
          <p:cNvSpPr>
            <a:spLocks noGrp="1"/>
          </p:cNvSpPr>
          <p:nvPr>
            <p:ph type="sldNum" sz="quarter" idx="12"/>
          </p:nvPr>
        </p:nvSpPr>
        <p:spPr>
          <a:xfrm>
            <a:off x="112184" y="6343650"/>
            <a:ext cx="783167" cy="488950"/>
          </a:xfrm>
        </p:spPr>
        <p:txBody>
          <a:bodyPr/>
          <a:lstStyle>
            <a:lvl1pPr>
              <a:defRPr/>
            </a:lvl1pPr>
          </a:lstStyle>
          <a:p>
            <a:fld id="{43C5EE98-3FB0-4E24-AC9E-5A9EF5CE4A2C}" type="slidenum">
              <a:rPr lang="pl-PL"/>
              <a:pPr/>
              <a:t>‹#›</a:t>
            </a:fld>
            <a:endParaRPr lang="pl-PL"/>
          </a:p>
        </p:txBody>
      </p:sp>
    </p:spTree>
    <p:extLst>
      <p:ext uri="{BB962C8B-B14F-4D97-AF65-F5344CB8AC3E}">
        <p14:creationId xmlns:p14="http://schemas.microsoft.com/office/powerpoint/2010/main" val="2430647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cSld name="Tytuł, 2 elementy zawartości i tekst">
    <p:spTree>
      <p:nvGrpSpPr>
        <p:cNvPr id="1" name=""/>
        <p:cNvGrpSpPr/>
        <p:nvPr/>
      </p:nvGrpSpPr>
      <p:grpSpPr>
        <a:xfrm>
          <a:off x="0" y="0"/>
          <a:ext cx="0" cy="0"/>
          <a:chOff x="0" y="0"/>
          <a:chExt cx="0" cy="0"/>
        </a:xfrm>
      </p:grpSpPr>
      <p:sp>
        <p:nvSpPr>
          <p:cNvPr id="2" name="Tytuł 1"/>
          <p:cNvSpPr>
            <a:spLocks noGrp="1"/>
          </p:cNvSpPr>
          <p:nvPr>
            <p:ph type="title"/>
          </p:nvPr>
        </p:nvSpPr>
        <p:spPr>
          <a:xfrm>
            <a:off x="1320800" y="457200"/>
            <a:ext cx="10363200" cy="1143000"/>
          </a:xfrm>
        </p:spPr>
        <p:txBody>
          <a:bodyPr/>
          <a:lstStyle/>
          <a:p>
            <a:r>
              <a:rPr lang="pl-PL"/>
              <a:t>Kliknij, aby edytować styl</a:t>
            </a:r>
          </a:p>
        </p:txBody>
      </p:sp>
      <p:sp>
        <p:nvSpPr>
          <p:cNvPr id="3" name="Symbol zastępczy zawartości 2"/>
          <p:cNvSpPr>
            <a:spLocks noGrp="1"/>
          </p:cNvSpPr>
          <p:nvPr>
            <p:ph sz="quarter" idx="1"/>
          </p:nvPr>
        </p:nvSpPr>
        <p:spPr>
          <a:xfrm>
            <a:off x="1320800" y="1828800"/>
            <a:ext cx="50800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1320800" y="3962400"/>
            <a:ext cx="50800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half" idx="3"/>
          </p:nvPr>
        </p:nvSpPr>
        <p:spPr>
          <a:xfrm>
            <a:off x="6604000" y="1828800"/>
            <a:ext cx="508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8"/>
          <p:cNvSpPr>
            <a:spLocks noGrp="1" noChangeArrowheads="1"/>
          </p:cNvSpPr>
          <p:nvPr>
            <p:ph type="dt" sz="half" idx="10"/>
          </p:nvPr>
        </p:nvSpPr>
        <p:spPr/>
        <p:txBody>
          <a:bodyPr/>
          <a:lstStyle>
            <a:lvl1pPr>
              <a:defRPr/>
            </a:lvl1pPr>
          </a:lstStyle>
          <a:p>
            <a:pPr>
              <a:defRPr/>
            </a:pPr>
            <a:fld id="{7EA4CBAE-91FF-4521-A542-AD634E89123C}" type="datetime10">
              <a:rPr lang="pl-PL" smtClean="0"/>
              <a:pPr>
                <a:defRPr/>
              </a:pPr>
              <a:t>06:45</a:t>
            </a:fld>
            <a:endParaRPr lang="pl-PL"/>
          </a:p>
        </p:txBody>
      </p:sp>
      <p:sp>
        <p:nvSpPr>
          <p:cNvPr id="7" name="Rectangle 9"/>
          <p:cNvSpPr>
            <a:spLocks noGrp="1" noChangeArrowheads="1"/>
          </p:cNvSpPr>
          <p:nvPr>
            <p:ph type="ftr" sz="quarter" idx="11"/>
          </p:nvPr>
        </p:nvSpPr>
        <p:spPr/>
        <p:txBody>
          <a:bodyPr/>
          <a:lstStyle>
            <a:lvl1pPr>
              <a:defRPr/>
            </a:lvl1pPr>
          </a:lstStyle>
          <a:p>
            <a:pPr>
              <a:defRPr/>
            </a:pPr>
            <a:endParaRPr lang="pl-PL"/>
          </a:p>
        </p:txBody>
      </p:sp>
      <p:sp>
        <p:nvSpPr>
          <p:cNvPr id="8" name="Rectangle 10"/>
          <p:cNvSpPr>
            <a:spLocks noGrp="1" noChangeArrowheads="1"/>
          </p:cNvSpPr>
          <p:nvPr>
            <p:ph type="sldNum" sz="quarter" idx="12"/>
          </p:nvPr>
        </p:nvSpPr>
        <p:spPr/>
        <p:txBody>
          <a:bodyPr/>
          <a:lstStyle>
            <a:lvl1pPr>
              <a:defRPr/>
            </a:lvl1pPr>
          </a:lstStyle>
          <a:p>
            <a:pPr>
              <a:defRPr/>
            </a:pPr>
            <a:fld id="{E9ED48DE-13E5-4440-9611-B21A18F1B24A}" type="slidenum">
              <a:rPr lang="pl-PL"/>
              <a:pPr>
                <a:defRPr/>
              </a:pPr>
              <a:t>‹#›</a:t>
            </a:fld>
            <a:endParaRPr lang="pl-PL"/>
          </a:p>
        </p:txBody>
      </p:sp>
    </p:spTree>
    <p:extLst>
      <p:ext uri="{BB962C8B-B14F-4D97-AF65-F5344CB8AC3E}">
        <p14:creationId xmlns:p14="http://schemas.microsoft.com/office/powerpoint/2010/main" val="4555249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DFE29598-9938-4757-B3B4-1DFC8B83A5CA}" type="datetimeFigureOut">
              <a:rPr lang="pl-PL" smtClean="0"/>
              <a:t>2018-06-01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27ADB72-5972-431A-B916-9A817BC362DD}" type="slidenum">
              <a:rPr lang="pl-PL" smtClean="0"/>
              <a:t>‹#›</a:t>
            </a:fld>
            <a:endParaRPr lang="pl-PL"/>
          </a:p>
        </p:txBody>
      </p:sp>
    </p:spTree>
    <p:extLst>
      <p:ext uri="{BB962C8B-B14F-4D97-AF65-F5344CB8AC3E}">
        <p14:creationId xmlns:p14="http://schemas.microsoft.com/office/powerpoint/2010/main" val="99742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FE29598-9938-4757-B3B4-1DFC8B83A5CA}" type="datetimeFigureOut">
              <a:rPr lang="pl-PL" smtClean="0"/>
              <a:t>2018-06-01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27ADB72-5972-431A-B916-9A817BC362DD}" type="slidenum">
              <a:rPr lang="pl-PL" smtClean="0"/>
              <a:t>‹#›</a:t>
            </a:fld>
            <a:endParaRPr lang="pl-PL"/>
          </a:p>
        </p:txBody>
      </p:sp>
    </p:spTree>
    <p:extLst>
      <p:ext uri="{BB962C8B-B14F-4D97-AF65-F5344CB8AC3E}">
        <p14:creationId xmlns:p14="http://schemas.microsoft.com/office/powerpoint/2010/main" val="549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FE29598-9938-4757-B3B4-1DFC8B83A5CA}" type="datetimeFigureOut">
              <a:rPr lang="pl-PL" smtClean="0"/>
              <a:t>2018-06-01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27ADB72-5972-431A-B916-9A817BC362DD}" type="slidenum">
              <a:rPr lang="pl-PL" smtClean="0"/>
              <a:t>‹#›</a:t>
            </a:fld>
            <a:endParaRPr lang="pl-PL"/>
          </a:p>
        </p:txBody>
      </p:sp>
    </p:spTree>
    <p:extLst>
      <p:ext uri="{BB962C8B-B14F-4D97-AF65-F5344CB8AC3E}">
        <p14:creationId xmlns:p14="http://schemas.microsoft.com/office/powerpoint/2010/main" val="350552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FE29598-9938-4757-B3B4-1DFC8B83A5CA}" type="datetimeFigureOut">
              <a:rPr lang="pl-PL" smtClean="0"/>
              <a:t>2018-06-01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27ADB72-5972-431A-B916-9A817BC362DD}" type="slidenum">
              <a:rPr lang="pl-PL" smtClean="0"/>
              <a:t>‹#›</a:t>
            </a:fld>
            <a:endParaRPr lang="pl-PL"/>
          </a:p>
        </p:txBody>
      </p:sp>
    </p:spTree>
    <p:extLst>
      <p:ext uri="{BB962C8B-B14F-4D97-AF65-F5344CB8AC3E}">
        <p14:creationId xmlns:p14="http://schemas.microsoft.com/office/powerpoint/2010/main" val="342849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FE29598-9938-4757-B3B4-1DFC8B83A5CA}" type="datetimeFigureOut">
              <a:rPr lang="pl-PL" smtClean="0"/>
              <a:t>2018-06-01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27ADB72-5972-431A-B916-9A817BC362DD}" type="slidenum">
              <a:rPr lang="pl-PL" smtClean="0"/>
              <a:t>‹#›</a:t>
            </a:fld>
            <a:endParaRPr lang="pl-PL"/>
          </a:p>
        </p:txBody>
      </p:sp>
    </p:spTree>
    <p:extLst>
      <p:ext uri="{BB962C8B-B14F-4D97-AF65-F5344CB8AC3E}">
        <p14:creationId xmlns:p14="http://schemas.microsoft.com/office/powerpoint/2010/main" val="223510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DFE29598-9938-4757-B3B4-1DFC8B83A5CA}" type="datetimeFigureOut">
              <a:rPr lang="pl-PL" smtClean="0"/>
              <a:t>2018-06-01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27ADB72-5972-431A-B916-9A817BC362DD}" type="slidenum">
              <a:rPr lang="pl-PL" smtClean="0"/>
              <a:t>‹#›</a:t>
            </a:fld>
            <a:endParaRPr lang="pl-PL"/>
          </a:p>
        </p:txBody>
      </p:sp>
    </p:spTree>
    <p:extLst>
      <p:ext uri="{BB962C8B-B14F-4D97-AF65-F5344CB8AC3E}">
        <p14:creationId xmlns:p14="http://schemas.microsoft.com/office/powerpoint/2010/main" val="167299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DFE29598-9938-4757-B3B4-1DFC8B83A5CA}" type="datetimeFigureOut">
              <a:rPr lang="pl-PL" smtClean="0"/>
              <a:t>2018-06-01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27ADB72-5972-431A-B916-9A817BC362DD}" type="slidenum">
              <a:rPr lang="pl-PL" smtClean="0"/>
              <a:t>‹#›</a:t>
            </a:fld>
            <a:endParaRPr lang="pl-PL"/>
          </a:p>
        </p:txBody>
      </p:sp>
    </p:spTree>
    <p:extLst>
      <p:ext uri="{BB962C8B-B14F-4D97-AF65-F5344CB8AC3E}">
        <p14:creationId xmlns:p14="http://schemas.microsoft.com/office/powerpoint/2010/main" val="250573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9598-9938-4757-B3B4-1DFC8B83A5CA}" type="datetimeFigureOut">
              <a:rPr lang="pl-PL" smtClean="0"/>
              <a:t>2018-06-01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ADB72-5972-431A-B916-9A817BC362DD}" type="slidenum">
              <a:rPr lang="pl-PL" smtClean="0"/>
              <a:t>‹#›</a:t>
            </a:fld>
            <a:endParaRPr lang="pl-PL"/>
          </a:p>
        </p:txBody>
      </p:sp>
    </p:spTree>
    <p:extLst>
      <p:ext uri="{BB962C8B-B14F-4D97-AF65-F5344CB8AC3E}">
        <p14:creationId xmlns:p14="http://schemas.microsoft.com/office/powerpoint/2010/main" val="1516743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6/1/2018</a:t>
            </a:fld>
            <a:endParaRPr lang="en-US" dirty="0"/>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extLst>
      <p:ext uri="{BB962C8B-B14F-4D97-AF65-F5344CB8AC3E}">
        <p14:creationId xmlns:p14="http://schemas.microsoft.com/office/powerpoint/2010/main" val="41509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30.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4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6.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39.wmf"/><Relationship Id="rId5" Type="http://schemas.openxmlformats.org/officeDocument/2006/relationships/oleObject" Target="../embeddings/oleObject14.bin"/><Relationship Id="rId4" Type="http://schemas.openxmlformats.org/officeDocument/2006/relationships/image" Target="../media/image41.png"/></Relationships>
</file>

<file path=ppt/slides/_rels/slide9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42.png"/><Relationship Id="rId4" Type="http://schemas.openxmlformats.org/officeDocument/2006/relationships/image" Target="../media/image41.wmf"/></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44.wmf"/><Relationship Id="rId5" Type="http://schemas.openxmlformats.org/officeDocument/2006/relationships/oleObject" Target="../embeddings/oleObject16.bin"/><Relationship Id="rId4" Type="http://schemas.openxmlformats.org/officeDocument/2006/relationships/image" Target="../media/image47.png"/></Relationships>
</file>

<file path=ppt/slides/_rels/slide9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46.wmf"/><Relationship Id="rId4" Type="http://schemas.openxmlformats.org/officeDocument/2006/relationships/oleObject" Target="../embeddings/oleObject17.bin"/></Relationships>
</file>

<file path=ppt/slides/_rels/slide9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1703512" y="836712"/>
            <a:ext cx="8784976" cy="3888432"/>
          </a:xfrm>
        </p:spPr>
        <p:txBody>
          <a:bodyPr>
            <a:normAutofit/>
          </a:bodyPr>
          <a:lstStyle/>
          <a:p>
            <a:pPr algn="ctr"/>
            <a:r>
              <a:rPr lang="pl-PL" sz="4000" dirty="0">
                <a:latin typeface="Times New Roman" pitchFamily="18" charset="0"/>
              </a:rPr>
              <a:t/>
            </a:r>
            <a:br>
              <a:rPr lang="pl-PL" sz="4000" dirty="0">
                <a:latin typeface="Times New Roman" pitchFamily="18" charset="0"/>
              </a:rPr>
            </a:br>
            <a:endParaRPr lang="pl-PL" sz="4000" dirty="0">
              <a:latin typeface="Times New Roman" pitchFamily="18" charset="0"/>
            </a:endParaRPr>
          </a:p>
        </p:txBody>
      </p:sp>
      <p:sp>
        <p:nvSpPr>
          <p:cNvPr id="117763" name="Rectangle 3"/>
          <p:cNvSpPr>
            <a:spLocks noGrp="1" noChangeArrowheads="1"/>
          </p:cNvSpPr>
          <p:nvPr>
            <p:ph type="subTitle" idx="1"/>
          </p:nvPr>
        </p:nvSpPr>
        <p:spPr>
          <a:xfrm>
            <a:off x="500332" y="836712"/>
            <a:ext cx="8482023" cy="5004889"/>
          </a:xfrm>
        </p:spPr>
        <p:txBody>
          <a:bodyPr>
            <a:noAutofit/>
          </a:bodyPr>
          <a:lstStyle/>
          <a:p>
            <a:pPr algn="r"/>
            <a:r>
              <a:rPr lang="pl-PL" sz="4000" b="1" dirty="0" smtClean="0">
                <a:effectLst>
                  <a:outerShdw blurRad="50800" dist="38100" dir="2700000" algn="tl" rotWithShape="0">
                    <a:prstClr val="black">
                      <a:alpha val="40000"/>
                    </a:prstClr>
                  </a:outerShdw>
                </a:effectLst>
              </a:rPr>
              <a:t>PROCESY DEMOGRAFICZNE WSPÓŁCZESNEGO ŚWIATA</a:t>
            </a:r>
            <a:endParaRPr lang="pl-PL"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03424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7999" y="1578076"/>
            <a:ext cx="11210524" cy="5051323"/>
          </a:xfrm>
        </p:spPr>
        <p:txBody>
          <a:bodyPr>
            <a:normAutofit/>
          </a:bodyPr>
          <a:lstStyle/>
          <a:p>
            <a:pPr marL="45720" indent="0" algn="just">
              <a:buNone/>
            </a:pPr>
            <a:r>
              <a:rPr lang="pl-PL" sz="2400" dirty="0"/>
              <a:t>Następstwem wojen są na przemian występujące wyże i niże urodzeń powodujące falowanie procesów demograficznych. Konsekwencją tego zjawiska jest tzw. </a:t>
            </a:r>
            <a:r>
              <a:rPr lang="pl-PL" sz="2400" b="1" dirty="0">
                <a:effectLst>
                  <a:outerShdw blurRad="38100" dist="38100" dir="2700000" algn="tl">
                    <a:srgbClr val="000000">
                      <a:alpha val="43137"/>
                    </a:srgbClr>
                  </a:outerShdw>
                </a:effectLst>
              </a:rPr>
              <a:t>echo demograficzne</a:t>
            </a:r>
            <a:r>
              <a:rPr lang="pl-PL" sz="2400" dirty="0"/>
              <a:t>, które może nasilać się oraz słabnąć w zależności od okoliczności.</a:t>
            </a:r>
          </a:p>
          <a:p>
            <a:pPr marL="45720" indent="0" algn="just">
              <a:buNone/>
            </a:pPr>
            <a:r>
              <a:rPr lang="pl-PL" sz="2400" dirty="0"/>
              <a:t>Każde następne echo powoduje coraz mniej intensywne zmiany w częstości urodzeń.</a:t>
            </a:r>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10</a:t>
            </a:fld>
            <a:endParaRPr lang="en-US"/>
          </a:p>
        </p:txBody>
      </p:sp>
      <p:sp>
        <p:nvSpPr>
          <p:cNvPr id="5" name="Tytuł 4"/>
          <p:cNvSpPr>
            <a:spLocks noGrp="1"/>
          </p:cNvSpPr>
          <p:nvPr>
            <p:ph type="title"/>
          </p:nvPr>
        </p:nvSpPr>
        <p:spPr/>
        <p:txBody>
          <a:bodyPr/>
          <a:lstStyle/>
          <a:p>
            <a:r>
              <a:rPr lang="pl-PL" dirty="0"/>
              <a:t>demografia- historia </a:t>
            </a:r>
          </a:p>
        </p:txBody>
      </p:sp>
    </p:spTree>
    <p:extLst>
      <p:ext uri="{BB962C8B-B14F-4D97-AF65-F5344CB8AC3E}">
        <p14:creationId xmlns:p14="http://schemas.microsoft.com/office/powerpoint/2010/main" val="27276395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41D58AA-1C84-40C9-BFEE-631CCB17636C}" type="datetime1">
              <a:rPr lang="en-US" smtClean="0"/>
              <a:pPr/>
              <a:t>6/1/2018</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100</a:t>
            </a:fld>
            <a:endParaRPr lang="en-US"/>
          </a:p>
        </p:txBody>
      </p:sp>
      <p:pic>
        <p:nvPicPr>
          <p:cNvPr id="5" name="Obraz 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89707" y="152400"/>
            <a:ext cx="10668001" cy="670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82240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sz="quarter" idx="1"/>
          </p:nvPr>
        </p:nvSpPr>
        <p:spPr>
          <a:xfrm>
            <a:off x="221673" y="1634836"/>
            <a:ext cx="11748654" cy="5106532"/>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45720" indent="0" algn="just">
              <a:buNone/>
            </a:pPr>
            <a:r>
              <a:rPr lang="pl-PL" sz="2400" dirty="0">
                <a:solidFill>
                  <a:schemeClr val="tx2"/>
                </a:solidFill>
                <a:cs typeface="Times New Roman" pitchFamily="18" charset="0"/>
              </a:rPr>
              <a:t>Należy zwrócić uwagę na różnicę, jaka istnieje między </a:t>
            </a:r>
            <a:r>
              <a:rPr lang="pl-PL" sz="2400" dirty="0" smtClean="0">
                <a:solidFill>
                  <a:schemeClr val="tx2"/>
                </a:solidFill>
                <a:cs typeface="Times New Roman" pitchFamily="18" charset="0"/>
              </a:rPr>
              <a:t>wielkościami współczynników </a:t>
            </a:r>
            <a:r>
              <a:rPr lang="pl-PL" sz="2400" dirty="0">
                <a:solidFill>
                  <a:schemeClr val="tx2"/>
                </a:solidFill>
                <a:cs typeface="Times New Roman" pitchFamily="18" charset="0"/>
              </a:rPr>
              <a:t>reprodukcji netto i brutto. </a:t>
            </a:r>
            <a:endParaRPr lang="pl-PL" sz="2400" dirty="0" smtClean="0">
              <a:solidFill>
                <a:schemeClr val="tx2"/>
              </a:solidFill>
              <a:cs typeface="Times New Roman" pitchFamily="18" charset="0"/>
            </a:endParaRPr>
          </a:p>
          <a:p>
            <a:pPr marL="45720" indent="0" algn="just">
              <a:buNone/>
            </a:pPr>
            <a:endParaRPr lang="pl-PL" sz="2400" dirty="0">
              <a:solidFill>
                <a:schemeClr val="tx2"/>
              </a:solidFill>
              <a:cs typeface="Times New Roman" pitchFamily="18" charset="0"/>
            </a:endParaRPr>
          </a:p>
          <a:p>
            <a:pPr marL="45720" indent="0" algn="just">
              <a:buNone/>
            </a:pPr>
            <a:r>
              <a:rPr lang="pl-PL" sz="2400" dirty="0" smtClean="0">
                <a:solidFill>
                  <a:schemeClr val="tx2"/>
                </a:solidFill>
                <a:cs typeface="Times New Roman" pitchFamily="18" charset="0"/>
              </a:rPr>
              <a:t>O </a:t>
            </a:r>
            <a:r>
              <a:rPr lang="pl-PL" sz="2400" dirty="0">
                <a:solidFill>
                  <a:schemeClr val="tx2"/>
                </a:solidFill>
                <a:cs typeface="Times New Roman" pitchFamily="18" charset="0"/>
              </a:rPr>
              <a:t>ile w </a:t>
            </a:r>
            <a:r>
              <a:rPr lang="pl-PL" sz="2400" dirty="0" smtClean="0">
                <a:solidFill>
                  <a:schemeClr val="tx2"/>
                </a:solidFill>
                <a:cs typeface="Times New Roman" pitchFamily="18" charset="0"/>
              </a:rPr>
              <a:t>latach trzydziestych </a:t>
            </a:r>
            <a:r>
              <a:rPr lang="pl-PL" sz="2400" dirty="0">
                <a:solidFill>
                  <a:schemeClr val="tx2"/>
                </a:solidFill>
                <a:cs typeface="Times New Roman" pitchFamily="18" charset="0"/>
              </a:rPr>
              <a:t>ubiegłego wieku współczynnik reprodukcji </a:t>
            </a:r>
            <a:r>
              <a:rPr lang="pl-PL" sz="2400" dirty="0" smtClean="0">
                <a:solidFill>
                  <a:schemeClr val="tx2"/>
                </a:solidFill>
                <a:cs typeface="Times New Roman" pitchFamily="18" charset="0"/>
              </a:rPr>
              <a:t>netto stanowił </a:t>
            </a:r>
            <a:r>
              <a:rPr lang="pl-PL" sz="2400" dirty="0">
                <a:solidFill>
                  <a:schemeClr val="tx2"/>
                </a:solidFill>
                <a:cs typeface="Times New Roman" pitchFamily="18" charset="0"/>
              </a:rPr>
              <a:t>72% wielkości współczynnika reprodukcji brutto, o </a:t>
            </a:r>
            <a:r>
              <a:rPr lang="pl-PL" sz="2400" dirty="0" smtClean="0">
                <a:solidFill>
                  <a:schemeClr val="tx2"/>
                </a:solidFill>
                <a:cs typeface="Times New Roman" pitchFamily="18" charset="0"/>
              </a:rPr>
              <a:t>tyle w </a:t>
            </a:r>
            <a:r>
              <a:rPr lang="pl-PL" sz="2400" dirty="0">
                <a:solidFill>
                  <a:schemeClr val="tx2"/>
                </a:solidFill>
                <a:cs typeface="Times New Roman" pitchFamily="18" charset="0"/>
              </a:rPr>
              <a:t>2000 r. już 99%. Zbliżanie się wielkości obu współczynników </a:t>
            </a:r>
            <a:r>
              <a:rPr lang="pl-PL" sz="2400" dirty="0" smtClean="0">
                <a:solidFill>
                  <a:schemeClr val="tx2"/>
                </a:solidFill>
                <a:cs typeface="Times New Roman" pitchFamily="18" charset="0"/>
              </a:rPr>
              <a:t>do jednego </a:t>
            </a:r>
            <a:r>
              <a:rPr lang="pl-PL" sz="2400" dirty="0">
                <a:solidFill>
                  <a:schemeClr val="tx2"/>
                </a:solidFill>
                <a:cs typeface="Times New Roman" pitchFamily="18" charset="0"/>
              </a:rPr>
              <a:t>poziomu potwierdza stałe zmniejszanie </a:t>
            </a:r>
            <a:r>
              <a:rPr lang="pl-PL" sz="2400" dirty="0" smtClean="0">
                <a:solidFill>
                  <a:schemeClr val="tx2"/>
                </a:solidFill>
                <a:cs typeface="Times New Roman" pitchFamily="18" charset="0"/>
              </a:rPr>
              <a:t>natężenia zgonów</a:t>
            </a:r>
            <a:r>
              <a:rPr lang="pl-PL" sz="2400" dirty="0">
                <a:solidFill>
                  <a:schemeClr val="tx2"/>
                </a:solidFill>
                <a:cs typeface="Times New Roman" pitchFamily="18" charset="0"/>
              </a:rPr>
              <a:t>, a zatem oznacza, że obecnie znacznie więcej </a:t>
            </a:r>
            <a:r>
              <a:rPr lang="pl-PL" sz="2400" dirty="0" smtClean="0">
                <a:solidFill>
                  <a:schemeClr val="tx2"/>
                </a:solidFill>
                <a:cs typeface="Times New Roman" pitchFamily="18" charset="0"/>
              </a:rPr>
              <a:t>dziewcząt dożywa </a:t>
            </a:r>
            <a:r>
              <a:rPr lang="pl-PL" sz="2400" dirty="0">
                <a:solidFill>
                  <a:schemeClr val="tx2"/>
                </a:solidFill>
                <a:cs typeface="Times New Roman" pitchFamily="18" charset="0"/>
              </a:rPr>
              <a:t>wieku rozrodczego swoich matek.</a:t>
            </a:r>
            <a:endParaRPr lang="pl-PL" sz="2400" b="1" dirty="0">
              <a:solidFill>
                <a:schemeClr val="tx2"/>
              </a:solidFill>
              <a:cs typeface="Times New Roman" pitchFamily="18" charset="0"/>
            </a:endParaRPr>
          </a:p>
          <a:p>
            <a:endParaRPr lang="pl-PL" dirty="0"/>
          </a:p>
          <a:p>
            <a:endParaRPr lang="pl-PL" dirty="0"/>
          </a:p>
        </p:txBody>
      </p:sp>
      <p:sp>
        <p:nvSpPr>
          <p:cNvPr id="3" name="Tytuł 2"/>
          <p:cNvSpPr>
            <a:spLocks noGrp="1"/>
          </p:cNvSpPr>
          <p:nvPr>
            <p:ph type="title"/>
          </p:nvPr>
        </p:nvSpPr>
        <p:spPr/>
        <p:txBody>
          <a:bodyPr/>
          <a:lstStyle/>
          <a:p>
            <a:r>
              <a:rPr lang="pl-PL" dirty="0"/>
              <a:t>Reprodukcja ludności- miary</a:t>
            </a:r>
          </a:p>
        </p:txBody>
      </p:sp>
    </p:spTree>
    <p:extLst>
      <p:ext uri="{BB962C8B-B14F-4D97-AF65-F5344CB8AC3E}">
        <p14:creationId xmlns:p14="http://schemas.microsoft.com/office/powerpoint/2010/main" val="71419719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275" name="Rectangle 3"/>
              <p:cNvSpPr>
                <a:spLocks noGrp="1" noChangeArrowheads="1"/>
              </p:cNvSpPr>
              <p:nvPr>
                <p:ph sz="quarter" idx="1"/>
              </p:nvPr>
            </p:nvSpPr>
            <p:spPr>
              <a:xfrm>
                <a:off x="304800" y="1581422"/>
                <a:ext cx="11540836" cy="5068760"/>
              </a:xfrm>
              <a:noFill/>
              <a:ln>
                <a:noFill/>
              </a:ln>
            </p:spPr>
            <p:txBody>
              <a:bodyPr>
                <a:normAutofit fontScale="55000" lnSpcReduction="20000"/>
              </a:bodyPr>
              <a:lstStyle/>
              <a:p>
                <a:pPr marL="609600" indent="-609600">
                  <a:buFont typeface="Wingdings" pitchFamily="2" charset="2"/>
                  <a:buAutoNum type="arabicPeriod"/>
                </a:pPr>
                <a:endParaRPr lang="pl-PL" dirty="0">
                  <a:latin typeface="Times New Roman" pitchFamily="18" charset="0"/>
                </a:endParaRPr>
              </a:p>
              <a:p>
                <a:pPr marL="45720" indent="0">
                  <a:lnSpc>
                    <a:spcPct val="170000"/>
                  </a:lnSpc>
                  <a:buNone/>
                </a:pPr>
                <a:r>
                  <a:rPr lang="pl-PL" sz="4400" b="1" dirty="0">
                    <a:solidFill>
                      <a:schemeClr val="tx2">
                        <a:lumMod val="75000"/>
                      </a:schemeClr>
                    </a:solidFill>
                    <a:cs typeface="Times New Roman" pitchFamily="18" charset="0"/>
                  </a:rPr>
                  <a:t>6. Współczynnik efektywności demograficznej</a:t>
                </a:r>
              </a:p>
              <a:p>
                <a:endParaRPr lang="pl-PL" dirty="0">
                  <a:latin typeface="Times New Roman" pitchFamily="18" charset="0"/>
                </a:endParaRPr>
              </a:p>
              <a:p>
                <a:endParaRPr lang="pl-PL" dirty="0">
                  <a:latin typeface="Times New Roman" pitchFamily="18" charset="0"/>
                </a:endParaRPr>
              </a:p>
              <a:p>
                <a:endParaRPr lang="pl-PL" dirty="0">
                  <a:latin typeface="Times New Roman" pitchFamily="18" charset="0"/>
                </a:endParaRPr>
              </a:p>
              <a:p>
                <a:endParaRPr lang="pl-PL" dirty="0">
                  <a:latin typeface="Times New Roman" pitchFamily="18" charset="0"/>
                </a:endParaRPr>
              </a:p>
              <a:p>
                <a:endParaRPr lang="pl-PL" dirty="0">
                  <a:latin typeface="Times New Roman" pitchFamily="18" charset="0"/>
                </a:endParaRPr>
              </a:p>
              <a:p>
                <a:pPr marL="45720" indent="0">
                  <a:buNone/>
                </a:pPr>
                <a:endParaRPr lang="pl-PL" sz="4400" i="1" dirty="0">
                  <a:latin typeface="Cambria Math" panose="02040503050406030204" pitchFamily="18" charset="0"/>
                </a:endParaRPr>
              </a:p>
              <a:p>
                <a:pPr marL="45720" indent="0">
                  <a:buNone/>
                </a:pPr>
                <a14:m>
                  <m:oMath xmlns:m="http://schemas.openxmlformats.org/officeDocument/2006/math">
                    <m:r>
                      <a:rPr lang="pl-PL" sz="4400" i="1" dirty="0" smtClean="0">
                        <a:latin typeface="Cambria Math" panose="02040503050406030204" pitchFamily="18" charset="0"/>
                      </a:rPr>
                      <m:t>𝑊</m:t>
                    </m:r>
                    <m:r>
                      <a:rPr lang="pl-PL" sz="4400" i="1" baseline="-25000" dirty="0">
                        <a:latin typeface="Cambria Math" panose="02040503050406030204" pitchFamily="18" charset="0"/>
                      </a:rPr>
                      <m:t>𝑒𝑑</m:t>
                    </m:r>
                  </m:oMath>
                </a14:m>
                <a:r>
                  <a:rPr lang="pl-PL" sz="4400" dirty="0"/>
                  <a:t> – współczynnik efektywności demograficznej</a:t>
                </a:r>
              </a:p>
              <a:p>
                <a:pPr marL="45720" indent="0">
                  <a:buNone/>
                </a:pPr>
                <a14:m>
                  <m:oMath xmlns:m="http://schemas.openxmlformats.org/officeDocument/2006/math">
                    <m:r>
                      <a:rPr lang="pl-PL" sz="4400" i="1" dirty="0" smtClean="0">
                        <a:latin typeface="Cambria Math" panose="02040503050406030204" pitchFamily="18" charset="0"/>
                      </a:rPr>
                      <m:t>𝑃</m:t>
                    </m:r>
                    <m:r>
                      <a:rPr lang="pl-PL" sz="4400" i="1" baseline="-25000" dirty="0" err="1">
                        <a:latin typeface="Cambria Math" panose="02040503050406030204" pitchFamily="18" charset="0"/>
                      </a:rPr>
                      <m:t>𝑛</m:t>
                    </m:r>
                  </m:oMath>
                </a14:m>
                <a:r>
                  <a:rPr lang="pl-PL" sz="4400" dirty="0"/>
                  <a:t> – przyrost naturalny,</a:t>
                </a:r>
              </a:p>
              <a:p>
                <a:pPr marL="45720" indent="0">
                  <a:buNone/>
                </a:pPr>
                <a14:m>
                  <m:oMath xmlns:m="http://schemas.openxmlformats.org/officeDocument/2006/math">
                    <m:r>
                      <a:rPr lang="pl-PL" sz="4400" i="1" dirty="0" smtClean="0">
                        <a:latin typeface="Cambria Math" panose="02040503050406030204" pitchFamily="18" charset="0"/>
                      </a:rPr>
                      <m:t>𝑂</m:t>
                    </m:r>
                    <m:r>
                      <a:rPr lang="pl-PL" sz="4400" i="1" baseline="-25000" dirty="0">
                        <a:latin typeface="Cambria Math" panose="02040503050406030204" pitchFamily="18" charset="0"/>
                      </a:rPr>
                      <m:t>𝑛</m:t>
                    </m:r>
                    <m:r>
                      <a:rPr lang="pl-PL" sz="4400" i="1" dirty="0">
                        <a:latin typeface="Cambria Math" panose="02040503050406030204" pitchFamily="18" charset="0"/>
                      </a:rPr>
                      <m:t> </m:t>
                    </m:r>
                  </m:oMath>
                </a14:m>
                <a:r>
                  <a:rPr lang="pl-PL" sz="4400" dirty="0"/>
                  <a:t>– obrót naturalny (liczba urodzeń + liczba zgonów)</a:t>
                </a:r>
              </a:p>
              <a:p>
                <a:endParaRPr lang="pl-PL" sz="4400" dirty="0"/>
              </a:p>
              <a:p>
                <a:pPr marL="609600" indent="-609600">
                  <a:buNone/>
                </a:pPr>
                <a:r>
                  <a:rPr lang="pl-PL" sz="4400" dirty="0">
                    <a:cs typeface="Times New Roman" pitchFamily="18" charset="0"/>
                  </a:rPr>
                  <a:t>Jego interpretacja jest podobna do współczynnika reprodukcji netto; też mówi o zastępowalności pokoleń</a:t>
                </a:r>
              </a:p>
              <a:p>
                <a:pPr marL="609600" indent="-609600">
                  <a:buNone/>
                </a:pPr>
                <a:endParaRPr lang="pl-PL" sz="3200" dirty="0">
                  <a:latin typeface="Times New Roman" pitchFamily="18" charset="0"/>
                  <a:cs typeface="Times New Roman" pitchFamily="18" charset="0"/>
                </a:endParaRPr>
              </a:p>
              <a:p>
                <a:pPr marL="609600" indent="-609600">
                  <a:buNone/>
                </a:pPr>
                <a:r>
                  <a:rPr lang="pl-PL" sz="3200" dirty="0">
                    <a:latin typeface="Times New Roman" pitchFamily="18" charset="0"/>
                    <a:cs typeface="Times New Roman" pitchFamily="18" charset="0"/>
                  </a:rPr>
                  <a:t>					</a:t>
                </a:r>
                <a:endParaRPr lang="pl-PL" baseline="-30000" dirty="0">
                  <a:latin typeface="Times New Roman" pitchFamily="18" charset="0"/>
                  <a:cs typeface="Times New Roman" pitchFamily="18" charset="0"/>
                </a:endParaRPr>
              </a:p>
            </p:txBody>
          </p:sp>
        </mc:Choice>
        <mc:Fallback xmlns="">
          <p:sp>
            <p:nvSpPr>
              <p:cNvPr id="54275" name="Rectangle 3"/>
              <p:cNvSpPr>
                <a:spLocks noGrp="1" noRot="1" noChangeAspect="1" noMove="1" noResize="1" noEditPoints="1" noAdjustHandles="1" noChangeArrowheads="1" noChangeShapeType="1" noTextEdit="1"/>
              </p:cNvSpPr>
              <p:nvPr>
                <p:ph sz="quarter" idx="1"/>
              </p:nvPr>
            </p:nvSpPr>
            <p:spPr>
              <a:xfrm>
                <a:off x="304800" y="1581422"/>
                <a:ext cx="11540836" cy="5068760"/>
              </a:xfrm>
              <a:blipFill>
                <a:blip r:embed="rId2"/>
                <a:stretch>
                  <a:fillRect l="-792" r="-1321"/>
                </a:stretch>
              </a:blipFill>
              <a:ln>
                <a:noFill/>
              </a:ln>
            </p:spPr>
            <p:txBody>
              <a:bodyPr/>
              <a:lstStyle/>
              <a:p>
                <a:r>
                  <a:rPr lang="pl-PL">
                    <a:noFill/>
                  </a:rPr>
                  <a:t> </a:t>
                </a:r>
              </a:p>
            </p:txBody>
          </p:sp>
        </mc:Fallback>
      </mc:AlternateContent>
      <p:sp>
        <p:nvSpPr>
          <p:cNvPr id="3"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882" y="2473508"/>
            <a:ext cx="2109222" cy="92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87" y="2546403"/>
            <a:ext cx="2423120" cy="85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ytuł 3"/>
          <p:cNvSpPr>
            <a:spLocks noGrp="1"/>
          </p:cNvSpPr>
          <p:nvPr>
            <p:ph type="title"/>
          </p:nvPr>
        </p:nvSpPr>
        <p:spPr/>
        <p:txBody>
          <a:bodyPr/>
          <a:lstStyle/>
          <a:p>
            <a:r>
              <a:rPr lang="pl-PL" dirty="0"/>
              <a:t>Reprodukcja ludności- miary</a:t>
            </a:r>
          </a:p>
        </p:txBody>
      </p:sp>
    </p:spTree>
    <p:extLst>
      <p:ext uri="{BB962C8B-B14F-4D97-AF65-F5344CB8AC3E}">
        <p14:creationId xmlns:p14="http://schemas.microsoft.com/office/powerpoint/2010/main" val="305203178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94454" y="2106946"/>
            <a:ext cx="6761018" cy="1828800"/>
          </a:xfrm>
        </p:spPr>
        <p:txBody>
          <a:bodyPr/>
          <a:lstStyle/>
          <a:p>
            <a:r>
              <a:rPr lang="pl-PL" sz="3600" dirty="0" smtClean="0"/>
              <a:t>ROZRODCZOŚĆ I UMIERALNOŚĆ</a:t>
            </a:r>
            <a:endParaRPr lang="pl-PL" sz="3600" dirty="0"/>
          </a:p>
        </p:txBody>
      </p:sp>
      <p:sp>
        <p:nvSpPr>
          <p:cNvPr id="4" name="Podtytuł 3"/>
          <p:cNvSpPr>
            <a:spLocks noGrp="1"/>
          </p:cNvSpPr>
          <p:nvPr>
            <p:ph type="subTitle" idx="1"/>
          </p:nvPr>
        </p:nvSpPr>
        <p:spPr/>
        <p:txBody>
          <a:bodyPr/>
          <a:lstStyle/>
          <a:p>
            <a:endParaRPr lang="pl-PL"/>
          </a:p>
        </p:txBody>
      </p:sp>
    </p:spTree>
    <p:extLst>
      <p:ext uri="{BB962C8B-B14F-4D97-AF65-F5344CB8AC3E}">
        <p14:creationId xmlns:p14="http://schemas.microsoft.com/office/powerpoint/2010/main" val="41563095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2436" y="327186"/>
            <a:ext cx="9157855" cy="1008112"/>
          </a:xfrm>
        </p:spPr>
        <p:txBody>
          <a:bodyPr>
            <a:normAutofit/>
          </a:bodyPr>
          <a:lstStyle/>
          <a:p>
            <a:r>
              <a:rPr lang="pl-PL" sz="2800" dirty="0">
                <a:latin typeface="+mn-lt"/>
              </a:rPr>
              <a:t>Rozrodczość (</a:t>
            </a:r>
            <a:r>
              <a:rPr lang="pl-PL" sz="2800" i="1" dirty="0" err="1">
                <a:latin typeface="+mn-lt"/>
                <a:cs typeface="Times New Roman" panose="02020603050405020304" pitchFamily="18" charset="0"/>
              </a:rPr>
              <a:t>natality</a:t>
            </a:r>
            <a:r>
              <a:rPr lang="pl-PL" sz="2800" dirty="0">
                <a:latin typeface="+mn-lt"/>
              </a:rPr>
              <a:t>)</a:t>
            </a:r>
          </a:p>
        </p:txBody>
      </p:sp>
      <p:sp>
        <p:nvSpPr>
          <p:cNvPr id="3" name="Symbol zastępczy zawartości 2"/>
          <p:cNvSpPr>
            <a:spLocks noGrp="1"/>
          </p:cNvSpPr>
          <p:nvPr>
            <p:ph idx="1"/>
          </p:nvPr>
        </p:nvSpPr>
        <p:spPr>
          <a:xfrm>
            <a:off x="277090" y="1738358"/>
            <a:ext cx="11548117" cy="4848422"/>
          </a:xfrm>
        </p:spPr>
        <p:txBody>
          <a:bodyPr>
            <a:normAutofit/>
          </a:bodyPr>
          <a:lstStyle/>
          <a:p>
            <a:pPr marL="45720" indent="0" algn="just">
              <a:buNone/>
            </a:pPr>
            <a:r>
              <a:rPr lang="pl-PL" sz="2400" b="1" dirty="0"/>
              <a:t>Rozrodczość</a:t>
            </a:r>
            <a:r>
              <a:rPr lang="pl-PL" sz="2400" dirty="0"/>
              <a:t> jest zjawiskiem obserwowanym poprzez zdarzenia, którymi są urodzenia obserwowane w </a:t>
            </a:r>
            <a:r>
              <a:rPr lang="pl-PL" sz="2400" dirty="0" smtClean="0"/>
              <a:t>rozważanej </a:t>
            </a:r>
            <a:r>
              <a:rPr lang="pl-PL" sz="2400" dirty="0"/>
              <a:t>populacji. </a:t>
            </a:r>
            <a:endParaRPr lang="pl-PL" sz="2400" dirty="0" smtClean="0"/>
          </a:p>
          <a:p>
            <a:pPr algn="just">
              <a:buFont typeface="Arial" panose="020B0604020202020204" pitchFamily="34" charset="0"/>
              <a:buChar char="•"/>
            </a:pPr>
            <a:r>
              <a:rPr lang="pl-PL" sz="2400" dirty="0" smtClean="0"/>
              <a:t>to </a:t>
            </a:r>
            <a:r>
              <a:rPr lang="pl-PL" sz="2400" dirty="0"/>
              <a:t>proces (zjawisko) związany z odtwarzaniem stanu populacji w wyniku strumienia urodzeń (żywych)</a:t>
            </a:r>
          </a:p>
          <a:p>
            <a:pPr lvl="0" algn="just">
              <a:buFont typeface="Arial" panose="020B0604020202020204" pitchFamily="34" charset="0"/>
              <a:buChar char="•"/>
            </a:pPr>
            <a:r>
              <a:rPr lang="pl-PL" sz="2400" dirty="0"/>
              <a:t>jest jednym z najważniejszych czynników przyrostu ludności oraz zmian jej struktury według wieku</a:t>
            </a:r>
          </a:p>
          <a:p>
            <a:pPr marL="0" indent="0" algn="just">
              <a:buNone/>
            </a:pPr>
            <a:endParaRPr lang="pl-PL" sz="2400" u="sng" dirty="0"/>
          </a:p>
          <a:p>
            <a:pPr marL="0" indent="0" algn="just">
              <a:buNone/>
            </a:pPr>
            <a:r>
              <a:rPr lang="pl-PL" sz="2400" dirty="0" smtClean="0"/>
              <a:t>Zatem podstawową </a:t>
            </a:r>
            <a:r>
              <a:rPr lang="pl-PL" sz="2400" dirty="0"/>
              <a:t>informacją do analizy rozrodczości jest liczba urodzeń ż</a:t>
            </a:r>
            <a:r>
              <a:rPr lang="pl-PL" sz="2400" dirty="0" smtClean="0"/>
              <a:t>ywych</a:t>
            </a:r>
            <a:r>
              <a:rPr lang="pl-PL" sz="2400" dirty="0"/>
              <a:t>, </a:t>
            </a:r>
            <a:r>
              <a:rPr lang="pl-PL" sz="2400" dirty="0" smtClean="0"/>
              <a:t>ponieważ </a:t>
            </a:r>
            <a:r>
              <a:rPr lang="pl-PL" sz="2400" dirty="0"/>
              <a:t>najczęściej chcemy uzyskać ocenę w jakim stopniu aktualnie </a:t>
            </a:r>
            <a:r>
              <a:rPr lang="pl-PL" sz="2400" dirty="0" smtClean="0"/>
              <a:t>żyjące </a:t>
            </a:r>
            <a:r>
              <a:rPr lang="pl-PL" sz="2400" dirty="0"/>
              <a:t>generacje są zastępowane przez następne pokolenia. </a:t>
            </a:r>
            <a:endParaRPr lang="pl-PL" sz="2400" b="1" dirty="0"/>
          </a:p>
        </p:txBody>
      </p:sp>
    </p:spTree>
    <p:extLst>
      <p:ext uri="{BB962C8B-B14F-4D97-AF65-F5344CB8AC3E}">
        <p14:creationId xmlns:p14="http://schemas.microsoft.com/office/powerpoint/2010/main" val="9989585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2436" y="327186"/>
            <a:ext cx="9157855" cy="1008112"/>
          </a:xfrm>
        </p:spPr>
        <p:txBody>
          <a:bodyPr>
            <a:normAutofit/>
          </a:bodyPr>
          <a:lstStyle/>
          <a:p>
            <a:r>
              <a:rPr lang="pl-PL" sz="2800" dirty="0">
                <a:latin typeface="+mn-lt"/>
              </a:rPr>
              <a:t>Rozrodczość (</a:t>
            </a:r>
            <a:r>
              <a:rPr lang="pl-PL" sz="2800" i="1" dirty="0" err="1">
                <a:latin typeface="+mn-lt"/>
                <a:cs typeface="Times New Roman" panose="02020603050405020304" pitchFamily="18" charset="0"/>
              </a:rPr>
              <a:t>natality</a:t>
            </a:r>
            <a:r>
              <a:rPr lang="pl-PL" sz="2800" dirty="0">
                <a:latin typeface="+mn-lt"/>
              </a:rPr>
              <a:t>)</a:t>
            </a:r>
          </a:p>
        </p:txBody>
      </p:sp>
      <p:sp>
        <p:nvSpPr>
          <p:cNvPr id="3" name="Symbol zastępczy zawartości 2"/>
          <p:cNvSpPr>
            <a:spLocks noGrp="1"/>
          </p:cNvSpPr>
          <p:nvPr>
            <p:ph idx="1"/>
          </p:nvPr>
        </p:nvSpPr>
        <p:spPr>
          <a:xfrm>
            <a:off x="277090" y="1738358"/>
            <a:ext cx="11548117" cy="4848422"/>
          </a:xfrm>
        </p:spPr>
        <p:txBody>
          <a:bodyPr>
            <a:normAutofit/>
          </a:bodyPr>
          <a:lstStyle/>
          <a:p>
            <a:pPr marL="45720" indent="0" algn="just">
              <a:buNone/>
            </a:pPr>
            <a:r>
              <a:rPr lang="pl-PL" sz="2400" dirty="0" smtClean="0"/>
              <a:t>Należy </a:t>
            </a:r>
            <a:r>
              <a:rPr lang="pl-PL" sz="2400" dirty="0"/>
              <a:t>zdawać sobie sprawę z tego, </a:t>
            </a:r>
            <a:r>
              <a:rPr lang="pl-PL" sz="2400" dirty="0" smtClean="0"/>
              <a:t>że </a:t>
            </a:r>
            <a:r>
              <a:rPr lang="pl-PL" sz="2400" dirty="0"/>
              <a:t>liczba urodzeń </a:t>
            </a:r>
            <a:r>
              <a:rPr lang="pl-PL" sz="2400" dirty="0" smtClean="0"/>
              <a:t>żywych </a:t>
            </a:r>
            <a:r>
              <a:rPr lang="pl-PL" sz="2400" dirty="0"/>
              <a:t>nie </a:t>
            </a:r>
            <a:r>
              <a:rPr lang="pl-PL" sz="2400" dirty="0" smtClean="0"/>
              <a:t>może </a:t>
            </a:r>
            <a:r>
              <a:rPr lang="pl-PL" sz="2400" dirty="0"/>
              <a:t>stanowić podstawy do oceny kształtowania się zachowań prokreacyjnych, </a:t>
            </a:r>
            <a:r>
              <a:rPr lang="pl-PL" sz="2400" dirty="0" smtClean="0"/>
              <a:t>ponieważ </a:t>
            </a:r>
            <a:r>
              <a:rPr lang="pl-PL" sz="2400" dirty="0"/>
              <a:t>jest </a:t>
            </a:r>
            <a:r>
              <a:rPr lang="pl-PL" sz="2400" dirty="0" smtClean="0"/>
              <a:t>uzależniona od:</a:t>
            </a:r>
          </a:p>
          <a:p>
            <a:pPr marL="45720" indent="0" algn="just">
              <a:buNone/>
            </a:pPr>
            <a:r>
              <a:rPr lang="pl-PL" sz="2400" dirty="0" smtClean="0"/>
              <a:t>liczebności </a:t>
            </a:r>
            <a:r>
              <a:rPr lang="pl-PL" sz="2400" dirty="0"/>
              <a:t>populacji, </a:t>
            </a:r>
            <a:endParaRPr lang="pl-PL" sz="2400" dirty="0" smtClean="0"/>
          </a:p>
          <a:p>
            <a:pPr marL="45720" indent="0" algn="just">
              <a:buNone/>
            </a:pPr>
            <a:r>
              <a:rPr lang="pl-PL" sz="2400" dirty="0" smtClean="0"/>
              <a:t>jej </a:t>
            </a:r>
            <a:r>
              <a:rPr lang="pl-PL" sz="2400" dirty="0"/>
              <a:t>struktury według wieku i płci </a:t>
            </a:r>
            <a:endParaRPr lang="pl-PL" sz="2400" dirty="0" smtClean="0"/>
          </a:p>
          <a:p>
            <a:pPr marL="45720" indent="0" algn="just">
              <a:buNone/>
            </a:pPr>
            <a:r>
              <a:rPr lang="pl-PL" sz="2400" dirty="0" smtClean="0"/>
              <a:t>preferencji </a:t>
            </a:r>
            <a:r>
              <a:rPr lang="pl-PL" sz="2400" dirty="0"/>
              <a:t>co do wielkości rodziny. </a:t>
            </a:r>
            <a:endParaRPr lang="pl-PL" sz="2400" dirty="0" smtClean="0"/>
          </a:p>
          <a:p>
            <a:pPr marL="45720" indent="0" algn="just">
              <a:buNone/>
            </a:pPr>
            <a:endParaRPr lang="pl-PL" sz="2400" dirty="0" smtClean="0"/>
          </a:p>
          <a:p>
            <a:pPr marL="45720" indent="0" algn="just">
              <a:buNone/>
            </a:pPr>
            <a:r>
              <a:rPr lang="pl-PL" sz="2400" dirty="0" smtClean="0"/>
              <a:t>Miarą, która </a:t>
            </a:r>
            <a:r>
              <a:rPr lang="pl-PL" sz="2400" dirty="0"/>
              <a:t>nie </a:t>
            </a:r>
            <a:r>
              <a:rPr lang="pl-PL" sz="2400" dirty="0" smtClean="0"/>
              <a:t>zależy już </a:t>
            </a:r>
            <a:r>
              <a:rPr lang="pl-PL" sz="2400" dirty="0"/>
              <a:t>od liczebności populacji ale w dalszym ciągu oprócz preferencji co do wielkości rodziny na jej wartość wpływa struktura populacji przede wszystkim według </a:t>
            </a:r>
            <a:r>
              <a:rPr lang="pl-PL" sz="2400" dirty="0" smtClean="0"/>
              <a:t>wieku jest </a:t>
            </a:r>
            <a:r>
              <a:rPr lang="pl-PL" sz="2400" b="1" dirty="0" smtClean="0"/>
              <a:t>rodność</a:t>
            </a:r>
            <a:r>
              <a:rPr lang="pl-PL" sz="2400" dirty="0" smtClean="0"/>
              <a:t> </a:t>
            </a:r>
            <a:r>
              <a:rPr lang="pl-PL" sz="2400" dirty="0"/>
              <a:t>jest to </a:t>
            </a:r>
            <a:r>
              <a:rPr lang="pl-PL" sz="2400" dirty="0" smtClean="0"/>
              <a:t>natężenie </a:t>
            </a:r>
            <a:r>
              <a:rPr lang="pl-PL" sz="2400" dirty="0"/>
              <a:t>urodzeń w całej zbiorowości. Jej miarą jest surowy współczynnik urodzeń (liczba urodzeń na 1000 mieszkańców). </a:t>
            </a:r>
            <a:endParaRPr lang="pl-PL" sz="2400" b="1" dirty="0"/>
          </a:p>
        </p:txBody>
      </p:sp>
    </p:spTree>
    <p:extLst>
      <p:ext uri="{BB962C8B-B14F-4D97-AF65-F5344CB8AC3E}">
        <p14:creationId xmlns:p14="http://schemas.microsoft.com/office/powerpoint/2010/main" val="2053011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351" y="1753656"/>
            <a:ext cx="11263746" cy="4513700"/>
          </a:xfrm>
        </p:spPr>
        <p:txBody>
          <a:bodyPr>
            <a:normAutofit/>
          </a:bodyPr>
          <a:lstStyle/>
          <a:p>
            <a:pPr marL="0" indent="0" algn="just">
              <a:buClrTx/>
              <a:buNone/>
            </a:pPr>
            <a:r>
              <a:rPr lang="pl-PL" sz="2400" dirty="0"/>
              <a:t>Zatem przez pojęcie </a:t>
            </a:r>
            <a:r>
              <a:rPr lang="pl-PL" sz="2400" b="1" dirty="0">
                <a:solidFill>
                  <a:schemeClr val="bg2">
                    <a:lumMod val="25000"/>
                  </a:schemeClr>
                </a:solidFill>
                <a:effectLst>
                  <a:outerShdw blurRad="38100" dist="38100" dir="2700000" algn="tl">
                    <a:srgbClr val="000000">
                      <a:alpha val="43137"/>
                    </a:srgbClr>
                  </a:outerShdw>
                </a:effectLst>
              </a:rPr>
              <a:t>rodność</a:t>
            </a:r>
            <a:r>
              <a:rPr lang="pl-PL" sz="2400" b="1" dirty="0"/>
              <a:t> </a:t>
            </a:r>
            <a:r>
              <a:rPr lang="pl-PL" sz="2400" dirty="0"/>
              <a:t>należy rozumieć </a:t>
            </a:r>
            <a:r>
              <a:rPr lang="pl-PL" sz="2400" b="1" dirty="0"/>
              <a:t>natężenie urodzeń  </a:t>
            </a:r>
            <a:r>
              <a:rPr lang="pl-PL" sz="2400" dirty="0"/>
              <a:t>w badanej zbiorowości w określonym czasie, natomiast  </a:t>
            </a:r>
            <a:r>
              <a:rPr lang="pl-PL" sz="2400" b="1" dirty="0">
                <a:solidFill>
                  <a:schemeClr val="bg2">
                    <a:lumMod val="25000"/>
                  </a:schemeClr>
                </a:solidFill>
              </a:rPr>
              <a:t>płodność (</a:t>
            </a:r>
            <a:r>
              <a:rPr lang="pl-PL" sz="2400" b="1" dirty="0" err="1">
                <a:solidFill>
                  <a:schemeClr val="bg2">
                    <a:lumMod val="25000"/>
                  </a:schemeClr>
                </a:solidFill>
              </a:rPr>
              <a:t>fertility</a:t>
            </a:r>
            <a:r>
              <a:rPr lang="pl-PL" sz="2400" b="1" dirty="0">
                <a:solidFill>
                  <a:schemeClr val="bg2">
                    <a:lumMod val="25000"/>
                  </a:schemeClr>
                </a:solidFill>
              </a:rPr>
              <a:t>)</a:t>
            </a:r>
            <a:r>
              <a:rPr lang="pl-PL" sz="2400" b="1" dirty="0"/>
              <a:t> </a:t>
            </a:r>
            <a:r>
              <a:rPr lang="pl-PL" sz="2400" dirty="0"/>
              <a:t>to </a:t>
            </a:r>
            <a:r>
              <a:rPr lang="pl-PL" sz="2400" b="1" dirty="0"/>
              <a:t>natężenie urodzeń w badanej populacji kobiet (mężczyzn) </a:t>
            </a:r>
            <a:r>
              <a:rPr lang="pl-PL" sz="2400" dirty="0"/>
              <a:t>będących w wieku rozrodczym.</a:t>
            </a:r>
          </a:p>
          <a:p>
            <a:pPr marL="0" indent="0" algn="just">
              <a:buClrTx/>
              <a:buNone/>
            </a:pPr>
            <a:endParaRPr lang="pl-PL" sz="2400" b="1" dirty="0"/>
          </a:p>
          <a:p>
            <a:pPr marL="0" indent="0" algn="just">
              <a:buClrTx/>
              <a:buNone/>
            </a:pPr>
            <a:r>
              <a:rPr lang="pl-PL" sz="2400" b="1" dirty="0" smtClean="0"/>
              <a:t>Poziom </a:t>
            </a:r>
            <a:r>
              <a:rPr lang="pl-PL" sz="2400" b="1" dirty="0"/>
              <a:t>rozrodczości</a:t>
            </a:r>
            <a:r>
              <a:rPr lang="pl-PL" sz="2400" dirty="0"/>
              <a:t> mierzy się za pomocą następujących współczynników:</a:t>
            </a:r>
            <a:endParaRPr lang="pl-PL" sz="2400" b="1" dirty="0"/>
          </a:p>
          <a:p>
            <a:pPr marL="514350" indent="-514350" algn="just">
              <a:buClrTx/>
              <a:buFont typeface="Arial" panose="020B0604020202020204" pitchFamily="34" charset="0"/>
              <a:buChar char="•"/>
            </a:pPr>
            <a:r>
              <a:rPr lang="pl-PL" sz="2400" dirty="0"/>
              <a:t>Współczynnika urodzeń (zwanego też współczynnikiem rodności)</a:t>
            </a:r>
          </a:p>
          <a:p>
            <a:pPr marL="514350" indent="-514350" algn="just">
              <a:buClrTx/>
              <a:buFont typeface="Arial" panose="020B0604020202020204" pitchFamily="34" charset="0"/>
              <a:buChar char="•"/>
            </a:pPr>
            <a:r>
              <a:rPr lang="pl-PL" sz="2400" dirty="0"/>
              <a:t>Ogólnego współczynnika płodności</a:t>
            </a:r>
          </a:p>
          <a:p>
            <a:pPr marL="514350" indent="-514350" algn="just">
              <a:buClrTx/>
              <a:buFont typeface="Arial" panose="020B0604020202020204" pitchFamily="34" charset="0"/>
              <a:buChar char="•"/>
            </a:pPr>
            <a:r>
              <a:rPr lang="pl-PL" sz="2400" dirty="0"/>
              <a:t>Cząstkowych współczynników płodności </a:t>
            </a:r>
          </a:p>
          <a:p>
            <a:pPr marL="514350" indent="-514350" algn="just">
              <a:buClrTx/>
              <a:buFont typeface="Arial" panose="020B0604020202020204" pitchFamily="34" charset="0"/>
              <a:buChar char="•"/>
            </a:pPr>
            <a:r>
              <a:rPr lang="pl-PL" sz="2400" dirty="0"/>
              <a:t>Współczynnika dzietności (teoretycznej) (TFR), </a:t>
            </a:r>
          </a:p>
        </p:txBody>
      </p:sp>
      <p:sp>
        <p:nvSpPr>
          <p:cNvPr id="4" name="Tytuł 2"/>
          <p:cNvSpPr>
            <a:spLocks noGrp="1"/>
          </p:cNvSpPr>
          <p:nvPr>
            <p:ph type="title"/>
          </p:nvPr>
        </p:nvSpPr>
        <p:spPr>
          <a:xfrm>
            <a:off x="1774825" y="260350"/>
            <a:ext cx="8785225" cy="1296988"/>
          </a:xfrm>
        </p:spPr>
        <p:txBody>
          <a:bodyPr/>
          <a:lstStyle/>
          <a:p>
            <a:r>
              <a:rPr lang="pl-PL" sz="2800" dirty="0"/>
              <a:t>Podstawowe mierniki rozrodczości</a:t>
            </a:r>
          </a:p>
        </p:txBody>
      </p:sp>
    </p:spTree>
    <p:extLst>
      <p:ext uri="{BB962C8B-B14F-4D97-AF65-F5344CB8AC3E}">
        <p14:creationId xmlns:p14="http://schemas.microsoft.com/office/powerpoint/2010/main" val="16156030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199" y="1935480"/>
            <a:ext cx="11263745" cy="4589864"/>
          </a:xfrm>
        </p:spPr>
        <p:txBody>
          <a:bodyPr>
            <a:normAutofit lnSpcReduction="10000"/>
          </a:bodyPr>
          <a:lstStyle/>
          <a:p>
            <a:pPr marL="45720" indent="0">
              <a:buNone/>
            </a:pPr>
            <a:r>
              <a:rPr lang="pl-PL" sz="2400" b="1" dirty="0" smtClean="0"/>
              <a:t>Współczynnik </a:t>
            </a:r>
            <a:r>
              <a:rPr lang="pl-PL" sz="2400" b="1" dirty="0"/>
              <a:t>urodzeń </a:t>
            </a:r>
            <a:r>
              <a:rPr lang="pl-PL" sz="2400" dirty="0"/>
              <a:t>(zwany też współczynnikiem  </a:t>
            </a:r>
            <a:r>
              <a:rPr lang="pl-PL" sz="2400" b="1" dirty="0"/>
              <a:t>rodności</a:t>
            </a:r>
            <a:r>
              <a:rPr lang="pl-PL" sz="2400" dirty="0"/>
              <a:t>)</a:t>
            </a:r>
            <a:endParaRPr lang="pl-PL" sz="2400" i="1" dirty="0"/>
          </a:p>
          <a:p>
            <a:endParaRPr lang="pl-PL" sz="2400" i="1" dirty="0"/>
          </a:p>
          <a:p>
            <a:pPr marL="45720" indent="0">
              <a:buNone/>
            </a:pPr>
            <a:endParaRPr lang="pl-PL" sz="2400" i="1" dirty="0"/>
          </a:p>
          <a:p>
            <a:pPr marL="45720" indent="0">
              <a:buNone/>
            </a:pPr>
            <a:endParaRPr lang="pl-PL" sz="2400" i="1" dirty="0"/>
          </a:p>
          <a:p>
            <a:pPr marL="45720" indent="0">
              <a:buNone/>
            </a:pPr>
            <a:endParaRPr lang="pl-PL" sz="2400" i="1" dirty="0"/>
          </a:p>
          <a:p>
            <a:pPr marL="45720" indent="0">
              <a:buNone/>
            </a:pPr>
            <a:endParaRPr lang="pl-PL" sz="2400" i="1" dirty="0"/>
          </a:p>
          <a:p>
            <a:pPr marL="45720" indent="0">
              <a:buNone/>
            </a:pPr>
            <a:r>
              <a:rPr lang="pl-PL" sz="2400" i="1" dirty="0"/>
              <a:t>W</a:t>
            </a:r>
            <a:r>
              <a:rPr lang="pl-PL" sz="2400" i="1" baseline="-25000" dirty="0"/>
              <a:t>u</a:t>
            </a:r>
            <a:r>
              <a:rPr lang="pl-PL" sz="2400" i="1" dirty="0"/>
              <a:t> — </a:t>
            </a:r>
            <a:r>
              <a:rPr lang="pl-PL" sz="2400" dirty="0"/>
              <a:t>współczynnik urodzeń (rodności),                       </a:t>
            </a:r>
            <a:br>
              <a:rPr lang="pl-PL" sz="2400" dirty="0"/>
            </a:br>
            <a:r>
              <a:rPr lang="pl-PL" sz="2400" i="1" dirty="0" err="1"/>
              <a:t>U</a:t>
            </a:r>
            <a:r>
              <a:rPr lang="pl-PL" sz="2400" i="1" baseline="-25000" dirty="0" err="1"/>
              <a:t>t</a:t>
            </a:r>
            <a:r>
              <a:rPr lang="pl-PL" sz="2400" i="1" dirty="0"/>
              <a:t>   — </a:t>
            </a:r>
            <a:r>
              <a:rPr lang="pl-PL" sz="2400" dirty="0"/>
              <a:t>liczba urodzeń żywych w okresie </a:t>
            </a:r>
            <a:r>
              <a:rPr lang="pl-PL" sz="2400" i="1" dirty="0"/>
              <a:t>t,</a:t>
            </a:r>
            <a:endParaRPr lang="pl-PL" sz="2400" dirty="0"/>
          </a:p>
          <a:p>
            <a:pPr marL="44450" indent="0">
              <a:buNone/>
            </a:pPr>
            <a:r>
              <a:rPr lang="pl-PL" sz="2400" i="1" dirty="0" err="1"/>
              <a:t>L</a:t>
            </a:r>
            <a:r>
              <a:rPr lang="pl-PL" sz="2400" i="1" baseline="-25000" dirty="0" err="1"/>
              <a:t>t</a:t>
            </a:r>
            <a:r>
              <a:rPr lang="pl-PL" sz="2400" i="1" dirty="0"/>
              <a:t> </a:t>
            </a:r>
            <a:r>
              <a:rPr lang="pl-PL" sz="2400" dirty="0"/>
              <a:t>— liczba ludności według stanu w połowie badanego 	okresu / lub średnia </a:t>
            </a:r>
          </a:p>
          <a:p>
            <a:pPr marL="44450" indent="0">
              <a:buNone/>
            </a:pPr>
            <a:r>
              <a:rPr lang="pl-PL" sz="2400" dirty="0"/>
              <a:t>        liczba ludności w okresie </a:t>
            </a:r>
            <a:r>
              <a:rPr lang="pl-PL" sz="2400" i="1" dirty="0"/>
              <a:t>t, </a:t>
            </a:r>
            <a:endParaRPr lang="pl-PL" sz="2400" dirty="0"/>
          </a:p>
          <a:p>
            <a:pPr marL="45720" indent="0">
              <a:buNone/>
            </a:pPr>
            <a:r>
              <a:rPr lang="pl-PL" sz="2400" i="1" dirty="0"/>
              <a:t>C    </a:t>
            </a:r>
            <a:r>
              <a:rPr lang="pl-PL" sz="2400" dirty="0"/>
              <a:t>— constans (1000)</a:t>
            </a:r>
          </a:p>
          <a:p>
            <a:endParaRPr lang="pl-PL" dirty="0"/>
          </a:p>
          <a:p>
            <a:endParaRPr lang="pl-PL" dirty="0"/>
          </a:p>
        </p:txBody>
      </p:sp>
      <p:pic>
        <p:nvPicPr>
          <p:cNvPr id="304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749" y="2604654"/>
            <a:ext cx="2050431" cy="119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ytuł 2"/>
          <p:cNvSpPr>
            <a:spLocks noGrp="1"/>
          </p:cNvSpPr>
          <p:nvPr>
            <p:ph type="title"/>
          </p:nvPr>
        </p:nvSpPr>
        <p:spPr>
          <a:xfrm>
            <a:off x="1974271" y="303905"/>
            <a:ext cx="8229600" cy="1296988"/>
          </a:xfrm>
        </p:spPr>
        <p:txBody>
          <a:bodyPr/>
          <a:lstStyle/>
          <a:p>
            <a:r>
              <a:rPr lang="pl-PL" sz="2800" dirty="0"/>
              <a:t>Podstawowe mierniki rozrodczości</a:t>
            </a:r>
          </a:p>
        </p:txBody>
      </p:sp>
    </p:spTree>
    <p:extLst>
      <p:ext uri="{BB962C8B-B14F-4D97-AF65-F5344CB8AC3E}">
        <p14:creationId xmlns:p14="http://schemas.microsoft.com/office/powerpoint/2010/main" val="227587104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152399" y="1700808"/>
            <a:ext cx="11914909" cy="5040560"/>
          </a:xfrm>
        </p:spPr>
        <p:txBody>
          <a:bodyPr>
            <a:normAutofit/>
          </a:bodyPr>
          <a:lstStyle/>
          <a:p>
            <a:pPr marL="45720" indent="0" algn="just">
              <a:buNone/>
            </a:pPr>
            <a:r>
              <a:rPr lang="pl-PL" sz="2400" b="1" dirty="0">
                <a:cs typeface="Times New Roman" pitchFamily="18" charset="0"/>
              </a:rPr>
              <a:t>Od 1994 r. </a:t>
            </a:r>
            <a:r>
              <a:rPr lang="pl-PL" sz="2400" dirty="0">
                <a:cs typeface="Times New Roman" pitchFamily="18" charset="0"/>
              </a:rPr>
              <a:t>zgodnie ze Światową Organizacją Zdrowia (WHO) w Polsce rozróżnia się </a:t>
            </a:r>
            <a:r>
              <a:rPr lang="pl-PL" sz="2400" b="1" dirty="0">
                <a:cs typeface="Times New Roman" pitchFamily="18" charset="0"/>
              </a:rPr>
              <a:t>2 kategorie urodzeń</a:t>
            </a:r>
            <a:r>
              <a:rPr lang="pl-PL" sz="2400" dirty="0" smtClean="0">
                <a:cs typeface="Times New Roman" pitchFamily="18" charset="0"/>
              </a:rPr>
              <a:t>:</a:t>
            </a:r>
          </a:p>
          <a:p>
            <a:pPr marL="45720" indent="0" algn="just">
              <a:buNone/>
            </a:pPr>
            <a:endParaRPr lang="pl-PL" sz="2400" b="1" dirty="0">
              <a:cs typeface="Times New Roman" pitchFamily="18" charset="0"/>
            </a:endParaRPr>
          </a:p>
          <a:p>
            <a:pPr algn="just">
              <a:buFont typeface="Arial" panose="020B0604020202020204" pitchFamily="34" charset="0"/>
              <a:buChar char="•"/>
            </a:pPr>
            <a:r>
              <a:rPr lang="pl-PL" sz="2400" b="1" dirty="0">
                <a:cs typeface="Times New Roman" pitchFamily="18" charset="0"/>
              </a:rPr>
              <a:t>urodzenie żywe</a:t>
            </a:r>
            <a:r>
              <a:rPr lang="pl-PL" sz="2400" dirty="0">
                <a:cs typeface="Times New Roman" pitchFamily="18" charset="0"/>
              </a:rPr>
              <a:t>, jest to całkowite wydalenie lub wydobycie z ustroju matki noworodka, niezależnie od okresu trwania ciąży, który po takim wydaleniu lub wydobyciu oddycha bądź wykazuje jakiekolwiek oznaki życia, jak czynność serca, tętnienie pępowiny, wyraźne skurcze mięśni zależnych od woli. </a:t>
            </a:r>
          </a:p>
          <a:p>
            <a:pPr algn="just">
              <a:buFont typeface="Arial" panose="020B0604020202020204" pitchFamily="34" charset="0"/>
              <a:buChar char="•"/>
            </a:pPr>
            <a:endParaRPr lang="pl-PL" sz="2400" dirty="0">
              <a:cs typeface="Times New Roman" pitchFamily="18" charset="0"/>
            </a:endParaRPr>
          </a:p>
          <a:p>
            <a:pPr algn="just">
              <a:buFont typeface="Arial" panose="020B0604020202020204" pitchFamily="34" charset="0"/>
              <a:buChar char="•"/>
            </a:pPr>
            <a:r>
              <a:rPr lang="pl-PL" sz="2400" dirty="0">
                <a:cs typeface="Times New Roman" pitchFamily="18" charset="0"/>
              </a:rPr>
              <a:t> </a:t>
            </a:r>
            <a:r>
              <a:rPr lang="pl-PL" sz="2400" b="1" dirty="0">
                <a:cs typeface="Times New Roman" pitchFamily="18" charset="0"/>
              </a:rPr>
              <a:t>urodzenie martwe </a:t>
            </a:r>
            <a:r>
              <a:rPr lang="pl-PL" sz="2400" dirty="0">
                <a:cs typeface="Times New Roman" pitchFamily="18" charset="0"/>
              </a:rPr>
              <a:t>(zgon płodu)</a:t>
            </a:r>
            <a:r>
              <a:rPr lang="pl-PL" sz="2400" dirty="0"/>
              <a:t>,</a:t>
            </a:r>
            <a:r>
              <a:rPr lang="pl-PL" sz="2400" dirty="0">
                <a:cs typeface="Times New Roman" pitchFamily="18" charset="0"/>
              </a:rPr>
              <a:t> zgon nastąpił przed całkowitym wydaleniem</a:t>
            </a:r>
            <a:r>
              <a:rPr lang="pl-PL" sz="2400" u="sng" dirty="0">
                <a:cs typeface="Times New Roman" pitchFamily="18" charset="0"/>
              </a:rPr>
              <a:t> </a:t>
            </a:r>
            <a:r>
              <a:rPr lang="pl-PL" sz="2400" dirty="0">
                <a:cs typeface="Times New Roman" pitchFamily="18" charset="0"/>
              </a:rPr>
              <a:t>bądź wydobyciem z ustroju matki</a:t>
            </a:r>
            <a:r>
              <a:rPr lang="pl-PL" sz="2400" dirty="0"/>
              <a:t>, niezależnie od czasu trwania ciąży</a:t>
            </a:r>
          </a:p>
          <a:p>
            <a:pPr algn="just"/>
            <a:endParaRPr lang="pl-PL" dirty="0">
              <a:latin typeface="Times New Roman" pitchFamily="18" charset="0"/>
              <a:cs typeface="Times New Roman" pitchFamily="18" charset="0"/>
            </a:endParaRPr>
          </a:p>
          <a:p>
            <a:pPr>
              <a:buFont typeface="Wingdings" pitchFamily="2" charset="2"/>
              <a:buNone/>
            </a:pPr>
            <a:endParaRPr lang="pl-PL" dirty="0"/>
          </a:p>
        </p:txBody>
      </p:sp>
      <p:sp>
        <p:nvSpPr>
          <p:cNvPr id="4" name="Tytuł 1"/>
          <p:cNvSpPr>
            <a:spLocks noGrp="1"/>
          </p:cNvSpPr>
          <p:nvPr>
            <p:ph type="title"/>
          </p:nvPr>
        </p:nvSpPr>
        <p:spPr>
          <a:xfrm>
            <a:off x="1482436" y="327186"/>
            <a:ext cx="9157855" cy="1008112"/>
          </a:xfrm>
        </p:spPr>
        <p:txBody>
          <a:bodyPr>
            <a:normAutofit/>
          </a:bodyPr>
          <a:lstStyle/>
          <a:p>
            <a:r>
              <a:rPr lang="pl-PL" sz="2800" dirty="0">
                <a:latin typeface="+mn-lt"/>
              </a:rPr>
              <a:t>Rozrodczość (</a:t>
            </a:r>
            <a:r>
              <a:rPr lang="pl-PL" sz="2800" i="1" dirty="0" err="1">
                <a:latin typeface="+mn-lt"/>
                <a:cs typeface="Times New Roman" panose="02020603050405020304" pitchFamily="18" charset="0"/>
              </a:rPr>
              <a:t>natality</a:t>
            </a:r>
            <a:r>
              <a:rPr lang="pl-PL" sz="2800" dirty="0">
                <a:latin typeface="+mn-lt"/>
              </a:rPr>
              <a:t>)</a:t>
            </a:r>
          </a:p>
        </p:txBody>
      </p:sp>
    </p:spTree>
    <p:extLst>
      <p:ext uri="{BB962C8B-B14F-4D97-AF65-F5344CB8AC3E}">
        <p14:creationId xmlns:p14="http://schemas.microsoft.com/office/powerpoint/2010/main" val="367223353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5520" y="260648"/>
            <a:ext cx="8784976" cy="720080"/>
          </a:xfrm>
        </p:spPr>
        <p:txBody>
          <a:bodyPr>
            <a:normAutofit/>
          </a:bodyPr>
          <a:lstStyle/>
          <a:p>
            <a:r>
              <a:rPr lang="pl-PL" dirty="0"/>
              <a:t>Współczynniki urodzeń- ŚWIAT</a:t>
            </a:r>
          </a:p>
        </p:txBody>
      </p:sp>
      <p:pic>
        <p:nvPicPr>
          <p:cNvPr id="29389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1164" y="1510145"/>
            <a:ext cx="11000509" cy="500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64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68515" y="1671065"/>
            <a:ext cx="11472190" cy="5051323"/>
          </a:xfrm>
        </p:spPr>
        <p:txBody>
          <a:bodyPr>
            <a:normAutofit/>
          </a:bodyPr>
          <a:lstStyle/>
          <a:p>
            <a:pPr marL="45720" indent="0" algn="just">
              <a:buNone/>
            </a:pPr>
            <a:r>
              <a:rPr lang="pl-PL" sz="2400" dirty="0"/>
              <a:t>Przedmiotem zainteresowań demografii jest ludzka </a:t>
            </a:r>
            <a:r>
              <a:rPr lang="pl-PL" sz="2400" b="1" dirty="0">
                <a:effectLst>
                  <a:outerShdw blurRad="38100" dist="38100" dir="2700000" algn="tl">
                    <a:srgbClr val="000000">
                      <a:alpha val="43137"/>
                    </a:srgbClr>
                  </a:outerShdw>
                </a:effectLst>
              </a:rPr>
              <a:t>populacja</a:t>
            </a:r>
            <a:r>
              <a:rPr lang="pl-PL" sz="2400" dirty="0"/>
              <a:t>, tj. cała ludność zamieszkująca określoną jednostkę terytorialną. Jest to podstawowa kategoria w </a:t>
            </a:r>
            <a:r>
              <a:rPr lang="pl-PL" sz="2400" dirty="0" smtClean="0"/>
              <a:t>demografii. Elementarną  </a:t>
            </a:r>
            <a:r>
              <a:rPr lang="pl-PL" sz="2400" dirty="0"/>
              <a:t>jednostką  ludzkiej populacji jest </a:t>
            </a:r>
            <a:r>
              <a:rPr lang="pl-PL" sz="2400" b="1" dirty="0">
                <a:effectLst>
                  <a:outerShdw blurRad="38100" dist="38100" dir="2700000" algn="tl">
                    <a:srgbClr val="000000">
                      <a:alpha val="43137"/>
                    </a:srgbClr>
                  </a:outerShdw>
                </a:effectLst>
              </a:rPr>
              <a:t>pojedynczy człowiek</a:t>
            </a:r>
            <a:r>
              <a:rPr lang="pl-PL" sz="2400" dirty="0"/>
              <a:t>, a ściślej mieszkaniec (stały mieszkaniec) określonej jednostki terytorial­nej</a:t>
            </a:r>
            <a:r>
              <a:rPr lang="pl-PL" sz="2400" dirty="0" smtClean="0"/>
              <a:t>.</a:t>
            </a:r>
          </a:p>
          <a:p>
            <a:pPr marL="45720" indent="0" algn="just">
              <a:buNone/>
            </a:pPr>
            <a:r>
              <a:rPr lang="pl-PL" sz="2400" b="1" dirty="0"/>
              <a:t>Badania demograficzne </a:t>
            </a:r>
            <a:r>
              <a:rPr lang="pl-PL" sz="2400" dirty="0"/>
              <a:t>dotyczą zbiorowości ludzkich, czyli zespołów jednostek:</a:t>
            </a:r>
          </a:p>
          <a:p>
            <a:pPr marL="442913" indent="-398463" algn="just">
              <a:buFont typeface="Arial" panose="020B0604020202020204" pitchFamily="34" charset="0"/>
              <a:buChar char="•"/>
            </a:pPr>
            <a:r>
              <a:rPr lang="pl-PL" sz="2400" dirty="0" smtClean="0"/>
              <a:t>rodzin</a:t>
            </a:r>
            <a:r>
              <a:rPr lang="pl-PL" sz="2400" dirty="0"/>
              <a:t>,</a:t>
            </a:r>
          </a:p>
          <a:p>
            <a:pPr marL="442913" indent="-398463" algn="just">
              <a:buFont typeface="Arial" panose="020B0604020202020204" pitchFamily="34" charset="0"/>
              <a:buChar char="•"/>
            </a:pPr>
            <a:r>
              <a:rPr lang="pl-PL" sz="2400" dirty="0"/>
              <a:t>gospodarstw domowych,</a:t>
            </a:r>
          </a:p>
          <a:p>
            <a:pPr marL="442913" indent="-398463" algn="just">
              <a:buFont typeface="Arial" panose="020B0604020202020204" pitchFamily="34" charset="0"/>
              <a:buChar char="•"/>
            </a:pPr>
            <a:r>
              <a:rPr lang="pl-PL" sz="2400" dirty="0"/>
              <a:t>kohort</a:t>
            </a:r>
            <a:r>
              <a:rPr lang="pl-PL" sz="2400" dirty="0" smtClean="0"/>
              <a:t>.</a:t>
            </a: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11</a:t>
            </a:fld>
            <a:endParaRPr lang="en-US"/>
          </a:p>
        </p:txBody>
      </p:sp>
      <p:sp>
        <p:nvSpPr>
          <p:cNvPr id="5" name="Tytuł 4"/>
          <p:cNvSpPr>
            <a:spLocks noGrp="1"/>
          </p:cNvSpPr>
          <p:nvPr>
            <p:ph type="title"/>
          </p:nvPr>
        </p:nvSpPr>
        <p:spPr/>
        <p:txBody>
          <a:bodyPr/>
          <a:lstStyle/>
          <a:p>
            <a:r>
              <a:rPr lang="pl-PL" dirty="0"/>
              <a:t>PRZEDMIOT </a:t>
            </a:r>
            <a:r>
              <a:rPr lang="pl-PL" dirty="0" err="1"/>
              <a:t>DEMOGRAFIi</a:t>
            </a:r>
            <a:r>
              <a:rPr lang="pl-PL" dirty="0"/>
              <a:t> I PODSTAWOWE </a:t>
            </a:r>
            <a:r>
              <a:rPr lang="pl-PL" dirty="0" err="1"/>
              <a:t>POJĘcia</a:t>
            </a:r>
            <a:endParaRPr lang="pl-PL" dirty="0"/>
          </a:p>
        </p:txBody>
      </p:sp>
    </p:spTree>
    <p:extLst>
      <p:ext uri="{BB962C8B-B14F-4D97-AF65-F5344CB8AC3E}">
        <p14:creationId xmlns:p14="http://schemas.microsoft.com/office/powerpoint/2010/main" val="24843043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17665" y="462996"/>
            <a:ext cx="8964488" cy="792088"/>
          </a:xfrm>
        </p:spPr>
        <p:txBody>
          <a:bodyPr>
            <a:noAutofit/>
          </a:bodyPr>
          <a:lstStyle/>
          <a:p>
            <a:r>
              <a:rPr lang="pl-PL" sz="2800" dirty="0"/>
              <a:t>Współczynniki urodzeń -Polska [na 1000 mieszkańców]</a:t>
            </a:r>
          </a:p>
        </p:txBody>
      </p:sp>
      <p:pic>
        <p:nvPicPr>
          <p:cNvPr id="296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0436" y="1524000"/>
            <a:ext cx="10958946" cy="5145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8287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260648"/>
            <a:ext cx="8229600" cy="1080120"/>
          </a:xfrm>
        </p:spPr>
        <p:txBody>
          <a:bodyPr/>
          <a:lstStyle/>
          <a:p>
            <a:r>
              <a:rPr lang="pl-PL" sz="2800" dirty="0"/>
              <a:t>Natężenie urodzeń- Polska</a:t>
            </a:r>
          </a:p>
        </p:txBody>
      </p:sp>
      <p:sp>
        <p:nvSpPr>
          <p:cNvPr id="41987" name="Rectangle 3"/>
          <p:cNvSpPr>
            <a:spLocks noGrp="1" noChangeArrowheads="1"/>
          </p:cNvSpPr>
          <p:nvPr>
            <p:ph idx="1"/>
          </p:nvPr>
        </p:nvSpPr>
        <p:spPr/>
        <p:txBody>
          <a:bodyPr>
            <a:normAutofit/>
          </a:bodyPr>
          <a:lstStyle/>
          <a:p>
            <a:pPr algn="just">
              <a:buFont typeface="Arial" panose="020B0604020202020204" pitchFamily="34" charset="0"/>
              <a:buChar char="•"/>
            </a:pPr>
            <a:r>
              <a:rPr lang="pl-PL" sz="2400" dirty="0">
                <a:cs typeface="Times New Roman" pitchFamily="18" charset="0"/>
              </a:rPr>
              <a:t>Max liczba urodzeń w okresie powojennym </a:t>
            </a:r>
            <a:r>
              <a:rPr lang="pl-PL" sz="2400" b="1" dirty="0">
                <a:cs typeface="Times New Roman" pitchFamily="18" charset="0"/>
              </a:rPr>
              <a:t>793,8</a:t>
            </a:r>
            <a:r>
              <a:rPr lang="pl-PL" sz="2400" dirty="0">
                <a:cs typeface="Times New Roman" pitchFamily="18" charset="0"/>
              </a:rPr>
              <a:t> tys. w 1955 r. </a:t>
            </a:r>
            <a:r>
              <a:rPr lang="pl-PL" sz="2400" dirty="0"/>
              <a:t>W</a:t>
            </a:r>
            <a:r>
              <a:rPr lang="pl-PL" sz="2400" dirty="0">
                <a:cs typeface="Times New Roman" pitchFamily="18" charset="0"/>
              </a:rPr>
              <a:t> latach 80. max </a:t>
            </a:r>
            <a:r>
              <a:rPr lang="pl-PL" sz="2400" b="1" dirty="0">
                <a:cs typeface="Times New Roman" pitchFamily="18" charset="0"/>
              </a:rPr>
              <a:t>723,6</a:t>
            </a:r>
            <a:r>
              <a:rPr lang="pl-PL" sz="2400" dirty="0">
                <a:cs typeface="Times New Roman" pitchFamily="18" charset="0"/>
              </a:rPr>
              <a:t> tys. w 1983 r. </a:t>
            </a:r>
          </a:p>
          <a:p>
            <a:pPr algn="just">
              <a:buFont typeface="Arial" panose="020B0604020202020204" pitchFamily="34" charset="0"/>
              <a:buChar char="•"/>
            </a:pPr>
            <a:r>
              <a:rPr lang="pl-PL" sz="2400" dirty="0">
                <a:cs typeface="Times New Roman" pitchFamily="18" charset="0"/>
              </a:rPr>
              <a:t>Urodzenia w latach 50. dawały wartość współczynnika rodności w granicach </a:t>
            </a:r>
            <a:r>
              <a:rPr lang="pl-PL" sz="2400" b="1" dirty="0">
                <a:cs typeface="Times New Roman" pitchFamily="18" charset="0"/>
              </a:rPr>
              <a:t>30</a:t>
            </a:r>
            <a:r>
              <a:rPr lang="pl-PL" sz="2400" dirty="0">
                <a:cs typeface="Times New Roman" pitchFamily="18" charset="0"/>
              </a:rPr>
              <a:t> na 1000 ludności (max </a:t>
            </a:r>
            <a:r>
              <a:rPr lang="pl-PL" sz="2400" b="1" dirty="0">
                <a:cs typeface="Times New Roman" pitchFamily="18" charset="0"/>
              </a:rPr>
              <a:t>31,0</a:t>
            </a:r>
            <a:r>
              <a:rPr lang="pl-PL" sz="2400" dirty="0">
                <a:cs typeface="Times New Roman" pitchFamily="18" charset="0"/>
              </a:rPr>
              <a:t> w 1951 r.), </a:t>
            </a:r>
          </a:p>
          <a:p>
            <a:pPr algn="just">
              <a:buFont typeface="Arial" panose="020B0604020202020204" pitchFamily="34" charset="0"/>
              <a:buChar char="•"/>
            </a:pPr>
            <a:r>
              <a:rPr lang="pl-PL" sz="2400" dirty="0">
                <a:cs typeface="Times New Roman" pitchFamily="18" charset="0"/>
              </a:rPr>
              <a:t>w latach 80. poniżej </a:t>
            </a:r>
            <a:r>
              <a:rPr lang="pl-PL" sz="2400" b="1" dirty="0">
                <a:cs typeface="Times New Roman" pitchFamily="18" charset="0"/>
              </a:rPr>
              <a:t>20,0</a:t>
            </a:r>
            <a:r>
              <a:rPr lang="pl-PL" sz="2400" dirty="0">
                <a:cs typeface="Times New Roman" pitchFamily="18" charset="0"/>
              </a:rPr>
              <a:t> (max 19,7 w 1983r.),</a:t>
            </a:r>
          </a:p>
          <a:p>
            <a:pPr algn="just">
              <a:buFont typeface="Arial" panose="020B0604020202020204" pitchFamily="34" charset="0"/>
              <a:buChar char="•"/>
            </a:pPr>
            <a:r>
              <a:rPr lang="pl-PL" sz="2400" dirty="0">
                <a:cs typeface="Times New Roman" pitchFamily="18" charset="0"/>
              </a:rPr>
              <a:t>w latach 1995  - 2014  od  </a:t>
            </a:r>
            <a:r>
              <a:rPr lang="pl-PL" sz="2400" b="1" u="sng" dirty="0">
                <a:cs typeface="Times New Roman" pitchFamily="18" charset="0"/>
              </a:rPr>
              <a:t>11,3 do  9,7</a:t>
            </a:r>
          </a:p>
        </p:txBody>
      </p:sp>
    </p:spTree>
    <p:extLst>
      <p:ext uri="{BB962C8B-B14F-4D97-AF65-F5344CB8AC3E}">
        <p14:creationId xmlns:p14="http://schemas.microsoft.com/office/powerpoint/2010/main" val="307838906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81200" y="260648"/>
            <a:ext cx="8229600" cy="1296144"/>
          </a:xfrm>
        </p:spPr>
        <p:txBody>
          <a:bodyPr/>
          <a:lstStyle/>
          <a:p>
            <a:r>
              <a:rPr lang="pl-PL" dirty="0"/>
              <a:t>Płodność kobiet</a:t>
            </a:r>
          </a:p>
        </p:txBody>
      </p:sp>
      <p:sp>
        <p:nvSpPr>
          <p:cNvPr id="44035" name="Rectangle 3"/>
          <p:cNvSpPr>
            <a:spLocks noGrp="1" noChangeArrowheads="1"/>
          </p:cNvSpPr>
          <p:nvPr>
            <p:ph idx="1"/>
          </p:nvPr>
        </p:nvSpPr>
        <p:spPr/>
        <p:txBody>
          <a:bodyPr>
            <a:normAutofit lnSpcReduction="10000"/>
          </a:bodyPr>
          <a:lstStyle/>
          <a:p>
            <a:pPr marL="45720" indent="0" algn="just">
              <a:buNone/>
            </a:pPr>
            <a:r>
              <a:rPr lang="pl-PL" sz="2400" dirty="0"/>
              <a:t>Zasadniczo płodność dotyczy urodzeń żywych (nie obejmuje urodzeń martwych ani poronień) i z reguły odnosi te urodzenia do populacji potencjalnych matek (a nie ojców), co pozwala na miarodajne porównania w czasie i przestrzeni, ponieważ w tych dwóch wymiarach do wyróżnienia owej populacji można zastosować takie samo kryterium, tj. przedział wieku kobiety od </a:t>
            </a:r>
            <a:r>
              <a:rPr lang="pl-PL" sz="2400" dirty="0" err="1"/>
              <a:t>menarchy</a:t>
            </a:r>
            <a:r>
              <a:rPr lang="pl-PL" sz="2400" dirty="0"/>
              <a:t> do menopauzy (umownie przyjmuje się przedział między 15. a 50. rokiem życia).</a:t>
            </a:r>
            <a:endParaRPr lang="pl-PL" sz="2400" b="1" dirty="0"/>
          </a:p>
          <a:p>
            <a:pPr marL="45720" indent="0">
              <a:buNone/>
            </a:pPr>
            <a:endParaRPr lang="pl-PL" sz="2400" dirty="0" smtClean="0"/>
          </a:p>
          <a:p>
            <a:pPr>
              <a:buFont typeface="Arial" panose="020B0604020202020204" pitchFamily="34" charset="0"/>
              <a:buChar char="•"/>
            </a:pPr>
            <a:r>
              <a:rPr lang="pl-PL" sz="2400" dirty="0" smtClean="0"/>
              <a:t>Natężenie </a:t>
            </a:r>
            <a:r>
              <a:rPr lang="pl-PL" sz="2400" dirty="0"/>
              <a:t>urodzeń w porównaniu do średniej liczby kobiet w wieku rozrodczym – </a:t>
            </a:r>
            <a:r>
              <a:rPr lang="pl-PL" sz="2400" b="1" dirty="0"/>
              <a:t>płodność ogólna</a:t>
            </a:r>
            <a:r>
              <a:rPr lang="pl-PL" sz="2400" dirty="0"/>
              <a:t>.</a:t>
            </a:r>
          </a:p>
          <a:p>
            <a:pPr>
              <a:buFont typeface="Arial" panose="020B0604020202020204" pitchFamily="34" charset="0"/>
              <a:buChar char="•"/>
            </a:pPr>
            <a:r>
              <a:rPr lang="pl-PL" sz="2400" dirty="0"/>
              <a:t>Natężenie urodzeń w danej grupie wieku w porównaniu do średniej liczby kobiet w tym wieku -</a:t>
            </a:r>
            <a:r>
              <a:rPr lang="pl-PL" sz="2400" b="1" dirty="0"/>
              <a:t>płodność cząstkowa</a:t>
            </a:r>
            <a:r>
              <a:rPr lang="pl-PL" sz="2400" dirty="0"/>
              <a:t>.</a:t>
            </a:r>
          </a:p>
        </p:txBody>
      </p:sp>
    </p:spTree>
    <p:extLst>
      <p:ext uri="{BB962C8B-B14F-4D97-AF65-F5344CB8AC3E}">
        <p14:creationId xmlns:p14="http://schemas.microsoft.com/office/powerpoint/2010/main" val="350763510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476250"/>
            <a:ext cx="8229600" cy="864518"/>
          </a:xfrm>
        </p:spPr>
        <p:txBody>
          <a:bodyPr>
            <a:normAutofit/>
          </a:bodyPr>
          <a:lstStyle/>
          <a:p>
            <a:r>
              <a:rPr lang="pl-PL" sz="2800" dirty="0"/>
              <a:t>Podstawowe mierniki rozrodczości</a:t>
            </a:r>
          </a:p>
        </p:txBody>
      </p:sp>
      <p:sp>
        <p:nvSpPr>
          <p:cNvPr id="3" name="Symbol zastępczy zawartości 2"/>
          <p:cNvSpPr>
            <a:spLocks noGrp="1"/>
          </p:cNvSpPr>
          <p:nvPr>
            <p:ph idx="1"/>
          </p:nvPr>
        </p:nvSpPr>
        <p:spPr>
          <a:xfrm>
            <a:off x="216740" y="1615740"/>
            <a:ext cx="11443855" cy="5242260"/>
          </a:xfrm>
        </p:spPr>
        <p:txBody>
          <a:bodyPr>
            <a:noAutofit/>
          </a:bodyPr>
          <a:lstStyle/>
          <a:p>
            <a:endParaRPr lang="pl-PL" sz="2400" i="1" dirty="0"/>
          </a:p>
          <a:p>
            <a:pPr marL="45720" indent="0">
              <a:buNone/>
            </a:pPr>
            <a:r>
              <a:rPr lang="pl-PL" sz="2400" b="1" dirty="0"/>
              <a:t>Ogólny współczynnik płodności: </a:t>
            </a:r>
            <a:endParaRPr lang="pl-PL" sz="2400" i="1" dirty="0"/>
          </a:p>
          <a:p>
            <a:endParaRPr lang="pl-PL" sz="2400" i="1" dirty="0"/>
          </a:p>
          <a:p>
            <a:pPr marL="45720" indent="0">
              <a:buNone/>
            </a:pPr>
            <a:endParaRPr lang="pl-PL" sz="2400" i="1" dirty="0"/>
          </a:p>
          <a:p>
            <a:endParaRPr lang="pl-PL" sz="2400" i="1" dirty="0"/>
          </a:p>
          <a:p>
            <a:pPr marL="45720" indent="0">
              <a:buNone/>
            </a:pPr>
            <a:r>
              <a:rPr lang="pl-PL" sz="2400" i="1" dirty="0" err="1"/>
              <a:t>W</a:t>
            </a:r>
            <a:r>
              <a:rPr lang="pl-PL" sz="2400" i="1" baseline="-25000" dirty="0" err="1"/>
              <a:t>pł</a:t>
            </a:r>
            <a:r>
              <a:rPr lang="pl-PL" sz="2400" i="1" dirty="0"/>
              <a:t> — </a:t>
            </a:r>
            <a:r>
              <a:rPr lang="pl-PL" sz="2400" dirty="0"/>
              <a:t>współczynnik płodności,                       </a:t>
            </a:r>
            <a:br>
              <a:rPr lang="pl-PL" sz="2400" dirty="0"/>
            </a:br>
            <a:r>
              <a:rPr lang="pl-PL" sz="2400" i="1" dirty="0" err="1"/>
              <a:t>U</a:t>
            </a:r>
            <a:r>
              <a:rPr lang="pl-PL" sz="2400" i="1" baseline="-25000" dirty="0" err="1"/>
              <a:t>t</a:t>
            </a:r>
            <a:r>
              <a:rPr lang="pl-PL" sz="2400" i="1" dirty="0"/>
              <a:t>   — </a:t>
            </a:r>
            <a:r>
              <a:rPr lang="pl-PL" sz="2400" dirty="0"/>
              <a:t>liczba urodzeń żywych w okresie </a:t>
            </a:r>
            <a:r>
              <a:rPr lang="pl-PL" sz="2400" i="1" dirty="0"/>
              <a:t>t,</a:t>
            </a:r>
            <a:endParaRPr lang="pl-PL" sz="2400" dirty="0"/>
          </a:p>
          <a:p>
            <a:pPr marL="0" indent="0">
              <a:buNone/>
            </a:pPr>
            <a:r>
              <a:rPr lang="pl-PL" sz="2400" i="1" dirty="0"/>
              <a:t> K</a:t>
            </a:r>
            <a:r>
              <a:rPr lang="pl-PL" sz="2400" i="1" baseline="-25000" dirty="0"/>
              <a:t>15-49</a:t>
            </a:r>
            <a:r>
              <a:rPr lang="pl-PL" sz="2400" i="1" dirty="0"/>
              <a:t> </a:t>
            </a:r>
            <a:r>
              <a:rPr lang="pl-PL" sz="2400" dirty="0"/>
              <a:t>— liczba kobiet w wieku 15-49 lat w połowie badanego okresu t   lub      </a:t>
            </a:r>
          </a:p>
          <a:p>
            <a:pPr marL="0" indent="0">
              <a:buNone/>
            </a:pPr>
            <a:r>
              <a:rPr lang="pl-PL" sz="2400" dirty="0"/>
              <a:t>               średnia liczba kobiet w wieku 15-49 lat  w okresie </a:t>
            </a:r>
            <a:r>
              <a:rPr lang="pl-PL" sz="2400" i="1" dirty="0"/>
              <a:t>t, </a:t>
            </a:r>
            <a:endParaRPr lang="pl-PL" sz="2400" dirty="0"/>
          </a:p>
          <a:p>
            <a:pPr marL="45720" indent="0">
              <a:buNone/>
            </a:pPr>
            <a:r>
              <a:rPr lang="pl-PL" sz="2400" i="1" dirty="0"/>
              <a:t>C    </a:t>
            </a:r>
            <a:r>
              <a:rPr lang="pl-PL" sz="2400" dirty="0"/>
              <a:t>— constans (100 lub  1000)</a:t>
            </a:r>
          </a:p>
          <a:p>
            <a:endParaRPr lang="pl-PL" sz="2400" dirty="0"/>
          </a:p>
          <a:p>
            <a:endParaRPr lang="pl-PL" sz="2400" dirty="0"/>
          </a:p>
        </p:txBody>
      </p:sp>
      <p:pic>
        <p:nvPicPr>
          <p:cNvPr id="302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874" y="2560858"/>
            <a:ext cx="2153145" cy="96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06104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40327" y="260649"/>
            <a:ext cx="11152909" cy="1216025"/>
          </a:xfrm>
        </p:spPr>
        <p:txBody>
          <a:bodyPr/>
          <a:lstStyle/>
          <a:p>
            <a:r>
              <a:rPr lang="pl-PL" sz="2800" b="1" dirty="0"/>
              <a:t>Płodność kobiet w Polsce- </a:t>
            </a:r>
            <a:r>
              <a:rPr lang="pl-PL" sz="2800" dirty="0"/>
              <a:t>ogólny współczynnik płodności (na 1000 kobiet w wieku rozrodczym)</a:t>
            </a:r>
          </a:p>
        </p:txBody>
      </p:sp>
      <p:graphicFrame>
        <p:nvGraphicFramePr>
          <p:cNvPr id="80961" name="Group 65"/>
          <p:cNvGraphicFramePr>
            <a:graphicFrameLocks noGrp="1"/>
          </p:cNvGraphicFramePr>
          <p:nvPr>
            <p:ph type="tbl" idx="1"/>
            <p:extLst/>
          </p:nvPr>
        </p:nvGraphicFramePr>
        <p:xfrm>
          <a:off x="1454727" y="2022764"/>
          <a:ext cx="9490363" cy="4128655"/>
        </p:xfrm>
        <a:graphic>
          <a:graphicData uri="http://schemas.openxmlformats.org/drawingml/2006/table">
            <a:tbl>
              <a:tblPr/>
              <a:tblGrid>
                <a:gridCol w="1898073">
                  <a:extLst>
                    <a:ext uri="{9D8B030D-6E8A-4147-A177-3AD203B41FA5}">
                      <a16:colId xmlns="" xmlns:a16="http://schemas.microsoft.com/office/drawing/2014/main" val="20000"/>
                    </a:ext>
                  </a:extLst>
                </a:gridCol>
                <a:gridCol w="2013936">
                  <a:extLst>
                    <a:ext uri="{9D8B030D-6E8A-4147-A177-3AD203B41FA5}">
                      <a16:colId xmlns="" xmlns:a16="http://schemas.microsoft.com/office/drawing/2014/main" val="20001"/>
                    </a:ext>
                  </a:extLst>
                </a:gridCol>
                <a:gridCol w="1956005">
                  <a:extLst>
                    <a:ext uri="{9D8B030D-6E8A-4147-A177-3AD203B41FA5}">
                      <a16:colId xmlns="" xmlns:a16="http://schemas.microsoft.com/office/drawing/2014/main" val="20002"/>
                    </a:ext>
                  </a:extLst>
                </a:gridCol>
                <a:gridCol w="1724276">
                  <a:extLst>
                    <a:ext uri="{9D8B030D-6E8A-4147-A177-3AD203B41FA5}">
                      <a16:colId xmlns="" xmlns:a16="http://schemas.microsoft.com/office/drawing/2014/main" val="20003"/>
                    </a:ext>
                  </a:extLst>
                </a:gridCol>
                <a:gridCol w="1898073">
                  <a:extLst>
                    <a:ext uri="{9D8B030D-6E8A-4147-A177-3AD203B41FA5}">
                      <a16:colId xmlns="" xmlns:a16="http://schemas.microsoft.com/office/drawing/2014/main" val="20004"/>
                    </a:ext>
                  </a:extLst>
                </a:gridCol>
              </a:tblGrid>
              <a:tr h="5598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tx1"/>
                          </a:solidFill>
                          <a:effectLst/>
                          <a:latin typeface="+mn-lt"/>
                        </a:rPr>
                        <a:t>Lata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tx1"/>
                          </a:solidFill>
                          <a:effectLst/>
                          <a:latin typeface="+mn-lt"/>
                        </a:rPr>
                        <a:t>ogółem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a:ln>
                            <a:noFill/>
                          </a:ln>
                          <a:solidFill>
                            <a:schemeClr val="tx1"/>
                          </a:solidFill>
                          <a:effectLst/>
                          <a:latin typeface="+mn-lt"/>
                        </a:rPr>
                        <a:t>miasto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tx1"/>
                          </a:solidFill>
                          <a:effectLst/>
                          <a:latin typeface="+mn-lt"/>
                        </a:rPr>
                        <a:t>wieś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tx1"/>
                          </a:solidFill>
                          <a:effectLst/>
                          <a:latin typeface="+mn-lt"/>
                        </a:rPr>
                        <a:t>różnica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 xmlns:a16="http://schemas.microsoft.com/office/drawing/2014/main" val="10000"/>
                  </a:ext>
                </a:extLst>
              </a:tr>
              <a:tr h="61230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1900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outerShdw blurRad="38100" dist="38100" dir="2700000" algn="tl">
                              <a:srgbClr val="000000">
                                <a:alpha val="43137"/>
                              </a:srgbClr>
                            </a:outerShdw>
                          </a:effectLst>
                          <a:latin typeface="+mn-lt"/>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0" i="0" u="none" strike="noStrike" cap="none" normalizeH="0" baseline="0" dirty="0">
                          <a:ln>
                            <a:noFill/>
                          </a:ln>
                          <a:solidFill>
                            <a:schemeClr val="bg2">
                              <a:lumMod val="25000"/>
                            </a:schemeClr>
                          </a:solidFill>
                          <a:effectLst/>
                          <a:latin typeface="+mn-lt"/>
                        </a:rPr>
                        <a: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0" i="0" u="none" strike="noStrike" cap="none" normalizeH="0" baseline="0" dirty="0">
                          <a:ln>
                            <a:noFill/>
                          </a:ln>
                          <a:solidFill>
                            <a:schemeClr val="bg2">
                              <a:lumMod val="25000"/>
                            </a:schemeClr>
                          </a:solidFill>
                          <a:effectLst/>
                          <a:latin typeface="+mn-lt"/>
                        </a:rPr>
                        <a: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pl-PL" sz="2600" b="0" i="0" u="none" strike="noStrike" cap="none" normalizeH="0" baseline="0" dirty="0">
                          <a:ln>
                            <a:noFill/>
                          </a:ln>
                          <a:solidFill>
                            <a:schemeClr val="bg2">
                              <a:lumMod val="25000"/>
                            </a:schemeClr>
                          </a:solidFill>
                          <a:effectLst/>
                          <a:latin typeface="+mn-lt"/>
                        </a:rPr>
                        <a:t>b.d.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 xmlns:a16="http://schemas.microsoft.com/office/drawing/2014/main" val="10001"/>
                  </a:ext>
                </a:extLst>
              </a:tr>
              <a:tr h="61230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0" i="0" u="none" strike="noStrike" cap="none" normalizeH="0" baseline="0" dirty="0">
                          <a:ln>
                            <a:noFill/>
                          </a:ln>
                          <a:solidFill>
                            <a:schemeClr val="bg2">
                              <a:lumMod val="25000"/>
                            </a:schemeClr>
                          </a:solidFill>
                          <a:effectLst/>
                          <a:latin typeface="+mn-lt"/>
                        </a:rPr>
                        <a:t>1980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0" i="0" u="none" strike="noStrike" cap="none" normalizeH="0" baseline="0" dirty="0">
                          <a:ln>
                            <a:noFill/>
                          </a:ln>
                          <a:solidFill>
                            <a:schemeClr val="bg2">
                              <a:lumMod val="25000"/>
                            </a:schemeClr>
                          </a:solidFill>
                          <a:effectLst/>
                          <a:latin typeface="+mn-lt"/>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 xmlns:a16="http://schemas.microsoft.com/office/drawing/2014/main" val="10002"/>
                  </a:ext>
                </a:extLst>
              </a:tr>
              <a:tr h="61230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0" i="0" u="none" strike="noStrike" cap="none" normalizeH="0" baseline="0">
                          <a:ln>
                            <a:noFill/>
                          </a:ln>
                          <a:solidFill>
                            <a:schemeClr val="bg2">
                              <a:lumMod val="25000"/>
                            </a:schemeClr>
                          </a:solidFill>
                          <a:effectLst/>
                          <a:latin typeface="+mn-lt"/>
                        </a:rPr>
                        <a:t>1990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0" i="0" u="none" strike="noStrike" cap="none" normalizeH="0" baseline="0" dirty="0">
                          <a:ln>
                            <a:noFill/>
                          </a:ln>
                          <a:solidFill>
                            <a:schemeClr val="bg2">
                              <a:lumMod val="25000"/>
                            </a:schemeClr>
                          </a:solidFill>
                          <a:effectLst/>
                          <a:latin typeface="+mn-lt"/>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 xmlns:a16="http://schemas.microsoft.com/office/drawing/2014/main" val="10003"/>
                  </a:ext>
                </a:extLst>
              </a:tr>
              <a:tr h="61230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0" i="0" u="none" strike="noStrike" cap="none" normalizeH="0" baseline="0" dirty="0">
                          <a:ln>
                            <a:noFill/>
                          </a:ln>
                          <a:solidFill>
                            <a:schemeClr val="bg2">
                              <a:lumMod val="25000"/>
                            </a:schemeClr>
                          </a:solidFill>
                          <a:effectLst/>
                          <a:latin typeface="+mn-lt"/>
                        </a:rPr>
                        <a:t>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0" i="0" u="none" strike="noStrike" cap="none" normalizeH="0" baseline="0" dirty="0">
                          <a:ln>
                            <a:noFill/>
                          </a:ln>
                          <a:solidFill>
                            <a:schemeClr val="bg2">
                              <a:lumMod val="25000"/>
                            </a:schemeClr>
                          </a:solidFill>
                          <a:effectLst/>
                          <a:latin typeface="+mn-lt"/>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 xmlns:a16="http://schemas.microsoft.com/office/drawing/2014/main" val="10004"/>
                  </a:ext>
                </a:extLst>
              </a:tr>
              <a:tr h="5598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0" i="0" u="none" strike="noStrike" cap="none" normalizeH="0" baseline="0" dirty="0">
                          <a:ln>
                            <a:noFill/>
                          </a:ln>
                          <a:solidFill>
                            <a:schemeClr val="bg2">
                              <a:lumMod val="25000"/>
                            </a:schemeClr>
                          </a:solidFill>
                          <a:effectLst/>
                          <a:latin typeface="+mn-lt"/>
                        </a:rPr>
                        <a:t>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0" i="0" u="none" strike="noStrike" cap="none" normalizeH="0" baseline="0" dirty="0">
                          <a:ln>
                            <a:noFill/>
                          </a:ln>
                          <a:solidFill>
                            <a:schemeClr val="bg2">
                              <a:lumMod val="25000"/>
                            </a:schemeClr>
                          </a:solidFill>
                          <a:effectLst/>
                          <a:latin typeface="+mn-lt"/>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 xmlns:a16="http://schemas.microsoft.com/office/drawing/2014/main" val="10005"/>
                  </a:ext>
                </a:extLst>
              </a:tr>
              <a:tr h="5598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2014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outerShdw blurRad="38100" dist="38100" dir="2700000" algn="tl">
                              <a:srgbClr val="000000">
                                <a:alpha val="43137"/>
                              </a:srgbClr>
                            </a:outerShdw>
                          </a:effectLst>
                          <a:latin typeface="+mn-lt"/>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600" b="1" i="0" u="none" strike="noStrike" cap="none" normalizeH="0" baseline="0" dirty="0">
                          <a:ln>
                            <a:noFill/>
                          </a:ln>
                          <a:solidFill>
                            <a:schemeClr val="bg2">
                              <a:lumMod val="25000"/>
                            </a:schemeClr>
                          </a:solidFill>
                          <a:effectLst/>
                          <a:latin typeface="+mn-lt"/>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5297490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476250"/>
            <a:ext cx="8229600" cy="864518"/>
          </a:xfrm>
        </p:spPr>
        <p:txBody>
          <a:bodyPr>
            <a:normAutofit/>
          </a:bodyPr>
          <a:lstStyle/>
          <a:p>
            <a:r>
              <a:rPr lang="pl-PL" sz="2800" dirty="0"/>
              <a:t>Podstawowe mierniki rozrodczości</a:t>
            </a:r>
          </a:p>
        </p:txBody>
      </p:sp>
      <p:sp>
        <p:nvSpPr>
          <p:cNvPr id="3" name="Symbol zastępczy zawartości 2"/>
          <p:cNvSpPr>
            <a:spLocks noGrp="1"/>
          </p:cNvSpPr>
          <p:nvPr>
            <p:ph idx="1"/>
          </p:nvPr>
        </p:nvSpPr>
        <p:spPr>
          <a:xfrm>
            <a:off x="263235" y="1355092"/>
            <a:ext cx="11443855" cy="5242260"/>
          </a:xfrm>
        </p:spPr>
        <p:txBody>
          <a:bodyPr>
            <a:normAutofit/>
          </a:bodyPr>
          <a:lstStyle/>
          <a:p>
            <a:endParaRPr lang="pl-PL" i="1" dirty="0"/>
          </a:p>
          <a:p>
            <a:pPr>
              <a:buFont typeface="Arial" panose="020B0604020202020204" pitchFamily="34" charset="0"/>
              <a:buChar char="•"/>
            </a:pPr>
            <a:r>
              <a:rPr lang="pl-PL" sz="2400" b="1" dirty="0"/>
              <a:t>Cząstkowe współczynniki płodności </a:t>
            </a:r>
            <a:r>
              <a:rPr lang="pl-PL" sz="2400" dirty="0"/>
              <a:t>(np. płodność kobiet w wieku 25-29) </a:t>
            </a:r>
            <a:endParaRPr lang="pl-PL" sz="2400" b="1" dirty="0"/>
          </a:p>
          <a:p>
            <a:pPr marL="45720" indent="0">
              <a:buNone/>
            </a:pPr>
            <a:endParaRPr lang="pl-PL" sz="2400" i="1" dirty="0"/>
          </a:p>
          <a:p>
            <a:endParaRPr lang="pl-PL" sz="2400" i="1" dirty="0"/>
          </a:p>
          <a:p>
            <a:pPr marL="45720" indent="0">
              <a:buNone/>
            </a:pPr>
            <a:endParaRPr lang="pl-PL" sz="2400" i="1" dirty="0"/>
          </a:p>
          <a:p>
            <a:endParaRPr lang="pl-PL" sz="2400" i="1" dirty="0"/>
          </a:p>
          <a:p>
            <a:pPr algn="just">
              <a:buFont typeface="Wingdings" pitchFamily="2" charset="2"/>
              <a:buNone/>
            </a:pPr>
            <a:r>
              <a:rPr lang="pl-PL" sz="2400" i="1" dirty="0"/>
              <a:t> </a:t>
            </a:r>
            <a:r>
              <a:rPr lang="pl-PL" sz="2400" i="1" dirty="0" err="1"/>
              <a:t>U</a:t>
            </a:r>
            <a:r>
              <a:rPr lang="pl-PL" sz="2400" i="1" baseline="-25000" dirty="0" err="1"/>
              <a:t>x</a:t>
            </a:r>
            <a:r>
              <a:rPr lang="pl-PL" sz="2400" i="1" dirty="0"/>
              <a:t> </a:t>
            </a:r>
            <a:r>
              <a:rPr lang="pl-PL" sz="2400" dirty="0"/>
              <a:t>  -  liczba urodzeń żywych przez kobiety  w wieku  </a:t>
            </a:r>
            <a:r>
              <a:rPr lang="pl-PL" sz="2400" i="1" dirty="0"/>
              <a:t>x</a:t>
            </a:r>
            <a:r>
              <a:rPr lang="pl-PL" sz="2400" dirty="0"/>
              <a:t>   (np.25-29 lat)</a:t>
            </a:r>
          </a:p>
          <a:p>
            <a:pPr algn="just">
              <a:buNone/>
            </a:pPr>
            <a:r>
              <a:rPr lang="pl-PL" sz="2400" dirty="0"/>
              <a:t> </a:t>
            </a:r>
            <a:r>
              <a:rPr lang="pl-PL" sz="2400" dirty="0" err="1"/>
              <a:t>K</a:t>
            </a:r>
            <a:r>
              <a:rPr lang="pl-PL" sz="2400" baseline="-25000" dirty="0" err="1"/>
              <a:t>x</a:t>
            </a:r>
            <a:r>
              <a:rPr lang="pl-PL" sz="2400" dirty="0"/>
              <a:t> – </a:t>
            </a:r>
            <a:r>
              <a:rPr lang="pl-PL" sz="2400" baseline="-25000" dirty="0"/>
              <a:t> </a:t>
            </a:r>
            <a:r>
              <a:rPr lang="pl-PL" sz="2400" dirty="0"/>
              <a:t>stan liczebny kobiet w wieku  x  lat w połowie badanego okresu t  lub   </a:t>
            </a:r>
          </a:p>
          <a:p>
            <a:pPr algn="just">
              <a:buNone/>
            </a:pPr>
            <a:r>
              <a:rPr lang="pl-PL" sz="2400" dirty="0"/>
              <a:t>         średnia liczba kobiet w wieku x lat w okresie  t,  (np. w wieku 25-29 lat) </a:t>
            </a:r>
          </a:p>
          <a:p>
            <a:endParaRPr lang="pl-PL" dirty="0"/>
          </a:p>
          <a:p>
            <a:endParaRPr lang="pl-PL" dirty="0"/>
          </a:p>
        </p:txBody>
      </p:sp>
      <p:pic>
        <p:nvPicPr>
          <p:cNvPr id="5"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89237"/>
            <a:ext cx="2273262" cy="109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560" y="2389237"/>
            <a:ext cx="3429073" cy="118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59587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84903" y="122238"/>
            <a:ext cx="10987549" cy="1506562"/>
          </a:xfrm>
        </p:spPr>
        <p:txBody>
          <a:bodyPr>
            <a:normAutofit/>
          </a:bodyPr>
          <a:lstStyle/>
          <a:p>
            <a:r>
              <a:rPr lang="pl-PL" sz="2800" dirty="0"/>
              <a:t>Płodność cząstkowa kobiet w Polsce</a:t>
            </a:r>
            <a:br>
              <a:rPr lang="pl-PL" sz="2800" dirty="0"/>
            </a:br>
            <a:r>
              <a:rPr lang="pl-PL" sz="2800" dirty="0"/>
              <a:t>(na 1000 kobiet w danej grupie wieku)</a:t>
            </a:r>
          </a:p>
        </p:txBody>
      </p:sp>
      <p:graphicFrame>
        <p:nvGraphicFramePr>
          <p:cNvPr id="50235" name="Group 59"/>
          <p:cNvGraphicFramePr>
            <a:graphicFrameLocks noGrp="1"/>
          </p:cNvGraphicFramePr>
          <p:nvPr>
            <p:ph type="tbl" idx="1"/>
            <p:extLst/>
          </p:nvPr>
        </p:nvGraphicFramePr>
        <p:xfrm>
          <a:off x="1032387" y="1917291"/>
          <a:ext cx="9969908" cy="4424518"/>
        </p:xfrm>
        <a:graphic>
          <a:graphicData uri="http://schemas.openxmlformats.org/drawingml/2006/table">
            <a:tbl>
              <a:tblPr/>
              <a:tblGrid>
                <a:gridCol w="2821770">
                  <a:extLst>
                    <a:ext uri="{9D8B030D-6E8A-4147-A177-3AD203B41FA5}">
                      <a16:colId xmlns="" xmlns:a16="http://schemas.microsoft.com/office/drawing/2014/main" val="20000"/>
                    </a:ext>
                  </a:extLst>
                </a:gridCol>
                <a:gridCol w="1302739">
                  <a:extLst>
                    <a:ext uri="{9D8B030D-6E8A-4147-A177-3AD203B41FA5}">
                      <a16:colId xmlns="" xmlns:a16="http://schemas.microsoft.com/office/drawing/2014/main" val="20001"/>
                    </a:ext>
                  </a:extLst>
                </a:gridCol>
                <a:gridCol w="1346981">
                  <a:extLst>
                    <a:ext uri="{9D8B030D-6E8A-4147-A177-3AD203B41FA5}">
                      <a16:colId xmlns="" xmlns:a16="http://schemas.microsoft.com/office/drawing/2014/main" val="20002"/>
                    </a:ext>
                  </a:extLst>
                </a:gridCol>
                <a:gridCol w="1262744">
                  <a:extLst>
                    <a:ext uri="{9D8B030D-6E8A-4147-A177-3AD203B41FA5}">
                      <a16:colId xmlns="" xmlns:a16="http://schemas.microsoft.com/office/drawing/2014/main" val="20003"/>
                    </a:ext>
                  </a:extLst>
                </a:gridCol>
                <a:gridCol w="1617837">
                  <a:extLst>
                    <a:ext uri="{9D8B030D-6E8A-4147-A177-3AD203B41FA5}">
                      <a16:colId xmlns="" xmlns:a16="http://schemas.microsoft.com/office/drawing/2014/main" val="20004"/>
                    </a:ext>
                  </a:extLst>
                </a:gridCol>
                <a:gridCol w="1617837">
                  <a:extLst>
                    <a:ext uri="{9D8B030D-6E8A-4147-A177-3AD203B41FA5}">
                      <a16:colId xmlns="" xmlns:a16="http://schemas.microsoft.com/office/drawing/2014/main" val="20005"/>
                    </a:ext>
                  </a:extLst>
                </a:gridCol>
              </a:tblGrid>
              <a:tr h="55969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Wiek kobiet </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1960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1980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2000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2010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dirty="0">
                          <a:ln>
                            <a:noFill/>
                          </a:ln>
                          <a:solidFill>
                            <a:schemeClr val="tx1"/>
                          </a:solidFill>
                          <a:effectLst/>
                          <a:latin typeface="Verdana" pitchFamily="34" charset="0"/>
                        </a:rPr>
                        <a:t>2014</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lumMod val="75000"/>
                      </a:schemeClr>
                    </a:solidFill>
                  </a:tcPr>
                </a:tc>
                <a:extLst>
                  <a:ext uri="{0D108BD9-81ED-4DB2-BD59-A6C34878D82A}">
                    <a16:rowId xmlns="" xmlns:a16="http://schemas.microsoft.com/office/drawing/2014/main" val="10000"/>
                  </a:ext>
                </a:extLst>
              </a:tr>
              <a:tr h="50665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19 lat i mniej</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45</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33</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17</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15</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dirty="0">
                          <a:ln>
                            <a:noFill/>
                          </a:ln>
                          <a:solidFill>
                            <a:schemeClr val="tx1"/>
                          </a:solidFill>
                          <a:effectLst/>
                          <a:latin typeface="Verdana" pitchFamily="34" charset="0"/>
                        </a:rPr>
                        <a:t>13</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5969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20-24</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199</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180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83</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56</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dirty="0">
                          <a:ln>
                            <a:noFill/>
                          </a:ln>
                          <a:solidFill>
                            <a:schemeClr val="tx1"/>
                          </a:solidFill>
                          <a:effectLst/>
                          <a:latin typeface="Verdana" pitchFamily="34" charset="0"/>
                        </a:rPr>
                        <a:t>48</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5969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25-29</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165</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136</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95</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95</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dirty="0">
                          <a:ln>
                            <a:noFill/>
                          </a:ln>
                          <a:solidFill>
                            <a:schemeClr val="tx1"/>
                          </a:solidFill>
                          <a:effectLst/>
                          <a:latin typeface="Verdana" pitchFamily="34" charset="0"/>
                        </a:rPr>
                        <a:t>88</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000"/>
                    </a:solidFill>
                  </a:tcPr>
                </a:tc>
                <a:extLst>
                  <a:ext uri="{0D108BD9-81ED-4DB2-BD59-A6C34878D82A}">
                    <a16:rowId xmlns="" xmlns:a16="http://schemas.microsoft.com/office/drawing/2014/main" val="10003"/>
                  </a:ext>
                </a:extLst>
              </a:tr>
              <a:tr h="55969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30-34</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103</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69</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52</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74</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dirty="0">
                          <a:ln>
                            <a:noFill/>
                          </a:ln>
                          <a:solidFill>
                            <a:schemeClr val="tx1"/>
                          </a:solidFill>
                          <a:effectLst/>
                          <a:latin typeface="Verdana" pitchFamily="34" charset="0"/>
                        </a:rPr>
                        <a:t>73</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5969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35-39</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60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29</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21</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31</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dirty="0">
                          <a:ln>
                            <a:noFill/>
                          </a:ln>
                          <a:solidFill>
                            <a:schemeClr val="tx1"/>
                          </a:solidFill>
                          <a:effectLst/>
                          <a:latin typeface="Verdana" pitchFamily="34" charset="0"/>
                        </a:rPr>
                        <a:t>31</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5969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40-44</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22</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8</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5</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6</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dirty="0">
                          <a:ln>
                            <a:noFill/>
                          </a:ln>
                          <a:solidFill>
                            <a:schemeClr val="tx1"/>
                          </a:solidFill>
                          <a:effectLst/>
                          <a:latin typeface="Verdana" pitchFamily="34" charset="0"/>
                        </a:rPr>
                        <a:t>6</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5969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45 i więcej</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2</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1</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a:ln>
                            <a:noFill/>
                          </a:ln>
                          <a:solidFill>
                            <a:schemeClr val="tx1"/>
                          </a:solidFill>
                          <a:effectLst/>
                          <a:latin typeface="Verdana" pitchFamily="34" charset="0"/>
                        </a:rPr>
                        <a:t>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0" i="0" u="none" strike="noStrike" cap="none" normalizeH="0" baseline="0" dirty="0">
                          <a:ln>
                            <a:noFill/>
                          </a:ln>
                          <a:solidFill>
                            <a:schemeClr val="tx1"/>
                          </a:solidFill>
                          <a:effectLst/>
                          <a:latin typeface="Verdana" pitchFamily="34" charset="0"/>
                        </a:rPr>
                        <a:t>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l-PL" sz="2200" b="1" i="0" u="none" strike="noStrike" cap="none" normalizeH="0" baseline="0" dirty="0">
                          <a:ln>
                            <a:noFill/>
                          </a:ln>
                          <a:solidFill>
                            <a:schemeClr val="tx1"/>
                          </a:solidFill>
                          <a:effectLst/>
                          <a:latin typeface="Verdana" pitchFamily="34" charset="0"/>
                        </a:rPr>
                        <a:t>0</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4647451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36214" y="1727274"/>
            <a:ext cx="11208774" cy="4767808"/>
          </a:xfrm>
        </p:spPr>
        <p:txBody>
          <a:bodyPr>
            <a:noAutofit/>
          </a:bodyPr>
          <a:lstStyle/>
          <a:p>
            <a:pPr>
              <a:buFont typeface="Arial" panose="020B0604020202020204" pitchFamily="34" charset="0"/>
              <a:buChar char="•"/>
            </a:pPr>
            <a:r>
              <a:rPr lang="pl-PL" sz="2400" b="1" dirty="0"/>
              <a:t>Współczynnik dzietności </a:t>
            </a:r>
            <a:r>
              <a:rPr lang="pl-PL" sz="2400" dirty="0"/>
              <a:t>(płodności całkowitej)- TFR (</a:t>
            </a:r>
            <a:r>
              <a:rPr lang="pl-PL" sz="2400" dirty="0" err="1"/>
              <a:t>total</a:t>
            </a:r>
            <a:r>
              <a:rPr lang="pl-PL" sz="2400" dirty="0"/>
              <a:t> </a:t>
            </a:r>
            <a:r>
              <a:rPr lang="pl-PL" sz="2400" dirty="0" err="1"/>
              <a:t>fertility</a:t>
            </a:r>
            <a:r>
              <a:rPr lang="pl-PL" sz="2400" dirty="0"/>
              <a:t> </a:t>
            </a:r>
            <a:r>
              <a:rPr lang="pl-PL" sz="2400" dirty="0" err="1"/>
              <a:t>rate</a:t>
            </a:r>
            <a:r>
              <a:rPr lang="pl-PL" sz="2400" dirty="0"/>
              <a:t>)</a:t>
            </a:r>
          </a:p>
          <a:p>
            <a:pPr>
              <a:buFont typeface="Wingdings" pitchFamily="2" charset="2"/>
              <a:buNone/>
            </a:pPr>
            <a:r>
              <a:rPr lang="pl-PL" sz="2400" dirty="0"/>
              <a:t> </a:t>
            </a:r>
          </a:p>
          <a:p>
            <a:pPr>
              <a:buFont typeface="Wingdings" pitchFamily="2" charset="2"/>
              <a:buNone/>
            </a:pPr>
            <a:endParaRPr lang="pl-PL" sz="2400" dirty="0"/>
          </a:p>
          <a:p>
            <a:pPr>
              <a:buFont typeface="Wingdings" pitchFamily="2" charset="2"/>
              <a:buNone/>
            </a:pPr>
            <a:endParaRPr lang="pl-PL" sz="2400" dirty="0" smtClean="0"/>
          </a:p>
          <a:p>
            <a:pPr>
              <a:buFont typeface="Wingdings" pitchFamily="2" charset="2"/>
              <a:buNone/>
            </a:pPr>
            <a:endParaRPr lang="pl-PL" sz="2400" dirty="0"/>
          </a:p>
          <a:p>
            <a:pPr marL="0" indent="0">
              <a:buNone/>
            </a:pPr>
            <a:r>
              <a:rPr lang="pl-PL" sz="2400" dirty="0"/>
              <a:t>               </a:t>
            </a:r>
            <a:r>
              <a:rPr lang="pl-PL" sz="2400" dirty="0" smtClean="0"/>
              <a:t>- </a:t>
            </a:r>
            <a:r>
              <a:rPr lang="pl-PL" sz="2400" dirty="0"/>
              <a:t>współczynnik płodności dla poszczególnych roczników w wieku </a:t>
            </a:r>
          </a:p>
          <a:p>
            <a:pPr marL="0" indent="0">
              <a:buNone/>
            </a:pPr>
            <a:r>
              <a:rPr lang="pl-PL" sz="2400" dirty="0"/>
              <a:t>                rozrod­czego kobiet, w przeliczeniu na jedną kobietę.</a:t>
            </a:r>
          </a:p>
          <a:p>
            <a:pPr>
              <a:buFont typeface="Wingdings" pitchFamily="2" charset="2"/>
              <a:buNone/>
            </a:pPr>
            <a:endParaRPr lang="pl-PL" sz="1400" dirty="0"/>
          </a:p>
          <a:p>
            <a:pPr marL="0" indent="0" algn="just">
              <a:buFont typeface="Wingdings" pitchFamily="2" charset="2"/>
              <a:buNone/>
            </a:pPr>
            <a:r>
              <a:rPr lang="pl-PL" sz="2400" dirty="0"/>
              <a:t>Przyjmuje się, że korzystna dla stabilnego rozwoju demograficznego wartość wskaźnika powinna kształtować się na poziomie 2,1 – 2,15. Jest to sytuacja, gdy na 100 kobiet w wieku rozrodczym (15-49 lat) przypada średnio 210 – 215 urodzonych dzieci zapewniając prostą zastępowalność pokoleń. </a:t>
            </a:r>
          </a:p>
          <a:p>
            <a:pPr>
              <a:buFont typeface="Wingdings" pitchFamily="2" charset="2"/>
              <a:buNone/>
            </a:pPr>
            <a:endParaRPr lang="pl-PL" sz="2400" dirty="0"/>
          </a:p>
        </p:txBody>
      </p:sp>
      <p:pic>
        <p:nvPicPr>
          <p:cNvPr id="303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007" y="2507920"/>
            <a:ext cx="2943015" cy="991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3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53" y="3699214"/>
            <a:ext cx="1017639" cy="74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ytuł 1"/>
          <p:cNvSpPr>
            <a:spLocks noGrp="1"/>
          </p:cNvSpPr>
          <p:nvPr>
            <p:ph type="title"/>
          </p:nvPr>
        </p:nvSpPr>
        <p:spPr>
          <a:xfrm>
            <a:off x="1524000" y="188913"/>
            <a:ext cx="9144000" cy="1223962"/>
          </a:xfrm>
        </p:spPr>
        <p:txBody>
          <a:bodyPr>
            <a:normAutofit/>
          </a:bodyPr>
          <a:lstStyle/>
          <a:p>
            <a:r>
              <a:rPr lang="pl-PL" sz="2800" dirty="0"/>
              <a:t>Podstawowe mierniki rozrodczości</a:t>
            </a:r>
          </a:p>
        </p:txBody>
      </p:sp>
    </p:spTree>
    <p:extLst>
      <p:ext uri="{BB962C8B-B14F-4D97-AF65-F5344CB8AC3E}">
        <p14:creationId xmlns:p14="http://schemas.microsoft.com/office/powerpoint/2010/main" val="203306905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a:xfrm>
            <a:off x="811160" y="221225"/>
            <a:ext cx="10412361" cy="1196752"/>
          </a:xfrm>
        </p:spPr>
        <p:txBody>
          <a:bodyPr>
            <a:noAutofit/>
          </a:bodyPr>
          <a:lstStyle/>
          <a:p>
            <a:r>
              <a:rPr lang="pl-PL" sz="2800" b="1" dirty="0"/>
              <a:t>Współczynniki dzietności ogólnej- TFR</a:t>
            </a:r>
            <a:r>
              <a:rPr lang="pl-PL" sz="2800" dirty="0"/>
              <a:t>  (płodności całkowitej)- ŚWIAT</a:t>
            </a:r>
          </a:p>
        </p:txBody>
      </p:sp>
      <p:graphicFrame>
        <p:nvGraphicFramePr>
          <p:cNvPr id="4" name="Symbol zastępczy zawartości 3"/>
          <p:cNvGraphicFramePr>
            <a:graphicFrameLocks noGrp="1"/>
          </p:cNvGraphicFramePr>
          <p:nvPr>
            <p:ph idx="1"/>
            <p:extLst/>
          </p:nvPr>
        </p:nvGraphicFramePr>
        <p:xfrm>
          <a:off x="324465" y="1628795"/>
          <a:ext cx="11459495" cy="4752532"/>
        </p:xfrm>
        <a:graphic>
          <a:graphicData uri="http://schemas.openxmlformats.org/drawingml/2006/table">
            <a:tbl>
              <a:tblPr firstRow="1" firstCol="1" bandRow="1">
                <a:tableStyleId>{5C22544A-7EE6-4342-B048-85BDC9FD1C3A}</a:tableStyleId>
              </a:tblPr>
              <a:tblGrid>
                <a:gridCol w="3333135">
                  <a:extLst>
                    <a:ext uri="{9D8B030D-6E8A-4147-A177-3AD203B41FA5}">
                      <a16:colId xmlns="" xmlns:a16="http://schemas.microsoft.com/office/drawing/2014/main" val="20000"/>
                    </a:ext>
                  </a:extLst>
                </a:gridCol>
                <a:gridCol w="1710813">
                  <a:extLst>
                    <a:ext uri="{9D8B030D-6E8A-4147-A177-3AD203B41FA5}">
                      <a16:colId xmlns="" xmlns:a16="http://schemas.microsoft.com/office/drawing/2014/main" val="20001"/>
                    </a:ext>
                  </a:extLst>
                </a:gridCol>
                <a:gridCol w="2109019">
                  <a:extLst>
                    <a:ext uri="{9D8B030D-6E8A-4147-A177-3AD203B41FA5}">
                      <a16:colId xmlns="" xmlns:a16="http://schemas.microsoft.com/office/drawing/2014/main" val="20002"/>
                    </a:ext>
                  </a:extLst>
                </a:gridCol>
                <a:gridCol w="2109020">
                  <a:extLst>
                    <a:ext uri="{9D8B030D-6E8A-4147-A177-3AD203B41FA5}">
                      <a16:colId xmlns="" xmlns:a16="http://schemas.microsoft.com/office/drawing/2014/main" val="20003"/>
                    </a:ext>
                  </a:extLst>
                </a:gridCol>
                <a:gridCol w="2197508">
                  <a:extLst>
                    <a:ext uri="{9D8B030D-6E8A-4147-A177-3AD203B41FA5}">
                      <a16:colId xmlns="" xmlns:a16="http://schemas.microsoft.com/office/drawing/2014/main" val="20004"/>
                    </a:ext>
                  </a:extLst>
                </a:gridCol>
              </a:tblGrid>
              <a:tr h="369642">
                <a:tc>
                  <a:txBody>
                    <a:bodyPr/>
                    <a:lstStyle/>
                    <a:p>
                      <a:pPr algn="just">
                        <a:spcAft>
                          <a:spcPts val="0"/>
                        </a:spcAft>
                      </a:pPr>
                      <a:r>
                        <a:rPr lang="pl-PL" sz="2400" b="1" spc="-25" dirty="0">
                          <a:effectLst/>
                          <a:latin typeface="+mn-lt"/>
                        </a:rPr>
                        <a:t> </a:t>
                      </a:r>
                      <a:endParaRPr lang="pl-PL" sz="2400" b="1" dirty="0">
                        <a:solidFill>
                          <a:srgbClr val="000000"/>
                        </a:solidFill>
                        <a:effectLst/>
                        <a:latin typeface="+mn-lt"/>
                        <a:ea typeface="Times New Roman"/>
                      </a:endParaRPr>
                    </a:p>
                  </a:txBody>
                  <a:tcPr marL="68580" marR="68580" marT="0" marB="0"/>
                </a:tc>
                <a:tc>
                  <a:txBody>
                    <a:bodyPr/>
                    <a:lstStyle/>
                    <a:p>
                      <a:pPr algn="ctr">
                        <a:spcAft>
                          <a:spcPts val="0"/>
                        </a:spcAft>
                      </a:pPr>
                      <a:r>
                        <a:rPr lang="pl-PL" sz="2400" b="1" spc="-25" dirty="0">
                          <a:effectLst/>
                          <a:latin typeface="+mn-lt"/>
                        </a:rPr>
                        <a:t>1970-1975</a:t>
                      </a:r>
                      <a:endParaRPr lang="pl-PL" sz="2400" b="1"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spc="-25" dirty="0">
                          <a:effectLst/>
                          <a:latin typeface="+mn-lt"/>
                        </a:rPr>
                        <a:t>1990-1995</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spc="-25" dirty="0">
                          <a:effectLst/>
                          <a:latin typeface="+mn-lt"/>
                        </a:rPr>
                        <a:t>2005-2010</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spc="-25" dirty="0">
                          <a:effectLst/>
                          <a:latin typeface="+mn-lt"/>
                        </a:rPr>
                        <a:t>2050-2055</a:t>
                      </a:r>
                      <a:endParaRPr lang="pl-PL" sz="2400" dirty="0">
                        <a:solidFill>
                          <a:srgbClr val="000000"/>
                        </a:solidFill>
                        <a:effectLst/>
                        <a:latin typeface="+mn-lt"/>
                        <a:ea typeface="Times New Roman"/>
                      </a:endParaRPr>
                    </a:p>
                  </a:txBody>
                  <a:tcPr marL="68580" marR="68580" marT="0" marB="0" anchor="ctr"/>
                </a:tc>
                <a:extLst>
                  <a:ext uri="{0D108BD9-81ED-4DB2-BD59-A6C34878D82A}">
                    <a16:rowId xmlns="" xmlns:a16="http://schemas.microsoft.com/office/drawing/2014/main" val="10000"/>
                  </a:ext>
                </a:extLst>
              </a:tr>
              <a:tr h="369642">
                <a:tc>
                  <a:txBody>
                    <a:bodyPr/>
                    <a:lstStyle/>
                    <a:p>
                      <a:pPr algn="just">
                        <a:spcAft>
                          <a:spcPts val="0"/>
                        </a:spcAft>
                      </a:pPr>
                      <a:r>
                        <a:rPr lang="pl-PL" sz="2400" b="1" spc="-25" dirty="0">
                          <a:effectLst/>
                          <a:latin typeface="+mn-lt"/>
                        </a:rPr>
                        <a:t>ŚWIAT</a:t>
                      </a:r>
                      <a:endParaRPr lang="pl-PL" sz="2400" b="1" dirty="0">
                        <a:solidFill>
                          <a:srgbClr val="000000"/>
                        </a:solidFill>
                        <a:effectLst/>
                        <a:latin typeface="+mn-lt"/>
                        <a:ea typeface="Times New Roman"/>
                      </a:endParaRPr>
                    </a:p>
                  </a:txBody>
                  <a:tcPr marL="68580" marR="68580" marT="0" marB="0"/>
                </a:tc>
                <a:tc>
                  <a:txBody>
                    <a:bodyPr/>
                    <a:lstStyle/>
                    <a:p>
                      <a:pPr algn="ctr">
                        <a:spcAft>
                          <a:spcPts val="0"/>
                        </a:spcAft>
                      </a:pPr>
                      <a:r>
                        <a:rPr lang="pl-PL" sz="2400" b="1" spc="-25" dirty="0">
                          <a:effectLst/>
                          <a:latin typeface="+mn-lt"/>
                        </a:rPr>
                        <a:t>4,45</a:t>
                      </a:r>
                      <a:endParaRPr lang="pl-PL" sz="2400" b="1"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3,04</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2,52</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a:effectLst/>
                          <a:latin typeface="+mn-lt"/>
                        </a:rPr>
                        <a:t>2,15</a:t>
                      </a:r>
                      <a:endParaRPr lang="pl-PL" sz="2400">
                        <a:solidFill>
                          <a:srgbClr val="000000"/>
                        </a:solidFill>
                        <a:effectLst/>
                        <a:latin typeface="+mn-lt"/>
                        <a:ea typeface="Times New Roman"/>
                      </a:endParaRPr>
                    </a:p>
                  </a:txBody>
                  <a:tcPr marL="68580" marR="68580" marT="0" marB="0"/>
                </a:tc>
                <a:extLst>
                  <a:ext uri="{0D108BD9-81ED-4DB2-BD59-A6C34878D82A}">
                    <a16:rowId xmlns="" xmlns:a16="http://schemas.microsoft.com/office/drawing/2014/main" val="10001"/>
                  </a:ext>
                </a:extLst>
              </a:tr>
              <a:tr h="633670">
                <a:tc>
                  <a:txBody>
                    <a:bodyPr/>
                    <a:lstStyle/>
                    <a:p>
                      <a:pPr>
                        <a:spcAft>
                          <a:spcPts val="0"/>
                        </a:spcAft>
                      </a:pPr>
                      <a:r>
                        <a:rPr lang="pl-PL" sz="2400" b="1" spc="-25" dirty="0">
                          <a:effectLst/>
                          <a:latin typeface="+mn-lt"/>
                        </a:rPr>
                        <a:t>Kraje wysoko rozwinięte</a:t>
                      </a:r>
                      <a:endParaRPr lang="pl-PL" sz="2400" b="1" dirty="0">
                        <a:solidFill>
                          <a:srgbClr val="000000"/>
                        </a:solidFill>
                        <a:effectLst/>
                        <a:latin typeface="+mn-lt"/>
                        <a:ea typeface="Times New Roman"/>
                      </a:endParaRPr>
                    </a:p>
                  </a:txBody>
                  <a:tcPr marL="68580" marR="68580" marT="0" marB="0"/>
                </a:tc>
                <a:tc>
                  <a:txBody>
                    <a:bodyPr/>
                    <a:lstStyle/>
                    <a:p>
                      <a:pPr algn="ctr">
                        <a:spcAft>
                          <a:spcPts val="0"/>
                        </a:spcAft>
                      </a:pPr>
                      <a:r>
                        <a:rPr lang="pl-PL" sz="2400" b="1" spc="-25">
                          <a:effectLst/>
                          <a:latin typeface="+mn-lt"/>
                        </a:rPr>
                        <a:t> </a:t>
                      </a:r>
                      <a:endParaRPr lang="pl-PL" sz="2400" b="1">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 </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1,66</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a:effectLst/>
                          <a:latin typeface="+mn-lt"/>
                        </a:rPr>
                        <a:t>1,99</a:t>
                      </a:r>
                      <a:endParaRPr lang="pl-PL" sz="2400">
                        <a:solidFill>
                          <a:srgbClr val="000000"/>
                        </a:solidFill>
                        <a:effectLst/>
                        <a:latin typeface="+mn-lt"/>
                        <a:ea typeface="Times New Roman"/>
                      </a:endParaRPr>
                    </a:p>
                  </a:txBody>
                  <a:tcPr marL="68580" marR="68580" marT="0" marB="0"/>
                </a:tc>
                <a:extLst>
                  <a:ext uri="{0D108BD9-81ED-4DB2-BD59-A6C34878D82A}">
                    <a16:rowId xmlns="" xmlns:a16="http://schemas.microsoft.com/office/drawing/2014/main" val="10002"/>
                  </a:ext>
                </a:extLst>
              </a:tr>
              <a:tr h="369642">
                <a:tc>
                  <a:txBody>
                    <a:bodyPr/>
                    <a:lstStyle/>
                    <a:p>
                      <a:pPr algn="r">
                        <a:spcAft>
                          <a:spcPts val="0"/>
                        </a:spcAft>
                      </a:pPr>
                      <a:r>
                        <a:rPr lang="pl-PL" sz="2400" b="1" spc="-25">
                          <a:effectLst/>
                          <a:latin typeface="+mn-lt"/>
                        </a:rPr>
                        <a:t>Ameryka Płn.</a:t>
                      </a:r>
                      <a:endParaRPr lang="pl-PL" sz="2400" b="1">
                        <a:solidFill>
                          <a:srgbClr val="000000"/>
                        </a:solidFill>
                        <a:effectLst/>
                        <a:latin typeface="+mn-lt"/>
                        <a:ea typeface="Times New Roman"/>
                      </a:endParaRPr>
                    </a:p>
                  </a:txBody>
                  <a:tcPr marL="68580" marR="68580" marT="0" marB="0"/>
                </a:tc>
                <a:tc>
                  <a:txBody>
                    <a:bodyPr/>
                    <a:lstStyle/>
                    <a:p>
                      <a:pPr algn="ctr">
                        <a:spcAft>
                          <a:spcPts val="0"/>
                        </a:spcAft>
                      </a:pPr>
                      <a:r>
                        <a:rPr lang="pl-PL" sz="2400" b="1" spc="-25">
                          <a:effectLst/>
                          <a:latin typeface="+mn-lt"/>
                        </a:rPr>
                        <a:t>2,05</a:t>
                      </a:r>
                      <a:endParaRPr lang="pl-PL" sz="2400" b="1">
                        <a:solidFill>
                          <a:srgbClr val="000000"/>
                        </a:solidFill>
                        <a:effectLst/>
                        <a:latin typeface="+mn-lt"/>
                        <a:ea typeface="Times New Roman"/>
                      </a:endParaRPr>
                    </a:p>
                  </a:txBody>
                  <a:tcPr marL="68580" marR="68580" marT="0" marB="0"/>
                </a:tc>
                <a:tc>
                  <a:txBody>
                    <a:bodyPr/>
                    <a:lstStyle/>
                    <a:p>
                      <a:pPr algn="ctr">
                        <a:spcAft>
                          <a:spcPts val="0"/>
                        </a:spcAft>
                      </a:pPr>
                      <a:r>
                        <a:rPr lang="pl-PL" sz="2400" spc="-25">
                          <a:effectLst/>
                          <a:latin typeface="+mn-lt"/>
                        </a:rPr>
                        <a:t>1,96</a:t>
                      </a:r>
                      <a:endParaRPr lang="pl-PL" sz="240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2,03</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a:effectLst/>
                          <a:latin typeface="+mn-lt"/>
                        </a:rPr>
                        <a:t>2,08</a:t>
                      </a:r>
                      <a:endParaRPr lang="pl-PL" sz="2400">
                        <a:solidFill>
                          <a:srgbClr val="000000"/>
                        </a:solidFill>
                        <a:effectLst/>
                        <a:latin typeface="+mn-lt"/>
                        <a:ea typeface="Times New Roman"/>
                      </a:endParaRPr>
                    </a:p>
                  </a:txBody>
                  <a:tcPr marL="68580" marR="68580" marT="0" marB="0"/>
                </a:tc>
                <a:extLst>
                  <a:ext uri="{0D108BD9-81ED-4DB2-BD59-A6C34878D82A}">
                    <a16:rowId xmlns="" xmlns:a16="http://schemas.microsoft.com/office/drawing/2014/main" val="10003"/>
                  </a:ext>
                </a:extLst>
              </a:tr>
              <a:tr h="369642">
                <a:tc>
                  <a:txBody>
                    <a:bodyPr/>
                    <a:lstStyle/>
                    <a:p>
                      <a:pPr algn="r">
                        <a:spcAft>
                          <a:spcPts val="0"/>
                        </a:spcAft>
                      </a:pPr>
                      <a:r>
                        <a:rPr lang="pl-PL" sz="2400" b="1" spc="-25" dirty="0">
                          <a:solidFill>
                            <a:schemeClr val="bg2">
                              <a:lumMod val="25000"/>
                            </a:schemeClr>
                          </a:solidFill>
                          <a:effectLst/>
                          <a:latin typeface="+mn-lt"/>
                        </a:rPr>
                        <a:t>EUROPA</a:t>
                      </a:r>
                      <a:endParaRPr lang="pl-PL" sz="2400" b="1" dirty="0">
                        <a:solidFill>
                          <a:schemeClr val="bg2">
                            <a:lumMod val="25000"/>
                          </a:schemeClr>
                        </a:solidFill>
                        <a:effectLst/>
                        <a:latin typeface="+mn-lt"/>
                        <a:ea typeface="Times New Roman"/>
                      </a:endParaRPr>
                    </a:p>
                  </a:txBody>
                  <a:tcPr marL="68580" marR="68580" marT="0" marB="0"/>
                </a:tc>
                <a:tc>
                  <a:txBody>
                    <a:bodyPr/>
                    <a:lstStyle/>
                    <a:p>
                      <a:pPr algn="ctr">
                        <a:spcAft>
                          <a:spcPts val="0"/>
                        </a:spcAft>
                      </a:pPr>
                      <a:r>
                        <a:rPr lang="pl-PL" sz="2400" b="1" spc="-25" dirty="0">
                          <a:solidFill>
                            <a:srgbClr val="FF0000"/>
                          </a:solidFill>
                          <a:effectLst>
                            <a:outerShdw blurRad="38100" dist="38100" dir="2700000" algn="tl">
                              <a:srgbClr val="000000">
                                <a:alpha val="43137"/>
                              </a:srgbClr>
                            </a:outerShdw>
                          </a:effectLst>
                          <a:latin typeface="+mn-lt"/>
                        </a:rPr>
                        <a:t>2,17</a:t>
                      </a:r>
                      <a:endParaRPr lang="pl-PL" sz="2400" b="1" dirty="0">
                        <a:solidFill>
                          <a:srgbClr val="FF0000"/>
                        </a:solidFill>
                        <a:effectLst>
                          <a:outerShdw blurRad="38100" dist="38100" dir="2700000" algn="tl">
                            <a:srgbClr val="000000">
                              <a:alpha val="43137"/>
                            </a:srgbClr>
                          </a:outerShdw>
                        </a:effectLst>
                        <a:latin typeface="+mn-lt"/>
                        <a:ea typeface="Times New Roman"/>
                      </a:endParaRPr>
                    </a:p>
                  </a:txBody>
                  <a:tcPr marL="68580" marR="68580" marT="0" marB="0"/>
                </a:tc>
                <a:tc>
                  <a:txBody>
                    <a:bodyPr/>
                    <a:lstStyle/>
                    <a:p>
                      <a:pPr algn="ctr">
                        <a:spcAft>
                          <a:spcPts val="0"/>
                        </a:spcAft>
                      </a:pPr>
                      <a:r>
                        <a:rPr lang="pl-PL" sz="2400" b="1" spc="-25" dirty="0">
                          <a:solidFill>
                            <a:srgbClr val="FF0000"/>
                          </a:solidFill>
                          <a:effectLst>
                            <a:outerShdw blurRad="38100" dist="38100" dir="2700000" algn="tl">
                              <a:srgbClr val="000000">
                                <a:alpha val="43137"/>
                              </a:srgbClr>
                            </a:outerShdw>
                          </a:effectLst>
                          <a:latin typeface="+mn-lt"/>
                        </a:rPr>
                        <a:t>1,57</a:t>
                      </a:r>
                      <a:endParaRPr lang="pl-PL" sz="2400" b="1" dirty="0">
                        <a:solidFill>
                          <a:srgbClr val="FF0000"/>
                        </a:solidFill>
                        <a:effectLst>
                          <a:outerShdw blurRad="38100" dist="38100" dir="2700000" algn="tl">
                            <a:srgbClr val="000000">
                              <a:alpha val="43137"/>
                            </a:srgbClr>
                          </a:outerShdw>
                        </a:effectLst>
                        <a:latin typeface="+mn-lt"/>
                        <a:ea typeface="Times New Roman"/>
                      </a:endParaRPr>
                    </a:p>
                  </a:txBody>
                  <a:tcPr marL="68580" marR="68580" marT="0" marB="0"/>
                </a:tc>
                <a:tc>
                  <a:txBody>
                    <a:bodyPr/>
                    <a:lstStyle/>
                    <a:p>
                      <a:pPr algn="ctr">
                        <a:spcAft>
                          <a:spcPts val="0"/>
                        </a:spcAft>
                      </a:pPr>
                      <a:r>
                        <a:rPr lang="pl-PL" sz="2400" b="1" spc="-25" dirty="0">
                          <a:solidFill>
                            <a:srgbClr val="FF0000"/>
                          </a:solidFill>
                          <a:effectLst>
                            <a:outerShdw blurRad="38100" dist="38100" dir="2700000" algn="tl">
                              <a:srgbClr val="000000">
                                <a:alpha val="43137"/>
                              </a:srgbClr>
                            </a:outerShdw>
                          </a:effectLst>
                          <a:latin typeface="+mn-lt"/>
                        </a:rPr>
                        <a:t>1,53</a:t>
                      </a:r>
                      <a:endParaRPr lang="pl-PL" sz="2400" b="1" dirty="0">
                        <a:solidFill>
                          <a:srgbClr val="FF0000"/>
                        </a:solidFill>
                        <a:effectLst>
                          <a:outerShdw blurRad="38100" dist="38100" dir="2700000" algn="tl">
                            <a:srgbClr val="000000">
                              <a:alpha val="43137"/>
                            </a:srgbClr>
                          </a:outerShdw>
                        </a:effectLst>
                        <a:latin typeface="+mn-lt"/>
                        <a:ea typeface="Times New Roman"/>
                      </a:endParaRPr>
                    </a:p>
                  </a:txBody>
                  <a:tcPr marL="68580" marR="68580" marT="0" marB="0"/>
                </a:tc>
                <a:tc>
                  <a:txBody>
                    <a:bodyPr/>
                    <a:lstStyle/>
                    <a:p>
                      <a:pPr algn="ctr">
                        <a:spcAft>
                          <a:spcPts val="0"/>
                        </a:spcAft>
                      </a:pPr>
                      <a:r>
                        <a:rPr lang="pl-PL" sz="2400" b="1" spc="-25" dirty="0">
                          <a:solidFill>
                            <a:srgbClr val="FF0000"/>
                          </a:solidFill>
                          <a:effectLst>
                            <a:outerShdw blurRad="38100" dist="38100" dir="2700000" algn="tl">
                              <a:srgbClr val="000000">
                                <a:alpha val="43137"/>
                              </a:srgbClr>
                            </a:outerShdw>
                          </a:effectLst>
                          <a:latin typeface="+mn-lt"/>
                        </a:rPr>
                        <a:t>1,93</a:t>
                      </a:r>
                      <a:endParaRPr lang="pl-PL" sz="2400" b="1" dirty="0">
                        <a:solidFill>
                          <a:srgbClr val="FF0000"/>
                        </a:solidFill>
                        <a:effectLst>
                          <a:outerShdw blurRad="38100" dist="38100" dir="2700000" algn="tl">
                            <a:srgbClr val="000000">
                              <a:alpha val="43137"/>
                            </a:srgbClr>
                          </a:outerShdw>
                        </a:effectLst>
                        <a:latin typeface="+mn-lt"/>
                        <a:ea typeface="Times New Roman"/>
                      </a:endParaRPr>
                    </a:p>
                  </a:txBody>
                  <a:tcPr marL="68580" marR="68580" marT="0" marB="0"/>
                </a:tc>
                <a:extLst>
                  <a:ext uri="{0D108BD9-81ED-4DB2-BD59-A6C34878D82A}">
                    <a16:rowId xmlns="" xmlns:a16="http://schemas.microsoft.com/office/drawing/2014/main" val="10004"/>
                  </a:ext>
                </a:extLst>
              </a:tr>
              <a:tr h="633670">
                <a:tc>
                  <a:txBody>
                    <a:bodyPr/>
                    <a:lstStyle/>
                    <a:p>
                      <a:pPr algn="r">
                        <a:spcAft>
                          <a:spcPts val="0"/>
                        </a:spcAft>
                      </a:pPr>
                      <a:r>
                        <a:rPr lang="pl-PL" sz="2400" b="1" spc="-25" dirty="0">
                          <a:effectLst/>
                          <a:latin typeface="+mn-lt"/>
                        </a:rPr>
                        <a:t>Australia i Oceania</a:t>
                      </a:r>
                      <a:endParaRPr lang="pl-PL" sz="2400" b="1" dirty="0">
                        <a:solidFill>
                          <a:srgbClr val="000000"/>
                        </a:solidFill>
                        <a:effectLst/>
                        <a:latin typeface="+mn-lt"/>
                        <a:ea typeface="Times New Roman"/>
                      </a:endParaRPr>
                    </a:p>
                  </a:txBody>
                  <a:tcPr marL="68580" marR="68580" marT="0" marB="0"/>
                </a:tc>
                <a:tc>
                  <a:txBody>
                    <a:bodyPr/>
                    <a:lstStyle/>
                    <a:p>
                      <a:pPr algn="ctr">
                        <a:spcAft>
                          <a:spcPts val="0"/>
                        </a:spcAft>
                      </a:pPr>
                      <a:r>
                        <a:rPr lang="pl-PL" sz="2400" b="1" spc="-25">
                          <a:effectLst/>
                          <a:latin typeface="+mn-lt"/>
                        </a:rPr>
                        <a:t>3,30</a:t>
                      </a:r>
                      <a:endParaRPr lang="pl-PL" sz="2400" b="1">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2,49</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2,49</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2,18</a:t>
                      </a:r>
                      <a:endParaRPr lang="pl-PL" sz="2400" dirty="0">
                        <a:solidFill>
                          <a:srgbClr val="000000"/>
                        </a:solidFill>
                        <a:effectLst/>
                        <a:latin typeface="+mn-lt"/>
                        <a:ea typeface="Times New Roman"/>
                      </a:endParaRPr>
                    </a:p>
                  </a:txBody>
                  <a:tcPr marL="68580" marR="68580" marT="0" marB="0"/>
                </a:tc>
                <a:extLst>
                  <a:ext uri="{0D108BD9-81ED-4DB2-BD59-A6C34878D82A}">
                    <a16:rowId xmlns="" xmlns:a16="http://schemas.microsoft.com/office/drawing/2014/main" val="10005"/>
                  </a:ext>
                </a:extLst>
              </a:tr>
              <a:tr h="633670">
                <a:tc>
                  <a:txBody>
                    <a:bodyPr/>
                    <a:lstStyle/>
                    <a:p>
                      <a:pPr>
                        <a:spcAft>
                          <a:spcPts val="0"/>
                        </a:spcAft>
                      </a:pPr>
                      <a:r>
                        <a:rPr lang="pl-PL" sz="2400" b="1" spc="-25" dirty="0">
                          <a:effectLst/>
                          <a:latin typeface="+mn-lt"/>
                        </a:rPr>
                        <a:t>Kraje słabo rozwinięte</a:t>
                      </a:r>
                      <a:endParaRPr lang="pl-PL" sz="2400" b="1" dirty="0">
                        <a:solidFill>
                          <a:srgbClr val="000000"/>
                        </a:solidFill>
                        <a:effectLst/>
                        <a:latin typeface="+mn-lt"/>
                        <a:ea typeface="Times New Roman"/>
                      </a:endParaRPr>
                    </a:p>
                  </a:txBody>
                  <a:tcPr marL="68580" marR="68580" marT="0" marB="0"/>
                </a:tc>
                <a:tc>
                  <a:txBody>
                    <a:bodyPr/>
                    <a:lstStyle/>
                    <a:p>
                      <a:pPr algn="ctr">
                        <a:spcAft>
                          <a:spcPts val="0"/>
                        </a:spcAft>
                      </a:pPr>
                      <a:r>
                        <a:rPr lang="pl-PL" sz="2400" b="1" spc="-25" dirty="0">
                          <a:effectLst/>
                          <a:latin typeface="+mn-lt"/>
                        </a:rPr>
                        <a:t> </a:t>
                      </a:r>
                      <a:endParaRPr lang="pl-PL" sz="2400" b="1"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a:effectLst/>
                          <a:latin typeface="+mn-lt"/>
                        </a:rPr>
                        <a:t> </a:t>
                      </a:r>
                      <a:endParaRPr lang="pl-PL" sz="240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2,67</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2,16</a:t>
                      </a:r>
                      <a:endParaRPr lang="pl-PL" sz="2400" dirty="0">
                        <a:solidFill>
                          <a:srgbClr val="000000"/>
                        </a:solidFill>
                        <a:effectLst/>
                        <a:latin typeface="+mn-lt"/>
                        <a:ea typeface="Times New Roman"/>
                      </a:endParaRPr>
                    </a:p>
                  </a:txBody>
                  <a:tcPr marL="68580" marR="68580" marT="0" marB="0"/>
                </a:tc>
                <a:extLst>
                  <a:ext uri="{0D108BD9-81ED-4DB2-BD59-A6C34878D82A}">
                    <a16:rowId xmlns="" xmlns:a16="http://schemas.microsoft.com/office/drawing/2014/main" val="10006"/>
                  </a:ext>
                </a:extLst>
              </a:tr>
              <a:tr h="369642">
                <a:tc>
                  <a:txBody>
                    <a:bodyPr/>
                    <a:lstStyle/>
                    <a:p>
                      <a:pPr algn="r">
                        <a:spcAft>
                          <a:spcPts val="0"/>
                        </a:spcAft>
                      </a:pPr>
                      <a:r>
                        <a:rPr lang="pl-PL" sz="2400" b="1" spc="-25">
                          <a:effectLst/>
                          <a:latin typeface="+mn-lt"/>
                        </a:rPr>
                        <a:t>Afryka</a:t>
                      </a:r>
                      <a:endParaRPr lang="pl-PL" sz="2400" b="1">
                        <a:solidFill>
                          <a:srgbClr val="000000"/>
                        </a:solidFill>
                        <a:effectLst/>
                        <a:latin typeface="+mn-lt"/>
                        <a:ea typeface="Times New Roman"/>
                      </a:endParaRPr>
                    </a:p>
                  </a:txBody>
                  <a:tcPr marL="68580" marR="68580" marT="0" marB="0"/>
                </a:tc>
                <a:tc>
                  <a:txBody>
                    <a:bodyPr/>
                    <a:lstStyle/>
                    <a:p>
                      <a:pPr algn="ctr">
                        <a:spcAft>
                          <a:spcPts val="0"/>
                        </a:spcAft>
                      </a:pPr>
                      <a:r>
                        <a:rPr lang="pl-PL" sz="2400" b="1" spc="-25">
                          <a:effectLst/>
                          <a:latin typeface="+mn-lt"/>
                        </a:rPr>
                        <a:t>6,67</a:t>
                      </a:r>
                      <a:endParaRPr lang="pl-PL" sz="2400" b="1">
                        <a:solidFill>
                          <a:srgbClr val="000000"/>
                        </a:solidFill>
                        <a:effectLst/>
                        <a:latin typeface="+mn-lt"/>
                        <a:ea typeface="Times New Roman"/>
                      </a:endParaRPr>
                    </a:p>
                  </a:txBody>
                  <a:tcPr marL="68580" marR="68580" marT="0" marB="0"/>
                </a:tc>
                <a:tc>
                  <a:txBody>
                    <a:bodyPr/>
                    <a:lstStyle/>
                    <a:p>
                      <a:pPr algn="ctr">
                        <a:spcAft>
                          <a:spcPts val="0"/>
                        </a:spcAft>
                      </a:pPr>
                      <a:r>
                        <a:rPr lang="pl-PL" sz="2400" spc="-25">
                          <a:effectLst/>
                          <a:latin typeface="+mn-lt"/>
                        </a:rPr>
                        <a:t>5,62</a:t>
                      </a:r>
                      <a:endParaRPr lang="pl-PL" sz="240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4,64</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2,77</a:t>
                      </a:r>
                      <a:endParaRPr lang="pl-PL" sz="2400" dirty="0">
                        <a:solidFill>
                          <a:srgbClr val="000000"/>
                        </a:solidFill>
                        <a:effectLst/>
                        <a:latin typeface="+mn-lt"/>
                        <a:ea typeface="Times New Roman"/>
                      </a:endParaRPr>
                    </a:p>
                  </a:txBody>
                  <a:tcPr marL="68580" marR="68580" marT="0" marB="0"/>
                </a:tc>
                <a:extLst>
                  <a:ext uri="{0D108BD9-81ED-4DB2-BD59-A6C34878D82A}">
                    <a16:rowId xmlns="" xmlns:a16="http://schemas.microsoft.com/office/drawing/2014/main" val="10007"/>
                  </a:ext>
                </a:extLst>
              </a:tr>
              <a:tr h="633670">
                <a:tc>
                  <a:txBody>
                    <a:bodyPr/>
                    <a:lstStyle/>
                    <a:p>
                      <a:pPr algn="r">
                        <a:spcAft>
                          <a:spcPts val="0"/>
                        </a:spcAft>
                      </a:pPr>
                      <a:r>
                        <a:rPr lang="pl-PL" sz="2400" b="1" spc="-25">
                          <a:effectLst/>
                          <a:latin typeface="+mn-lt"/>
                        </a:rPr>
                        <a:t>Ameryka Płd. i Środ.</a:t>
                      </a:r>
                      <a:endParaRPr lang="pl-PL" sz="2400" b="1">
                        <a:solidFill>
                          <a:srgbClr val="000000"/>
                        </a:solidFill>
                        <a:effectLst/>
                        <a:latin typeface="+mn-lt"/>
                        <a:ea typeface="Times New Roman"/>
                      </a:endParaRPr>
                    </a:p>
                  </a:txBody>
                  <a:tcPr marL="68580" marR="68580" marT="0" marB="0"/>
                </a:tc>
                <a:tc>
                  <a:txBody>
                    <a:bodyPr/>
                    <a:lstStyle/>
                    <a:p>
                      <a:pPr algn="ctr">
                        <a:spcAft>
                          <a:spcPts val="0"/>
                        </a:spcAft>
                      </a:pPr>
                      <a:r>
                        <a:rPr lang="pl-PL" sz="2400" b="1" spc="-25">
                          <a:effectLst/>
                          <a:latin typeface="+mn-lt"/>
                        </a:rPr>
                        <a:t>5,02</a:t>
                      </a:r>
                      <a:endParaRPr lang="pl-PL" sz="2400" b="1">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3,02</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2,30</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1,79</a:t>
                      </a:r>
                      <a:endParaRPr lang="pl-PL" sz="2400" dirty="0">
                        <a:solidFill>
                          <a:srgbClr val="000000"/>
                        </a:solidFill>
                        <a:effectLst/>
                        <a:latin typeface="+mn-lt"/>
                        <a:ea typeface="Times New Roman"/>
                      </a:endParaRPr>
                    </a:p>
                  </a:txBody>
                  <a:tcPr marL="68580" marR="68580" marT="0" marB="0"/>
                </a:tc>
                <a:extLst>
                  <a:ext uri="{0D108BD9-81ED-4DB2-BD59-A6C34878D82A}">
                    <a16:rowId xmlns="" xmlns:a16="http://schemas.microsoft.com/office/drawing/2014/main" val="10008"/>
                  </a:ext>
                </a:extLst>
              </a:tr>
              <a:tr h="369642">
                <a:tc>
                  <a:txBody>
                    <a:bodyPr/>
                    <a:lstStyle/>
                    <a:p>
                      <a:pPr algn="r">
                        <a:spcAft>
                          <a:spcPts val="0"/>
                        </a:spcAft>
                      </a:pPr>
                      <a:r>
                        <a:rPr lang="pl-PL" sz="2400" b="1" spc="-25" dirty="0">
                          <a:effectLst/>
                          <a:latin typeface="+mn-lt"/>
                        </a:rPr>
                        <a:t>Azja</a:t>
                      </a:r>
                      <a:endParaRPr lang="pl-PL" sz="2400" b="1" dirty="0">
                        <a:solidFill>
                          <a:srgbClr val="000000"/>
                        </a:solidFill>
                        <a:effectLst/>
                        <a:latin typeface="+mn-lt"/>
                        <a:ea typeface="Times New Roman"/>
                      </a:endParaRPr>
                    </a:p>
                  </a:txBody>
                  <a:tcPr marL="68580" marR="68580" marT="0" marB="0"/>
                </a:tc>
                <a:tc>
                  <a:txBody>
                    <a:bodyPr/>
                    <a:lstStyle/>
                    <a:p>
                      <a:pPr algn="ctr">
                        <a:spcAft>
                          <a:spcPts val="0"/>
                        </a:spcAft>
                      </a:pPr>
                      <a:r>
                        <a:rPr lang="pl-PL" sz="2400" b="1" spc="-25" dirty="0">
                          <a:effectLst/>
                          <a:latin typeface="+mn-lt"/>
                        </a:rPr>
                        <a:t>5,00</a:t>
                      </a:r>
                      <a:endParaRPr lang="pl-PL" sz="2400" b="1"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2,97</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2,28</a:t>
                      </a:r>
                      <a:endParaRPr lang="pl-PL" sz="2400" dirty="0">
                        <a:solidFill>
                          <a:srgbClr val="000000"/>
                        </a:solidFill>
                        <a:effectLst/>
                        <a:latin typeface="+mn-lt"/>
                        <a:ea typeface="Times New Roman"/>
                      </a:endParaRPr>
                    </a:p>
                  </a:txBody>
                  <a:tcPr marL="68580" marR="68580" marT="0" marB="0"/>
                </a:tc>
                <a:tc>
                  <a:txBody>
                    <a:bodyPr/>
                    <a:lstStyle/>
                    <a:p>
                      <a:pPr algn="ctr">
                        <a:spcAft>
                          <a:spcPts val="0"/>
                        </a:spcAft>
                      </a:pPr>
                      <a:r>
                        <a:rPr lang="pl-PL" sz="2400" spc="-25" dirty="0">
                          <a:effectLst/>
                          <a:latin typeface="+mn-lt"/>
                        </a:rPr>
                        <a:t>1,87</a:t>
                      </a:r>
                      <a:endParaRPr lang="pl-PL" sz="2400" dirty="0">
                        <a:solidFill>
                          <a:srgbClr val="000000"/>
                        </a:solidFill>
                        <a:effectLst/>
                        <a:latin typeface="+mn-lt"/>
                        <a:ea typeface="Times New Roman"/>
                      </a:endParaRPr>
                    </a:p>
                  </a:txBody>
                  <a:tcPr marL="68580" marR="68580" marT="0" marB="0"/>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02471703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1"/>
          <p:cNvGraphicFramePr>
            <a:graphicFrameLocks noGrp="1"/>
          </p:cNvGraphicFramePr>
          <p:nvPr>
            <p:ph idx="1"/>
            <p:extLst/>
          </p:nvPr>
        </p:nvGraphicFramePr>
        <p:xfrm>
          <a:off x="221226" y="1578078"/>
          <a:ext cx="11621728" cy="5047751"/>
        </p:xfrm>
        <a:graphic>
          <a:graphicData uri="http://schemas.openxmlformats.org/drawingml/2006/table">
            <a:tbl>
              <a:tblPr firstRow="1" firstCol="1" bandRow="1">
                <a:tableStyleId>{5C22544A-7EE6-4342-B048-85BDC9FD1C3A}</a:tableStyleId>
              </a:tblPr>
              <a:tblGrid>
                <a:gridCol w="3694481">
                  <a:extLst>
                    <a:ext uri="{9D8B030D-6E8A-4147-A177-3AD203B41FA5}">
                      <a16:colId xmlns="" xmlns:a16="http://schemas.microsoft.com/office/drawing/2014/main" val="20000"/>
                    </a:ext>
                  </a:extLst>
                </a:gridCol>
                <a:gridCol w="2988528">
                  <a:extLst>
                    <a:ext uri="{9D8B030D-6E8A-4147-A177-3AD203B41FA5}">
                      <a16:colId xmlns="" xmlns:a16="http://schemas.microsoft.com/office/drawing/2014/main" val="20001"/>
                    </a:ext>
                  </a:extLst>
                </a:gridCol>
                <a:gridCol w="2714971">
                  <a:extLst>
                    <a:ext uri="{9D8B030D-6E8A-4147-A177-3AD203B41FA5}">
                      <a16:colId xmlns="" xmlns:a16="http://schemas.microsoft.com/office/drawing/2014/main" val="20002"/>
                    </a:ext>
                  </a:extLst>
                </a:gridCol>
                <a:gridCol w="2223748">
                  <a:extLst>
                    <a:ext uri="{9D8B030D-6E8A-4147-A177-3AD203B41FA5}">
                      <a16:colId xmlns="" xmlns:a16="http://schemas.microsoft.com/office/drawing/2014/main" val="20003"/>
                    </a:ext>
                  </a:extLst>
                </a:gridCol>
              </a:tblGrid>
              <a:tr h="495106">
                <a:tc>
                  <a:txBody>
                    <a:bodyPr/>
                    <a:lstStyle/>
                    <a:p>
                      <a:pPr algn="ctr">
                        <a:spcAft>
                          <a:spcPts val="0"/>
                        </a:spcAft>
                      </a:pPr>
                      <a:r>
                        <a:rPr lang="pl-PL" sz="2400" dirty="0">
                          <a:effectLst/>
                          <a:latin typeface="+mn-lt"/>
                        </a:rPr>
                        <a:t>lata</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Ogółem</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a:effectLst/>
                          <a:latin typeface="+mn-lt"/>
                        </a:rPr>
                        <a:t>Miasta</a:t>
                      </a:r>
                      <a:endParaRPr lang="pl-PL" sz="240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Wieś</a:t>
                      </a:r>
                      <a:endParaRPr lang="pl-PL" sz="2400" dirty="0">
                        <a:solidFill>
                          <a:srgbClr val="000000"/>
                        </a:solidFill>
                        <a:effectLst/>
                        <a:latin typeface="+mn-lt"/>
                        <a:ea typeface="Times New Roman"/>
                      </a:endParaRPr>
                    </a:p>
                  </a:txBody>
                  <a:tcPr marL="68580" marR="68580" marT="0" marB="0" anchor="ctr"/>
                </a:tc>
                <a:extLst>
                  <a:ext uri="{0D108BD9-81ED-4DB2-BD59-A6C34878D82A}">
                    <a16:rowId xmlns="" xmlns:a16="http://schemas.microsoft.com/office/drawing/2014/main" val="10000"/>
                  </a:ext>
                </a:extLst>
              </a:tr>
              <a:tr h="352836">
                <a:tc>
                  <a:txBody>
                    <a:bodyPr/>
                    <a:lstStyle/>
                    <a:p>
                      <a:pPr algn="ctr">
                        <a:spcAft>
                          <a:spcPts val="0"/>
                        </a:spcAft>
                      </a:pPr>
                      <a:r>
                        <a:rPr lang="pl-PL" sz="2400" dirty="0">
                          <a:effectLst/>
                          <a:latin typeface="+mn-lt"/>
                        </a:rPr>
                        <a:t>1900-1901</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6,225</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 </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 </a:t>
                      </a:r>
                      <a:endParaRPr lang="pl-PL" sz="2400" dirty="0">
                        <a:solidFill>
                          <a:srgbClr val="000000"/>
                        </a:solidFill>
                        <a:effectLst/>
                        <a:latin typeface="+mn-lt"/>
                        <a:ea typeface="Times New Roman"/>
                      </a:endParaRPr>
                    </a:p>
                  </a:txBody>
                  <a:tcPr marL="68580" marR="68580" marT="0" marB="0" anchor="ctr"/>
                </a:tc>
                <a:extLst>
                  <a:ext uri="{0D108BD9-81ED-4DB2-BD59-A6C34878D82A}">
                    <a16:rowId xmlns="" xmlns:a16="http://schemas.microsoft.com/office/drawing/2014/main" val="10001"/>
                  </a:ext>
                </a:extLst>
              </a:tr>
              <a:tr h="352836">
                <a:tc>
                  <a:txBody>
                    <a:bodyPr/>
                    <a:lstStyle/>
                    <a:p>
                      <a:pPr algn="ctr">
                        <a:spcAft>
                          <a:spcPts val="0"/>
                        </a:spcAft>
                      </a:pPr>
                      <a:r>
                        <a:rPr lang="pl-PL" sz="2400" dirty="0">
                          <a:effectLst/>
                          <a:latin typeface="+mn-lt"/>
                        </a:rPr>
                        <a:t>1931-1932</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a:effectLst/>
                          <a:latin typeface="+mn-lt"/>
                        </a:rPr>
                        <a:t>3,520</a:t>
                      </a:r>
                      <a:endParaRPr lang="pl-PL" sz="240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2,175</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4,130</a:t>
                      </a:r>
                      <a:endParaRPr lang="pl-PL" sz="2400" dirty="0">
                        <a:solidFill>
                          <a:srgbClr val="000000"/>
                        </a:solidFill>
                        <a:effectLst/>
                        <a:latin typeface="+mn-lt"/>
                        <a:ea typeface="Times New Roman"/>
                      </a:endParaRPr>
                    </a:p>
                  </a:txBody>
                  <a:tcPr marL="68580" marR="68580" marT="0" marB="0" anchor="ctr"/>
                </a:tc>
                <a:extLst>
                  <a:ext uri="{0D108BD9-81ED-4DB2-BD59-A6C34878D82A}">
                    <a16:rowId xmlns="" xmlns:a16="http://schemas.microsoft.com/office/drawing/2014/main" val="10002"/>
                  </a:ext>
                </a:extLst>
              </a:tr>
              <a:tr h="609193">
                <a:tc>
                  <a:txBody>
                    <a:bodyPr/>
                    <a:lstStyle/>
                    <a:p>
                      <a:pPr algn="ctr">
                        <a:spcAft>
                          <a:spcPts val="0"/>
                        </a:spcAft>
                      </a:pPr>
                      <a:r>
                        <a:rPr lang="pl-PL" sz="2400" dirty="0">
                          <a:effectLst/>
                          <a:latin typeface="+mn-lt"/>
                        </a:rPr>
                        <a:t>1950-1951</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3,725</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3,235</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4,095</a:t>
                      </a:r>
                      <a:endParaRPr lang="pl-PL" sz="2400" dirty="0">
                        <a:solidFill>
                          <a:srgbClr val="000000"/>
                        </a:solidFill>
                        <a:effectLst/>
                        <a:latin typeface="+mn-lt"/>
                        <a:ea typeface="Times New Roman"/>
                      </a:endParaRPr>
                    </a:p>
                  </a:txBody>
                  <a:tcPr marL="68580" marR="68580" marT="0" marB="0" anchor="ctr"/>
                </a:tc>
                <a:extLst>
                  <a:ext uri="{0D108BD9-81ED-4DB2-BD59-A6C34878D82A}">
                    <a16:rowId xmlns="" xmlns:a16="http://schemas.microsoft.com/office/drawing/2014/main" val="10003"/>
                  </a:ext>
                </a:extLst>
              </a:tr>
              <a:tr h="352836">
                <a:tc>
                  <a:txBody>
                    <a:bodyPr/>
                    <a:lstStyle/>
                    <a:p>
                      <a:pPr algn="ctr">
                        <a:spcAft>
                          <a:spcPts val="0"/>
                        </a:spcAft>
                      </a:pPr>
                      <a:r>
                        <a:rPr lang="pl-PL" sz="2400">
                          <a:effectLst/>
                          <a:latin typeface="+mn-lt"/>
                        </a:rPr>
                        <a:t>1960-1961</a:t>
                      </a:r>
                      <a:endParaRPr lang="pl-PL" sz="240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2,920</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2,310</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3,610</a:t>
                      </a:r>
                      <a:endParaRPr lang="pl-PL" sz="2400" dirty="0">
                        <a:solidFill>
                          <a:srgbClr val="000000"/>
                        </a:solidFill>
                        <a:effectLst/>
                        <a:latin typeface="+mn-lt"/>
                        <a:ea typeface="Times New Roman"/>
                      </a:endParaRPr>
                    </a:p>
                  </a:txBody>
                  <a:tcPr marL="68580" marR="68580" marT="0" marB="0" anchor="ctr"/>
                </a:tc>
                <a:extLst>
                  <a:ext uri="{0D108BD9-81ED-4DB2-BD59-A6C34878D82A}">
                    <a16:rowId xmlns="" xmlns:a16="http://schemas.microsoft.com/office/drawing/2014/main" val="10004"/>
                  </a:ext>
                </a:extLst>
              </a:tr>
              <a:tr h="609193">
                <a:tc>
                  <a:txBody>
                    <a:bodyPr/>
                    <a:lstStyle/>
                    <a:p>
                      <a:pPr algn="ctr">
                        <a:spcAft>
                          <a:spcPts val="0"/>
                        </a:spcAft>
                      </a:pPr>
                      <a:r>
                        <a:rPr lang="pl-PL" sz="2400" dirty="0">
                          <a:effectLst/>
                          <a:latin typeface="+mn-lt"/>
                        </a:rPr>
                        <a:t>1970-1971</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2,255</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1,755</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2,980</a:t>
                      </a:r>
                      <a:endParaRPr lang="pl-PL" sz="2400" dirty="0">
                        <a:solidFill>
                          <a:srgbClr val="000000"/>
                        </a:solidFill>
                        <a:effectLst/>
                        <a:latin typeface="+mn-lt"/>
                        <a:ea typeface="Times New Roman"/>
                      </a:endParaRPr>
                    </a:p>
                  </a:txBody>
                  <a:tcPr marL="68580" marR="68580" marT="0" marB="0" anchor="ctr"/>
                </a:tc>
                <a:extLst>
                  <a:ext uri="{0D108BD9-81ED-4DB2-BD59-A6C34878D82A}">
                    <a16:rowId xmlns="" xmlns:a16="http://schemas.microsoft.com/office/drawing/2014/main" val="10005"/>
                  </a:ext>
                </a:extLst>
              </a:tr>
              <a:tr h="609193">
                <a:tc>
                  <a:txBody>
                    <a:bodyPr/>
                    <a:lstStyle/>
                    <a:p>
                      <a:pPr algn="ctr">
                        <a:spcAft>
                          <a:spcPts val="0"/>
                        </a:spcAft>
                      </a:pPr>
                      <a:r>
                        <a:rPr lang="pl-PL" sz="2400">
                          <a:effectLst/>
                          <a:latin typeface="+mn-lt"/>
                        </a:rPr>
                        <a:t>1980</a:t>
                      </a:r>
                      <a:endParaRPr lang="pl-PL" sz="240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2,276</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1,928</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2,908</a:t>
                      </a:r>
                      <a:endParaRPr lang="pl-PL" sz="2400" dirty="0">
                        <a:solidFill>
                          <a:srgbClr val="000000"/>
                        </a:solidFill>
                        <a:effectLst/>
                        <a:latin typeface="+mn-lt"/>
                        <a:ea typeface="Times New Roman"/>
                      </a:endParaRPr>
                    </a:p>
                  </a:txBody>
                  <a:tcPr marL="68580" marR="68580" marT="0" marB="0" anchor="ctr"/>
                </a:tc>
                <a:extLst>
                  <a:ext uri="{0D108BD9-81ED-4DB2-BD59-A6C34878D82A}">
                    <a16:rowId xmlns="" xmlns:a16="http://schemas.microsoft.com/office/drawing/2014/main" val="10006"/>
                  </a:ext>
                </a:extLst>
              </a:tr>
              <a:tr h="352836">
                <a:tc>
                  <a:txBody>
                    <a:bodyPr/>
                    <a:lstStyle/>
                    <a:p>
                      <a:pPr algn="ctr">
                        <a:spcAft>
                          <a:spcPts val="0"/>
                        </a:spcAft>
                      </a:pPr>
                      <a:r>
                        <a:rPr lang="pl-PL" sz="2400">
                          <a:effectLst/>
                          <a:latin typeface="+mn-lt"/>
                        </a:rPr>
                        <a:t>1990</a:t>
                      </a:r>
                      <a:endParaRPr lang="pl-PL" sz="240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a:effectLst/>
                          <a:latin typeface="+mn-lt"/>
                        </a:rPr>
                        <a:t>1,991</a:t>
                      </a:r>
                      <a:endParaRPr lang="pl-PL" sz="240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1,721</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2,576</a:t>
                      </a:r>
                      <a:endParaRPr lang="pl-PL" sz="2400" dirty="0">
                        <a:solidFill>
                          <a:srgbClr val="000000"/>
                        </a:solidFill>
                        <a:effectLst/>
                        <a:latin typeface="+mn-lt"/>
                        <a:ea typeface="Times New Roman"/>
                      </a:endParaRPr>
                    </a:p>
                  </a:txBody>
                  <a:tcPr marL="68580" marR="68580" marT="0" marB="0" anchor="ctr"/>
                </a:tc>
                <a:extLst>
                  <a:ext uri="{0D108BD9-81ED-4DB2-BD59-A6C34878D82A}">
                    <a16:rowId xmlns="" xmlns:a16="http://schemas.microsoft.com/office/drawing/2014/main" val="10007"/>
                  </a:ext>
                </a:extLst>
              </a:tr>
              <a:tr h="352836">
                <a:tc>
                  <a:txBody>
                    <a:bodyPr/>
                    <a:lstStyle/>
                    <a:p>
                      <a:pPr algn="ctr">
                        <a:spcAft>
                          <a:spcPts val="0"/>
                        </a:spcAft>
                      </a:pPr>
                      <a:r>
                        <a:rPr lang="pl-PL" sz="2400">
                          <a:effectLst/>
                          <a:latin typeface="+mn-lt"/>
                        </a:rPr>
                        <a:t>2000</a:t>
                      </a:r>
                      <a:endParaRPr lang="pl-PL" sz="240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a:effectLst/>
                          <a:latin typeface="+mn-lt"/>
                        </a:rPr>
                        <a:t>1,367</a:t>
                      </a:r>
                      <a:endParaRPr lang="pl-PL" sz="240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1,201</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1,652</a:t>
                      </a:r>
                      <a:endParaRPr lang="pl-PL" sz="2400" dirty="0">
                        <a:solidFill>
                          <a:srgbClr val="000000"/>
                        </a:solidFill>
                        <a:effectLst/>
                        <a:latin typeface="+mn-lt"/>
                        <a:ea typeface="Times New Roman"/>
                      </a:endParaRPr>
                    </a:p>
                  </a:txBody>
                  <a:tcPr marL="68580" marR="68580" marT="0" marB="0" anchor="ctr"/>
                </a:tc>
                <a:extLst>
                  <a:ext uri="{0D108BD9-81ED-4DB2-BD59-A6C34878D82A}">
                    <a16:rowId xmlns="" xmlns:a16="http://schemas.microsoft.com/office/drawing/2014/main" val="10008"/>
                  </a:ext>
                </a:extLst>
              </a:tr>
              <a:tr h="352836">
                <a:tc>
                  <a:txBody>
                    <a:bodyPr/>
                    <a:lstStyle/>
                    <a:p>
                      <a:pPr algn="ctr">
                        <a:spcAft>
                          <a:spcPts val="0"/>
                        </a:spcAft>
                      </a:pPr>
                      <a:r>
                        <a:rPr lang="pl-PL" sz="2400">
                          <a:effectLst/>
                          <a:latin typeface="+mn-lt"/>
                        </a:rPr>
                        <a:t>2010</a:t>
                      </a:r>
                      <a:endParaRPr lang="pl-PL" sz="240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a:effectLst/>
                          <a:latin typeface="+mn-lt"/>
                        </a:rPr>
                        <a:t>1,376</a:t>
                      </a:r>
                      <a:endParaRPr lang="pl-PL" sz="240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a:effectLst/>
                          <a:latin typeface="+mn-lt"/>
                        </a:rPr>
                        <a:t>1,292</a:t>
                      </a:r>
                      <a:endParaRPr lang="pl-PL" sz="240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dirty="0">
                          <a:effectLst/>
                          <a:latin typeface="+mn-lt"/>
                        </a:rPr>
                        <a:t>1,505</a:t>
                      </a:r>
                      <a:endParaRPr lang="pl-PL" sz="2400" dirty="0">
                        <a:solidFill>
                          <a:srgbClr val="000000"/>
                        </a:solidFill>
                        <a:effectLst/>
                        <a:latin typeface="+mn-lt"/>
                        <a:ea typeface="Times New Roman"/>
                      </a:endParaRPr>
                    </a:p>
                  </a:txBody>
                  <a:tcPr marL="68580" marR="68580" marT="0" marB="0" anchor="ctr"/>
                </a:tc>
                <a:extLst>
                  <a:ext uri="{0D108BD9-81ED-4DB2-BD59-A6C34878D82A}">
                    <a16:rowId xmlns="" xmlns:a16="http://schemas.microsoft.com/office/drawing/2014/main" val="10009"/>
                  </a:ext>
                </a:extLst>
              </a:tr>
              <a:tr h="530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400" dirty="0">
                          <a:effectLst/>
                          <a:latin typeface="+mn-lt"/>
                        </a:rPr>
                        <a:t>2014</a:t>
                      </a:r>
                      <a:endParaRPr lang="pl-PL" sz="2400" dirty="0">
                        <a:solidFill>
                          <a:srgbClr val="000000"/>
                        </a:solidFill>
                        <a:effectLst/>
                        <a:latin typeface="+mn-lt"/>
                        <a:ea typeface="Times New Roman"/>
                      </a:endParaRPr>
                    </a:p>
                  </a:txBody>
                  <a:tcPr marL="68580" marR="68580" marT="0" marB="0" anchor="ctr"/>
                </a:tc>
                <a:tc>
                  <a:txBody>
                    <a:bodyPr/>
                    <a:lstStyle/>
                    <a:p>
                      <a:pPr algn="ctr">
                        <a:spcAft>
                          <a:spcPts val="0"/>
                        </a:spcAft>
                      </a:pPr>
                      <a:r>
                        <a:rPr lang="pl-PL" sz="2400" b="1" dirty="0">
                          <a:solidFill>
                            <a:srgbClr val="000000"/>
                          </a:solidFill>
                          <a:effectLst>
                            <a:outerShdw blurRad="38100" dist="38100" dir="2700000" algn="tl">
                              <a:srgbClr val="000000">
                                <a:alpha val="43137"/>
                              </a:srgbClr>
                            </a:outerShdw>
                          </a:effectLst>
                          <a:latin typeface="+mn-lt"/>
                          <a:ea typeface="Times New Roman"/>
                        </a:rPr>
                        <a:t>1,290</a:t>
                      </a:r>
                    </a:p>
                  </a:txBody>
                  <a:tcPr marL="68580" marR="68580" marT="0" marB="0" anchor="ctr"/>
                </a:tc>
                <a:tc>
                  <a:txBody>
                    <a:bodyPr/>
                    <a:lstStyle/>
                    <a:p>
                      <a:pPr algn="ctr">
                        <a:spcAft>
                          <a:spcPts val="0"/>
                        </a:spcAft>
                      </a:pPr>
                      <a:r>
                        <a:rPr lang="pl-PL" sz="2400" b="1" dirty="0">
                          <a:solidFill>
                            <a:srgbClr val="000000"/>
                          </a:solidFill>
                          <a:effectLst>
                            <a:outerShdw blurRad="38100" dist="38100" dir="2700000" algn="tl">
                              <a:srgbClr val="000000">
                                <a:alpha val="43137"/>
                              </a:srgbClr>
                            </a:outerShdw>
                          </a:effectLst>
                          <a:latin typeface="+mn-lt"/>
                          <a:ea typeface="Times New Roman"/>
                        </a:rPr>
                        <a:t>1,217</a:t>
                      </a:r>
                    </a:p>
                  </a:txBody>
                  <a:tcPr marL="68580" marR="68580" marT="0" marB="0" anchor="ctr"/>
                </a:tc>
                <a:tc>
                  <a:txBody>
                    <a:bodyPr/>
                    <a:lstStyle/>
                    <a:p>
                      <a:pPr algn="ctr">
                        <a:spcAft>
                          <a:spcPts val="0"/>
                        </a:spcAft>
                      </a:pPr>
                      <a:r>
                        <a:rPr lang="pl-PL" sz="2400" b="1" dirty="0">
                          <a:solidFill>
                            <a:srgbClr val="000000"/>
                          </a:solidFill>
                          <a:effectLst>
                            <a:outerShdw blurRad="38100" dist="38100" dir="2700000" algn="tl">
                              <a:srgbClr val="000000">
                                <a:alpha val="43137"/>
                              </a:srgbClr>
                            </a:outerShdw>
                          </a:effectLst>
                          <a:latin typeface="+mn-lt"/>
                          <a:ea typeface="Times New Roman"/>
                        </a:rPr>
                        <a:t>1,390</a:t>
                      </a:r>
                    </a:p>
                  </a:txBody>
                  <a:tcPr marL="68580" marR="68580" marT="0" marB="0" anchor="ctr"/>
                </a:tc>
                <a:extLst>
                  <a:ext uri="{0D108BD9-81ED-4DB2-BD59-A6C34878D82A}">
                    <a16:rowId xmlns="" xmlns:a16="http://schemas.microsoft.com/office/drawing/2014/main" val="10010"/>
                  </a:ext>
                </a:extLst>
              </a:tr>
            </a:tbl>
          </a:graphicData>
        </a:graphic>
      </p:graphicFrame>
      <p:sp>
        <p:nvSpPr>
          <p:cNvPr id="51202" name="AutoShape 2"/>
          <p:cNvSpPr>
            <a:spLocks noGrp="1" noChangeArrowheads="1"/>
          </p:cNvSpPr>
          <p:nvPr>
            <p:ph type="title"/>
          </p:nvPr>
        </p:nvSpPr>
        <p:spPr>
          <a:xfrm>
            <a:off x="457199" y="188640"/>
            <a:ext cx="11385755" cy="1152128"/>
          </a:xfrm>
        </p:spPr>
        <p:txBody>
          <a:bodyPr>
            <a:normAutofit/>
          </a:bodyPr>
          <a:lstStyle/>
          <a:p>
            <a:r>
              <a:rPr lang="pl-PL" sz="2800" b="1" dirty="0"/>
              <a:t>Współczynniki dzietności ogólnej TFR</a:t>
            </a:r>
            <a:r>
              <a:rPr lang="pl-PL" sz="2800" dirty="0"/>
              <a:t>  (płodności całkowitej)  na ziemiach polskich</a:t>
            </a:r>
          </a:p>
        </p:txBody>
      </p:sp>
    </p:spTree>
    <p:extLst>
      <p:ext uri="{BB962C8B-B14F-4D97-AF65-F5344CB8AC3E}">
        <p14:creationId xmlns:p14="http://schemas.microsoft.com/office/powerpoint/2010/main" val="3231142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94292" y="1706314"/>
            <a:ext cx="11577409" cy="4880466"/>
          </a:xfrm>
        </p:spPr>
        <p:txBody>
          <a:bodyPr>
            <a:normAutofit lnSpcReduction="10000"/>
          </a:bodyPr>
          <a:lstStyle/>
          <a:p>
            <a:pPr marL="45720" indent="0" algn="just">
              <a:buNone/>
            </a:pPr>
            <a:r>
              <a:rPr lang="pl-PL" sz="2400" b="1" dirty="0"/>
              <a:t>Gospodarstwo domowe- </a:t>
            </a:r>
            <a:r>
              <a:rPr lang="pl-PL" sz="2400" dirty="0"/>
              <a:t>stanowią osoby wspólnie zamieszkałe  i wspólnie się utrzymujące.</a:t>
            </a:r>
          </a:p>
          <a:p>
            <a:pPr marL="45720" indent="0" algn="just">
              <a:buNone/>
            </a:pPr>
            <a:r>
              <a:rPr lang="pl-PL" sz="2400" dirty="0"/>
              <a:t>W demografii  przez  </a:t>
            </a:r>
            <a:r>
              <a:rPr lang="pl-PL" sz="2400" b="1" dirty="0">
                <a:effectLst>
                  <a:outerShdw blurRad="38100" dist="38100" dir="2700000" algn="tl">
                    <a:srgbClr val="000000">
                      <a:alpha val="43137"/>
                    </a:srgbClr>
                  </a:outerShdw>
                </a:effectLst>
              </a:rPr>
              <a:t>rodzinę</a:t>
            </a:r>
            <a:r>
              <a:rPr lang="pl-PL" sz="2400" dirty="0"/>
              <a:t> rozumie się zwykle zbiór osób (mieszkańców) połączonych więzami reprodukcji biologicznej, usankcjonowanymi przez prawo lub normy zwyczajowe. </a:t>
            </a:r>
            <a:r>
              <a:rPr lang="pl-PL" sz="2400" dirty="0" smtClean="0"/>
              <a:t>W </a:t>
            </a:r>
            <a:r>
              <a:rPr lang="pl-PL" sz="2400" dirty="0"/>
              <a:t>najwęższym sensie mówi się o </a:t>
            </a:r>
            <a:r>
              <a:rPr lang="pl-PL" sz="2400" dirty="0">
                <a:effectLst>
                  <a:outerShdw blurRad="38100" dist="38100" dir="2700000" algn="tl">
                    <a:srgbClr val="000000">
                      <a:alpha val="43137"/>
                    </a:srgbClr>
                  </a:outerShdw>
                </a:effectLst>
              </a:rPr>
              <a:t>rodzinie biologicznej </a:t>
            </a:r>
            <a:r>
              <a:rPr lang="pl-PL" sz="2400" dirty="0"/>
              <a:t>(nuklearnej</a:t>
            </a:r>
            <a:r>
              <a:rPr lang="pl-PL" sz="2400" dirty="0" smtClean="0"/>
              <a:t>). Typy </a:t>
            </a:r>
            <a:r>
              <a:rPr lang="pl-PL" sz="2400" dirty="0"/>
              <a:t>rodzin biologicznych (wg GUS):</a:t>
            </a:r>
          </a:p>
          <a:p>
            <a:pPr algn="just">
              <a:buFont typeface="Arial" panose="020B0604020202020204" pitchFamily="34" charset="0"/>
              <a:buChar char="•"/>
            </a:pPr>
            <a:r>
              <a:rPr lang="pl-PL" sz="2400" dirty="0"/>
              <a:t>małżeństwo z dziećmi;</a:t>
            </a:r>
          </a:p>
          <a:p>
            <a:pPr algn="just">
              <a:buFont typeface="Arial" panose="020B0604020202020204" pitchFamily="34" charset="0"/>
              <a:buChar char="•"/>
            </a:pPr>
            <a:r>
              <a:rPr lang="pl-PL" sz="2400" dirty="0"/>
              <a:t>małżeństwo bez dzieci;</a:t>
            </a:r>
          </a:p>
          <a:p>
            <a:pPr algn="just">
              <a:buFont typeface="Arial" panose="020B0604020202020204" pitchFamily="34" charset="0"/>
              <a:buChar char="•"/>
            </a:pPr>
            <a:r>
              <a:rPr lang="pl-PL" sz="2400" dirty="0"/>
              <a:t>partnerzy z dziećmi;</a:t>
            </a:r>
          </a:p>
          <a:p>
            <a:pPr algn="just">
              <a:buFont typeface="Arial" panose="020B0604020202020204" pitchFamily="34" charset="0"/>
              <a:buChar char="•"/>
            </a:pPr>
            <a:r>
              <a:rPr lang="pl-PL" sz="2400" dirty="0"/>
              <a:t>partnerzy bez dzieci;</a:t>
            </a:r>
          </a:p>
          <a:p>
            <a:pPr algn="just">
              <a:buFont typeface="Arial" panose="020B0604020202020204" pitchFamily="34" charset="0"/>
              <a:buChar char="•"/>
            </a:pPr>
            <a:r>
              <a:rPr lang="pl-PL" sz="2400" dirty="0"/>
              <a:t>matka z dziećmi;</a:t>
            </a:r>
          </a:p>
          <a:p>
            <a:pPr algn="just">
              <a:buFont typeface="Arial" panose="020B0604020202020204" pitchFamily="34" charset="0"/>
              <a:buChar char="•"/>
            </a:pPr>
            <a:r>
              <a:rPr lang="pl-PL" sz="2400" dirty="0"/>
              <a:t>ojciec z dziećmi</a:t>
            </a:r>
            <a:r>
              <a:rPr lang="pl-PL" sz="2400" dirty="0" smtClean="0"/>
              <a:t>;</a:t>
            </a: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12</a:t>
            </a:fld>
            <a:endParaRPr lang="en-US"/>
          </a:p>
        </p:txBody>
      </p:sp>
      <p:sp>
        <p:nvSpPr>
          <p:cNvPr id="5" name="Tytuł 4"/>
          <p:cNvSpPr>
            <a:spLocks noGrp="1"/>
          </p:cNvSpPr>
          <p:nvPr>
            <p:ph type="title"/>
          </p:nvPr>
        </p:nvSpPr>
        <p:spPr/>
        <p:txBody>
          <a:bodyPr/>
          <a:lstStyle/>
          <a:p>
            <a:r>
              <a:rPr lang="pl-PL" dirty="0"/>
              <a:t>PRZEDMIOT DEMOGRAFI I PODSTAWOWE </a:t>
            </a:r>
            <a:r>
              <a:rPr lang="pl-PL" dirty="0" err="1"/>
              <a:t>POJĘcia</a:t>
            </a:r>
            <a:endParaRPr lang="pl-PL" dirty="0"/>
          </a:p>
        </p:txBody>
      </p:sp>
    </p:spTree>
    <p:extLst>
      <p:ext uri="{BB962C8B-B14F-4D97-AF65-F5344CB8AC3E}">
        <p14:creationId xmlns:p14="http://schemas.microsoft.com/office/powerpoint/2010/main" val="212483556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ytuł 2"/>
          <p:cNvSpPr>
            <a:spLocks noGrp="1"/>
          </p:cNvSpPr>
          <p:nvPr>
            <p:ph type="title"/>
          </p:nvPr>
        </p:nvSpPr>
        <p:spPr>
          <a:xfrm>
            <a:off x="324465" y="249368"/>
            <a:ext cx="11636477" cy="1026368"/>
          </a:xfrm>
          <a:noFill/>
        </p:spPr>
        <p:txBody>
          <a:bodyPr>
            <a:normAutofit/>
          </a:bodyPr>
          <a:lstStyle/>
          <a:p>
            <a:pPr algn="ctr"/>
            <a:r>
              <a:rPr lang="pl-PL" sz="2800" dirty="0">
                <a:effectLst>
                  <a:outerShdw blurRad="38100" dist="38100" dir="2700000" algn="tl">
                    <a:srgbClr val="000000">
                      <a:alpha val="43137"/>
                    </a:srgbClr>
                  </a:outerShdw>
                </a:effectLst>
              </a:rPr>
              <a:t>Współczynniki dzietności w  Polsce</a:t>
            </a:r>
            <a:br>
              <a:rPr lang="pl-PL" sz="2800" dirty="0">
                <a:effectLst>
                  <a:outerShdw blurRad="38100" dist="38100" dir="2700000" algn="tl">
                    <a:srgbClr val="000000">
                      <a:alpha val="43137"/>
                    </a:srgbClr>
                  </a:outerShdw>
                </a:effectLst>
              </a:rPr>
            </a:br>
            <a:r>
              <a:rPr lang="pl-PL" sz="2800" dirty="0">
                <a:effectLst>
                  <a:outerShdw blurRad="38100" dist="38100" dir="2700000" algn="tl">
                    <a:srgbClr val="000000">
                      <a:alpha val="43137"/>
                    </a:srgbClr>
                  </a:outerShdw>
                </a:effectLst>
              </a:rPr>
              <a:t> w latach   1990 -2013</a:t>
            </a:r>
          </a:p>
        </p:txBody>
      </p:sp>
      <p:pic>
        <p:nvPicPr>
          <p:cNvPr id="44034"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4684" y="1412776"/>
            <a:ext cx="11356258"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885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16194" y="490363"/>
            <a:ext cx="11297264" cy="548680"/>
          </a:xfrm>
        </p:spPr>
        <p:txBody>
          <a:bodyPr>
            <a:normAutofit fontScale="90000"/>
          </a:bodyPr>
          <a:lstStyle/>
          <a:p>
            <a:r>
              <a:rPr lang="pl-PL" dirty="0">
                <a:cs typeface="Times New Roman" pitchFamily="18" charset="0"/>
              </a:rPr>
              <a:t>Współczynnik dzietności kobiet w Polsce w 2012 roku</a:t>
            </a:r>
          </a:p>
        </p:txBody>
      </p:sp>
      <p:sp>
        <p:nvSpPr>
          <p:cNvPr id="52227" name="Rectangle 3"/>
          <p:cNvSpPr>
            <a:spLocks noGrp="1" noChangeArrowheads="1"/>
          </p:cNvSpPr>
          <p:nvPr>
            <p:ph type="body" idx="1"/>
          </p:nvPr>
        </p:nvSpPr>
        <p:spPr>
          <a:xfrm>
            <a:off x="1981200" y="764704"/>
            <a:ext cx="8229600" cy="5904657"/>
          </a:xfrm>
        </p:spPr>
        <p:txBody>
          <a:bodyPr/>
          <a:lstStyle/>
          <a:p>
            <a:pPr algn="ctr">
              <a:buFont typeface="Wingdings" pitchFamily="2" charset="2"/>
              <a:buNone/>
            </a:pPr>
            <a:endParaRPr lang="pl-PL" dirty="0">
              <a:cs typeface="Times New Roman" pitchFamily="18" charset="0"/>
            </a:endParaRPr>
          </a:p>
          <a:p>
            <a:endParaRPr lang="pl-PL" dirty="0"/>
          </a:p>
        </p:txBody>
      </p:sp>
      <p:pic>
        <p:nvPicPr>
          <p:cNvPr id="29798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00380" y="1735810"/>
            <a:ext cx="10294624" cy="474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83888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7703" y="188640"/>
            <a:ext cx="11430000" cy="1296144"/>
          </a:xfrm>
        </p:spPr>
        <p:txBody>
          <a:bodyPr>
            <a:normAutofit/>
          </a:bodyPr>
          <a:lstStyle/>
          <a:p>
            <a:r>
              <a:rPr lang="pl-PL" sz="2800" dirty="0"/>
              <a:t>Czynniki wpływające na poziom rozrodczości</a:t>
            </a:r>
          </a:p>
        </p:txBody>
      </p:sp>
      <p:sp>
        <p:nvSpPr>
          <p:cNvPr id="3" name="Symbol zastępczy zawartości 2"/>
          <p:cNvSpPr>
            <a:spLocks noGrp="1"/>
          </p:cNvSpPr>
          <p:nvPr>
            <p:ph idx="1"/>
          </p:nvPr>
        </p:nvSpPr>
        <p:spPr>
          <a:xfrm>
            <a:off x="319215" y="1804764"/>
            <a:ext cx="11430000" cy="4767808"/>
          </a:xfrm>
        </p:spPr>
        <p:txBody>
          <a:bodyPr>
            <a:normAutofit/>
          </a:bodyPr>
          <a:lstStyle/>
          <a:p>
            <a:pPr marL="342900" lvl="1" indent="-342900">
              <a:buClr>
                <a:schemeClr val="tx2"/>
              </a:buClr>
              <a:buSzPct val="95000"/>
              <a:buFont typeface="Arial" panose="020B0604020202020204" pitchFamily="34" charset="0"/>
              <a:buChar char="•"/>
            </a:pPr>
            <a:r>
              <a:rPr lang="pl-PL" sz="2400" b="1" dirty="0"/>
              <a:t>Czynniki demograficzne</a:t>
            </a:r>
            <a:r>
              <a:rPr lang="pl-PL" sz="2400" dirty="0"/>
              <a:t>: struktura populacji wg wieku, wg płci, wg stanu cywilnego, wg wieku wstępowania w związek małżeński, migracje</a:t>
            </a:r>
          </a:p>
          <a:p>
            <a:pPr>
              <a:buClr>
                <a:schemeClr val="tx2"/>
              </a:buClr>
              <a:buFont typeface="Arial" panose="020B0604020202020204" pitchFamily="34" charset="0"/>
              <a:buChar char="•"/>
            </a:pPr>
            <a:r>
              <a:rPr lang="pl-PL" sz="2400" b="1" dirty="0"/>
              <a:t> Czynniki inne</a:t>
            </a:r>
            <a:r>
              <a:rPr lang="pl-PL" sz="2400" dirty="0"/>
              <a:t>:</a:t>
            </a:r>
          </a:p>
          <a:p>
            <a:pPr marL="1076325" lvl="1" indent="-442913">
              <a:buFont typeface="Arial" panose="020B0604020202020204" pitchFamily="34" charset="0"/>
              <a:buChar char="•"/>
            </a:pPr>
            <a:r>
              <a:rPr lang="pl-PL" sz="2400" dirty="0"/>
              <a:t>polityka ludnościowa ( w tym polityka rodzinna- urlopy macierzyńskie, zasiłki na dzieci)</a:t>
            </a:r>
          </a:p>
          <a:p>
            <a:pPr marL="1076325" lvl="1" indent="-442913">
              <a:buFont typeface="Arial" panose="020B0604020202020204" pitchFamily="34" charset="0"/>
              <a:buChar char="•"/>
            </a:pPr>
            <a:r>
              <a:rPr lang="pl-PL" sz="2400" dirty="0"/>
              <a:t>aktywność zawodowa i polityka zatrudnienia,</a:t>
            </a:r>
          </a:p>
          <a:p>
            <a:pPr marL="1076325" lvl="1" indent="-442913">
              <a:buFont typeface="Arial" panose="020B0604020202020204" pitchFamily="34" charset="0"/>
              <a:buChar char="•"/>
            </a:pPr>
            <a:r>
              <a:rPr lang="pl-PL" sz="2400" dirty="0"/>
              <a:t>warunki życia, polityka mieszkaniowa</a:t>
            </a:r>
          </a:p>
          <a:p>
            <a:pPr marL="1076325" lvl="1" indent="-442913">
              <a:buFont typeface="Arial" panose="020B0604020202020204" pitchFamily="34" charset="0"/>
              <a:buChar char="•"/>
            </a:pPr>
            <a:r>
              <a:rPr lang="pl-PL" sz="2400" dirty="0"/>
              <a:t>normy społeczne (związane z tradycją i religią)</a:t>
            </a:r>
          </a:p>
          <a:p>
            <a:pPr marL="1076325" lvl="1" indent="-442913">
              <a:buFont typeface="Arial" panose="020B0604020202020204" pitchFamily="34" charset="0"/>
              <a:buChar char="•"/>
            </a:pPr>
            <a:r>
              <a:rPr lang="pl-PL" sz="2400" dirty="0"/>
              <a:t>czynniki kulturowe</a:t>
            </a:r>
          </a:p>
          <a:p>
            <a:pPr lvl="1">
              <a:buFont typeface="Wingdings" panose="05000000000000000000" pitchFamily="2" charset="2"/>
              <a:buChar char="v"/>
            </a:pPr>
            <a:endParaRPr lang="pl-PL" sz="2800" dirty="0"/>
          </a:p>
        </p:txBody>
      </p:sp>
    </p:spTree>
    <p:extLst>
      <p:ext uri="{BB962C8B-B14F-4D97-AF65-F5344CB8AC3E}">
        <p14:creationId xmlns:p14="http://schemas.microsoft.com/office/powerpoint/2010/main" val="163585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a:xfrm>
            <a:off x="457199" y="404664"/>
            <a:ext cx="11312013" cy="936104"/>
          </a:xfrm>
        </p:spPr>
        <p:txBody>
          <a:bodyPr>
            <a:noAutofit/>
          </a:bodyPr>
          <a:lstStyle/>
          <a:p>
            <a:r>
              <a:rPr lang="pl-PL" sz="2800" dirty="0">
                <a:latin typeface="+mn-lt"/>
              </a:rPr>
              <a:t>Polska- Zmiany </a:t>
            </a:r>
            <a:r>
              <a:rPr lang="pl-PL" sz="2800" dirty="0" err="1">
                <a:latin typeface="+mn-lt"/>
              </a:rPr>
              <a:t>zachowań</a:t>
            </a:r>
            <a:r>
              <a:rPr lang="pl-PL" sz="2800" dirty="0">
                <a:latin typeface="+mn-lt"/>
              </a:rPr>
              <a:t> demograficznych dotyczących rodziny</a:t>
            </a:r>
          </a:p>
        </p:txBody>
      </p:sp>
      <p:sp>
        <p:nvSpPr>
          <p:cNvPr id="3" name="Symbol zastępczy zawartości 2"/>
          <p:cNvSpPr>
            <a:spLocks noGrp="1"/>
          </p:cNvSpPr>
          <p:nvPr>
            <p:ph idx="1"/>
          </p:nvPr>
        </p:nvSpPr>
        <p:spPr>
          <a:xfrm>
            <a:off x="235974" y="1628800"/>
            <a:ext cx="11754465" cy="4695800"/>
          </a:xfrm>
        </p:spPr>
        <p:txBody>
          <a:bodyPr>
            <a:normAutofit fontScale="92500" lnSpcReduction="20000"/>
          </a:bodyPr>
          <a:lstStyle/>
          <a:p>
            <a:pPr algn="just">
              <a:buFont typeface="Arial" panose="020B0604020202020204" pitchFamily="34" charset="0"/>
              <a:buChar char="•"/>
            </a:pPr>
            <a:r>
              <a:rPr lang="pl-PL" sz="2600" dirty="0"/>
              <a:t>Opóźnianie zawierania małżeństwa (wzrost średniego wieku zawierania </a:t>
            </a:r>
            <a:r>
              <a:rPr lang="pl-PL" sz="2600" dirty="0" err="1"/>
              <a:t>małżenstwa</a:t>
            </a:r>
            <a:r>
              <a:rPr lang="pl-PL" sz="2600" dirty="0"/>
              <a:t>)</a:t>
            </a:r>
          </a:p>
          <a:p>
            <a:pPr algn="just">
              <a:buFont typeface="Arial" panose="020B0604020202020204" pitchFamily="34" charset="0"/>
              <a:buChar char="•"/>
            </a:pPr>
            <a:r>
              <a:rPr lang="pl-PL" sz="2600" dirty="0"/>
              <a:t>Mniejsza skłonność do zawierania związków małżeńskich ( w tym również związków zawieranych powtórnie)</a:t>
            </a:r>
          </a:p>
          <a:p>
            <a:pPr algn="just">
              <a:buFont typeface="Arial" panose="020B0604020202020204" pitchFamily="34" charset="0"/>
              <a:buChar char="•"/>
            </a:pPr>
            <a:r>
              <a:rPr lang="pl-PL" sz="2600" dirty="0"/>
              <a:t>Wzrastająca częstotliwość  tworzenia związków partnerskich (</a:t>
            </a:r>
            <a:r>
              <a:rPr lang="pl-PL" sz="2600" dirty="0" err="1"/>
              <a:t>kohabitacji</a:t>
            </a:r>
            <a:r>
              <a:rPr lang="pl-PL" sz="2600" dirty="0"/>
              <a:t>); również związków typu LAT, co przyczynia się do wzrostu udziału urodzeń pozamałżeńskich;</a:t>
            </a:r>
          </a:p>
          <a:p>
            <a:pPr algn="just">
              <a:buFont typeface="Arial" panose="020B0604020202020204" pitchFamily="34" charset="0"/>
              <a:buChar char="•"/>
            </a:pPr>
            <a:r>
              <a:rPr lang="pl-PL" sz="2600" dirty="0"/>
              <a:t>Wzrost częstości rozwodów i separacji, będących skutkiem osłabienia trwałości małżeństwa</a:t>
            </a:r>
          </a:p>
          <a:p>
            <a:pPr algn="just">
              <a:buFont typeface="Arial" panose="020B0604020202020204" pitchFamily="34" charset="0"/>
              <a:buChar char="•"/>
            </a:pPr>
            <a:r>
              <a:rPr lang="pl-PL" sz="2600" dirty="0"/>
              <a:t>Decyzje o urodzeniu pierwszego dziecka są „odkładane” na dalsze lata, co powoduje wzrost średniego wieku rodzenia pierwszego dziecka</a:t>
            </a:r>
          </a:p>
          <a:p>
            <a:pPr algn="just">
              <a:buFont typeface="Arial" panose="020B0604020202020204" pitchFamily="34" charset="0"/>
              <a:buChar char="•"/>
            </a:pPr>
            <a:r>
              <a:rPr lang="pl-PL" sz="2600" dirty="0"/>
              <a:t>Zmiana wzorca płodności i spadek płodności</a:t>
            </a:r>
          </a:p>
          <a:p>
            <a:pPr algn="just">
              <a:buFont typeface="Arial" panose="020B0604020202020204" pitchFamily="34" charset="0"/>
              <a:buChar char="•"/>
            </a:pPr>
            <a:r>
              <a:rPr lang="pl-PL" sz="2600" dirty="0"/>
              <a:t>Wzrastająca dobrowolna bezdzietność</a:t>
            </a:r>
          </a:p>
          <a:p>
            <a:pPr algn="just">
              <a:buFont typeface="Arial" panose="020B0604020202020204" pitchFamily="34" charset="0"/>
              <a:buChar char="•"/>
            </a:pPr>
            <a:endParaRPr lang="pl-PL" sz="2400" dirty="0"/>
          </a:p>
          <a:p>
            <a:endParaRPr lang="pl-PL" dirty="0"/>
          </a:p>
          <a:p>
            <a:endParaRPr lang="pl-PL" dirty="0"/>
          </a:p>
        </p:txBody>
      </p:sp>
    </p:spTree>
    <p:extLst>
      <p:ext uri="{BB962C8B-B14F-4D97-AF65-F5344CB8AC3E}">
        <p14:creationId xmlns:p14="http://schemas.microsoft.com/office/powerpoint/2010/main" val="269956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lstStyle/>
          <a:p>
            <a:endParaRPr lang="pl-PL"/>
          </a:p>
        </p:txBody>
      </p:sp>
      <p:sp>
        <p:nvSpPr>
          <p:cNvPr id="3" name="Symbol zastępczy daty 2"/>
          <p:cNvSpPr>
            <a:spLocks noGrp="1"/>
          </p:cNvSpPr>
          <p:nvPr>
            <p:ph type="dt" sz="half" idx="10"/>
          </p:nvPr>
        </p:nvSpPr>
        <p:spPr/>
        <p:txBody>
          <a:bodyPr/>
          <a:lstStyle/>
          <a:p>
            <a:fld id="{74A8BBF0-342D-409A-9C0A-B1B451E92883}" type="datetime1">
              <a:rPr lang="en-US" smtClean="0"/>
              <a:pPr/>
              <a:t>6/1/2018</a:t>
            </a:fld>
            <a:endParaRPr lang="en-US" dirty="0"/>
          </a:p>
        </p:txBody>
      </p:sp>
      <p:sp>
        <p:nvSpPr>
          <p:cNvPr id="4" name="Symbol zastępczy numeru slajdu 3"/>
          <p:cNvSpPr>
            <a:spLocks noGrp="1"/>
          </p:cNvSpPr>
          <p:nvPr>
            <p:ph type="sldNum" sz="quarter" idx="11"/>
          </p:nvPr>
        </p:nvSpPr>
        <p:spPr/>
        <p:txBody>
          <a:bodyPr/>
          <a:lstStyle/>
          <a:p>
            <a:pPr algn="r"/>
            <a:fld id="{F7886C9C-DC18-4195-8FD5-A50AA931D419}" type="slidenum">
              <a:rPr lang="en-US" smtClean="0"/>
              <a:pPr algn="r"/>
              <a:t>124</a:t>
            </a:fld>
            <a:endParaRPr lang="en-US" dirty="0"/>
          </a:p>
        </p:txBody>
      </p:sp>
      <p:sp>
        <p:nvSpPr>
          <p:cNvPr id="5" name="Symbol zastępczy stopki 4"/>
          <p:cNvSpPr>
            <a:spLocks noGrp="1"/>
          </p:cNvSpPr>
          <p:nvPr>
            <p:ph type="ftr" sz="quarter" idx="12"/>
          </p:nvPr>
        </p:nvSpPr>
        <p:spPr/>
        <p:txBody>
          <a:bodyPr/>
          <a:lstStyle/>
          <a:p>
            <a:endParaRPr lang="en-US" dirty="0"/>
          </a:p>
        </p:txBody>
      </p:sp>
      <p:sp>
        <p:nvSpPr>
          <p:cNvPr id="6" name="Tytuł 5"/>
          <p:cNvSpPr>
            <a:spLocks noGrp="1"/>
          </p:cNvSpPr>
          <p:nvPr>
            <p:ph type="title"/>
          </p:nvPr>
        </p:nvSpPr>
        <p:spPr/>
        <p:txBody>
          <a:bodyPr/>
          <a:lstStyle/>
          <a:p>
            <a:r>
              <a:rPr lang="pl-PL" dirty="0"/>
              <a:t>Dziękuję za uwagę </a:t>
            </a:r>
            <a:r>
              <a:rPr lang="pl-PL" dirty="0">
                <a:sym typeface="Wingdings" panose="05000000000000000000" pitchFamily="2" charset="2"/>
              </a:rPr>
              <a:t></a:t>
            </a:r>
            <a:endParaRPr lang="pl-PL" dirty="0"/>
          </a:p>
        </p:txBody>
      </p:sp>
    </p:spTree>
    <p:extLst>
      <p:ext uri="{BB962C8B-B14F-4D97-AF65-F5344CB8AC3E}">
        <p14:creationId xmlns:p14="http://schemas.microsoft.com/office/powerpoint/2010/main" val="3714569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72489" y="1871569"/>
            <a:ext cx="11210524" cy="4483511"/>
          </a:xfrm>
        </p:spPr>
        <p:txBody>
          <a:bodyPr>
            <a:normAutofit/>
          </a:bodyPr>
          <a:lstStyle/>
          <a:p>
            <a:pPr marL="45720" indent="0" algn="just">
              <a:buNone/>
            </a:pPr>
            <a:r>
              <a:rPr lang="pl-PL" sz="2400" b="1" dirty="0">
                <a:effectLst>
                  <a:outerShdw blurRad="38100" dist="38100" dir="2700000" algn="tl">
                    <a:srgbClr val="000000">
                      <a:alpha val="43137"/>
                    </a:srgbClr>
                  </a:outerShdw>
                </a:effectLst>
              </a:rPr>
              <a:t>Kohorta</a:t>
            </a:r>
            <a:r>
              <a:rPr lang="pl-PL" sz="2400" dirty="0"/>
              <a:t> jest to zbiorowość osób, które przeżyły ten sam typ zdarzeń w tym samym czasie (momencie). Według literatury to „podzbiorowość ludzka, wyodrębniona ze zbiorowości na podstawie zdarzenia demograficznego wspólnego wszystkim członkom podzbiorowości w ściśle określonym miejscu i czasie „</a:t>
            </a:r>
          </a:p>
          <a:p>
            <a:pPr marL="45720" indent="0" algn="just">
              <a:buNone/>
            </a:pPr>
            <a:r>
              <a:rPr lang="pl-PL" sz="2400" dirty="0"/>
              <a:t>Przykładowo:</a:t>
            </a:r>
          </a:p>
          <a:p>
            <a:pPr algn="just">
              <a:buFont typeface="Arial" panose="020B0604020202020204" pitchFamily="34" charset="0"/>
              <a:buChar char="•"/>
            </a:pPr>
            <a:r>
              <a:rPr lang="pl-PL" sz="2400" dirty="0"/>
              <a:t>zbiorowość studentów rozpoczynających studia w danym roku akademickim, </a:t>
            </a:r>
            <a:r>
              <a:rPr lang="pl-PL" sz="2400" dirty="0" err="1"/>
              <a:t>t.j</a:t>
            </a:r>
            <a:r>
              <a:rPr lang="pl-PL" sz="2400" dirty="0"/>
              <a:t>. 1 </a:t>
            </a:r>
            <a:r>
              <a:rPr lang="pl-PL" sz="2400"/>
              <a:t>października 2017 </a:t>
            </a:r>
            <a:r>
              <a:rPr lang="pl-PL" sz="2400" dirty="0"/>
              <a:t>roku na  </a:t>
            </a:r>
            <a:r>
              <a:rPr lang="pl-PL" sz="2400" dirty="0" err="1"/>
              <a:t>WPAiE</a:t>
            </a:r>
            <a:r>
              <a:rPr lang="pl-PL" sz="2400" dirty="0"/>
              <a:t> we Wrocławiu,</a:t>
            </a:r>
          </a:p>
          <a:p>
            <a:pPr algn="just">
              <a:buFont typeface="Arial" panose="020B0604020202020204" pitchFamily="34" charset="0"/>
              <a:buChar char="•"/>
            </a:pPr>
            <a:r>
              <a:rPr lang="pl-PL" sz="2400" dirty="0"/>
              <a:t> zbiorowość małżeństw zawartych w tym samym roku kalendarzowym</a:t>
            </a:r>
          </a:p>
          <a:p>
            <a:pPr marL="45720" indent="0" algn="just">
              <a:buNone/>
            </a:pPr>
            <a:r>
              <a:rPr lang="pl-PL" sz="2400" dirty="0"/>
              <a:t>Szczególną kohortą jest </a:t>
            </a:r>
            <a:r>
              <a:rPr lang="pl-PL" sz="2400" b="1" dirty="0">
                <a:effectLst>
                  <a:outerShdw blurRad="38100" dist="38100" dir="2700000" algn="tl">
                    <a:srgbClr val="000000">
                      <a:alpha val="43137"/>
                    </a:srgbClr>
                  </a:outerShdw>
                </a:effectLst>
              </a:rPr>
              <a:t>generacja</a:t>
            </a:r>
            <a:r>
              <a:rPr lang="pl-PL" sz="2400" dirty="0"/>
              <a:t>, czyli zbiorowość osób mających wspólną datę urodzenia.</a:t>
            </a:r>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13</a:t>
            </a:fld>
            <a:endParaRPr lang="en-US"/>
          </a:p>
        </p:txBody>
      </p:sp>
      <p:sp>
        <p:nvSpPr>
          <p:cNvPr id="5" name="Tytuł 4"/>
          <p:cNvSpPr>
            <a:spLocks noGrp="1"/>
          </p:cNvSpPr>
          <p:nvPr>
            <p:ph type="title"/>
          </p:nvPr>
        </p:nvSpPr>
        <p:spPr/>
        <p:txBody>
          <a:bodyPr/>
          <a:lstStyle/>
          <a:p>
            <a:r>
              <a:rPr lang="pl-PL" dirty="0"/>
              <a:t>PRZEDMIOT DEMOGRAFI I PODSTAWOWE </a:t>
            </a:r>
            <a:r>
              <a:rPr lang="pl-PL" dirty="0" err="1"/>
              <a:t>POJĘcia</a:t>
            </a:r>
            <a:endParaRPr lang="pl-PL" dirty="0"/>
          </a:p>
        </p:txBody>
      </p:sp>
    </p:spTree>
    <p:extLst>
      <p:ext uri="{BB962C8B-B14F-4D97-AF65-F5344CB8AC3E}">
        <p14:creationId xmlns:p14="http://schemas.microsoft.com/office/powerpoint/2010/main" val="3703210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60026" y="1640069"/>
            <a:ext cx="11704666" cy="5051323"/>
          </a:xfrm>
        </p:spPr>
        <p:txBody>
          <a:bodyPr>
            <a:normAutofit/>
          </a:bodyPr>
          <a:lstStyle/>
          <a:p>
            <a:pPr marL="45720" indent="0" algn="just">
              <a:buNone/>
            </a:pPr>
            <a:r>
              <a:rPr lang="pl-PL" sz="2400" b="1" dirty="0">
                <a:effectLst>
                  <a:outerShdw blurRad="38100" dist="38100" dir="2700000" algn="tl">
                    <a:srgbClr val="000000">
                      <a:alpha val="43137"/>
                    </a:srgbClr>
                  </a:outerShdw>
                </a:effectLst>
              </a:rPr>
              <a:t>Cechy populacji </a:t>
            </a:r>
            <a:r>
              <a:rPr lang="pl-PL" sz="2400" dirty="0"/>
              <a:t>umożliwiają zidentyfikowanie struktury demograficznej pod wybranym kątem, a następnie bada­nie jej oddziaływania na zdarzenia i procesy demograficzne.</a:t>
            </a:r>
          </a:p>
          <a:p>
            <a:pPr marL="45720" indent="0" algn="just">
              <a:buNone/>
            </a:pPr>
            <a:r>
              <a:rPr lang="pl-PL" sz="2400" dirty="0"/>
              <a:t>Cechy ludzkiej populacji: </a:t>
            </a:r>
          </a:p>
          <a:p>
            <a:pPr algn="just">
              <a:buFont typeface="Arial" panose="020B0604020202020204" pitchFamily="34" charset="0"/>
              <a:buChar char="•"/>
            </a:pPr>
            <a:r>
              <a:rPr lang="pl-PL" sz="2400" dirty="0"/>
              <a:t>płeć,</a:t>
            </a:r>
          </a:p>
          <a:p>
            <a:pPr algn="just">
              <a:buFont typeface="Arial" panose="020B0604020202020204" pitchFamily="34" charset="0"/>
              <a:buChar char="•"/>
            </a:pPr>
            <a:r>
              <a:rPr lang="pl-PL" sz="2400" dirty="0"/>
              <a:t>wiek, </a:t>
            </a:r>
          </a:p>
          <a:p>
            <a:pPr algn="just">
              <a:buFont typeface="Arial" panose="020B0604020202020204" pitchFamily="34" charset="0"/>
              <a:buChar char="•"/>
            </a:pPr>
            <a:r>
              <a:rPr lang="pl-PL" sz="2400" dirty="0"/>
              <a:t>stan cywilny,</a:t>
            </a:r>
          </a:p>
          <a:p>
            <a:pPr algn="just">
              <a:buFont typeface="Arial" panose="020B0604020202020204" pitchFamily="34" charset="0"/>
              <a:buChar char="•"/>
            </a:pPr>
            <a:r>
              <a:rPr lang="pl-PL" sz="2400" dirty="0"/>
              <a:t>przynależność terytorialna,</a:t>
            </a:r>
          </a:p>
          <a:p>
            <a:pPr algn="just">
              <a:buFont typeface="Arial" panose="020B0604020202020204" pitchFamily="34" charset="0"/>
              <a:buChar char="•"/>
            </a:pPr>
            <a:r>
              <a:rPr lang="pl-PL" sz="2400" dirty="0"/>
              <a:t>przyna­leżność do kohorty.</a:t>
            </a:r>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14</a:t>
            </a:fld>
            <a:endParaRPr lang="en-US"/>
          </a:p>
        </p:txBody>
      </p:sp>
      <p:sp>
        <p:nvSpPr>
          <p:cNvPr id="5" name="Tytuł 4"/>
          <p:cNvSpPr>
            <a:spLocks noGrp="1"/>
          </p:cNvSpPr>
          <p:nvPr>
            <p:ph type="title"/>
          </p:nvPr>
        </p:nvSpPr>
        <p:spPr/>
        <p:txBody>
          <a:bodyPr/>
          <a:lstStyle/>
          <a:p>
            <a:r>
              <a:rPr lang="pl-PL" dirty="0"/>
              <a:t>PRZEDMIOT DEMOGRAFI I PODSTAWOWE </a:t>
            </a:r>
            <a:r>
              <a:rPr lang="pl-PL" dirty="0" err="1"/>
              <a:t>POJĘcia</a:t>
            </a:r>
            <a:endParaRPr lang="pl-PL" dirty="0"/>
          </a:p>
        </p:txBody>
      </p:sp>
    </p:spTree>
    <p:extLst>
      <p:ext uri="{BB962C8B-B14F-4D97-AF65-F5344CB8AC3E}">
        <p14:creationId xmlns:p14="http://schemas.microsoft.com/office/powerpoint/2010/main" val="3190036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7999" y="1578076"/>
            <a:ext cx="11210524" cy="5051323"/>
          </a:xfrm>
        </p:spPr>
        <p:txBody>
          <a:bodyPr>
            <a:normAutofit/>
          </a:bodyPr>
          <a:lstStyle/>
          <a:p>
            <a:pPr marL="45720" indent="0" algn="just">
              <a:buNone/>
            </a:pPr>
            <a:r>
              <a:rPr lang="pl-PL" sz="2400" b="1" dirty="0">
                <a:effectLst>
                  <a:outerShdw blurRad="38100" dist="38100" dir="2700000" algn="tl">
                    <a:srgbClr val="000000">
                      <a:alpha val="43137"/>
                    </a:srgbClr>
                  </a:outerShdw>
                </a:effectLst>
              </a:rPr>
              <a:t>Zjawiska  (procesy) demograficzne </a:t>
            </a:r>
            <a:r>
              <a:rPr lang="pl-PL" sz="2400" dirty="0"/>
              <a:t>są uporządkowanymi łańcuchami zdarzeń ludnościowych, wiążącymi te zdarzenia ze zmianami w stanie i strukturze demograficznej populacji.  Są to:</a:t>
            </a:r>
          </a:p>
          <a:p>
            <a:pPr algn="just">
              <a:buFont typeface="Arial" panose="020B0604020202020204" pitchFamily="34" charset="0"/>
              <a:buChar char="•"/>
            </a:pPr>
            <a:r>
              <a:rPr lang="pl-PL" sz="2400" dirty="0"/>
              <a:t>małżeńskość; </a:t>
            </a:r>
          </a:p>
          <a:p>
            <a:pPr algn="just">
              <a:buFont typeface="Arial" panose="020B0604020202020204" pitchFamily="34" charset="0"/>
              <a:buChar char="•"/>
            </a:pPr>
            <a:r>
              <a:rPr lang="pl-PL" sz="2400" dirty="0"/>
              <a:t>rozrodczość, rodność, płodność;</a:t>
            </a:r>
          </a:p>
          <a:p>
            <a:pPr algn="just">
              <a:buFont typeface="Arial" panose="020B0604020202020204" pitchFamily="34" charset="0"/>
              <a:buChar char="•"/>
            </a:pPr>
            <a:r>
              <a:rPr lang="pl-PL" sz="2400" dirty="0"/>
              <a:t>umieralność; </a:t>
            </a:r>
          </a:p>
          <a:p>
            <a:pPr algn="just">
              <a:buFont typeface="Arial" panose="020B0604020202020204" pitchFamily="34" charset="0"/>
              <a:buChar char="•"/>
            </a:pPr>
            <a:r>
              <a:rPr lang="pl-PL" sz="2400" dirty="0"/>
              <a:t>mobilność terytorialna (migracje wewnętrzne i zewnętrzne); </a:t>
            </a:r>
          </a:p>
          <a:p>
            <a:pPr algn="just">
              <a:buFont typeface="Arial" panose="020B0604020202020204" pitchFamily="34" charset="0"/>
              <a:buChar char="•"/>
            </a:pPr>
            <a:r>
              <a:rPr lang="pl-PL" sz="2400" dirty="0"/>
              <a:t>reprodukcja ludności;</a:t>
            </a:r>
          </a:p>
          <a:p>
            <a:pPr algn="just">
              <a:buFont typeface="Arial" panose="020B0604020202020204" pitchFamily="34" charset="0"/>
              <a:buChar char="•"/>
            </a:pPr>
            <a:r>
              <a:rPr lang="pl-PL" sz="2400" dirty="0"/>
              <a:t>starzenie się populacji (zmiany struktury ludności według płci i wieku);</a:t>
            </a:r>
          </a:p>
          <a:p>
            <a:pPr algn="just">
              <a:buFont typeface="Arial" panose="020B0604020202020204" pitchFamily="34" charset="0"/>
              <a:buChar char="•"/>
            </a:pPr>
            <a:r>
              <a:rPr lang="pl-PL" sz="2400" dirty="0"/>
              <a:t>urbanizacja (zmiany rozmieszczenia terytorialnego ludno­ści).</a:t>
            </a:r>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15</a:t>
            </a:fld>
            <a:endParaRPr lang="en-US"/>
          </a:p>
        </p:txBody>
      </p:sp>
      <p:sp>
        <p:nvSpPr>
          <p:cNvPr id="5" name="Tytuł 4"/>
          <p:cNvSpPr>
            <a:spLocks noGrp="1"/>
          </p:cNvSpPr>
          <p:nvPr>
            <p:ph type="title"/>
          </p:nvPr>
        </p:nvSpPr>
        <p:spPr/>
        <p:txBody>
          <a:bodyPr/>
          <a:lstStyle/>
          <a:p>
            <a:r>
              <a:rPr lang="pl-PL" dirty="0"/>
              <a:t>PRZEDMIOT DEMOGRAFI I PODSTAWOWE </a:t>
            </a:r>
            <a:r>
              <a:rPr lang="pl-PL" dirty="0" err="1"/>
              <a:t>POJĘcia</a:t>
            </a:r>
            <a:endParaRPr lang="pl-PL" dirty="0"/>
          </a:p>
        </p:txBody>
      </p:sp>
    </p:spTree>
    <p:extLst>
      <p:ext uri="{BB962C8B-B14F-4D97-AF65-F5344CB8AC3E}">
        <p14:creationId xmlns:p14="http://schemas.microsoft.com/office/powerpoint/2010/main" val="475033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37518" y="1686565"/>
            <a:ext cx="11210524" cy="5051323"/>
          </a:xfrm>
        </p:spPr>
        <p:txBody>
          <a:bodyPr>
            <a:normAutofit/>
          </a:bodyPr>
          <a:lstStyle/>
          <a:p>
            <a:pPr marL="45720" indent="0" algn="just">
              <a:buNone/>
            </a:pPr>
            <a:r>
              <a:rPr lang="pl-PL" sz="2400" b="1" dirty="0">
                <a:effectLst>
                  <a:outerShdw blurRad="38100" dist="38100" dir="2700000" algn="tl">
                    <a:srgbClr val="000000">
                      <a:alpha val="43137"/>
                    </a:srgbClr>
                  </a:outerShdw>
                </a:effectLst>
              </a:rPr>
              <a:t>Zdarzenia demograficzne: </a:t>
            </a:r>
          </a:p>
          <a:p>
            <a:pPr algn="just">
              <a:buFont typeface="Arial" panose="020B0604020202020204" pitchFamily="34" charset="0"/>
              <a:buChar char="•"/>
            </a:pPr>
            <a:r>
              <a:rPr lang="pl-PL" sz="2400" dirty="0"/>
              <a:t>zawarcie małżeństwa,</a:t>
            </a:r>
          </a:p>
          <a:p>
            <a:pPr algn="just">
              <a:buFont typeface="Arial" panose="020B0604020202020204" pitchFamily="34" charset="0"/>
              <a:buChar char="•"/>
            </a:pPr>
            <a:r>
              <a:rPr lang="pl-PL" sz="2400" dirty="0"/>
              <a:t>rozwiązanie małżeństwa,</a:t>
            </a:r>
          </a:p>
          <a:p>
            <a:pPr algn="just">
              <a:buFont typeface="Arial" panose="020B0604020202020204" pitchFamily="34" charset="0"/>
              <a:buChar char="•"/>
            </a:pPr>
            <a:r>
              <a:rPr lang="pl-PL" sz="2400" dirty="0"/>
              <a:t>ciąża,</a:t>
            </a:r>
          </a:p>
          <a:p>
            <a:pPr algn="just">
              <a:buFont typeface="Arial" panose="020B0604020202020204" pitchFamily="34" charset="0"/>
              <a:buChar char="•"/>
            </a:pPr>
            <a:r>
              <a:rPr lang="pl-PL" sz="2400" dirty="0"/>
              <a:t>poród,</a:t>
            </a:r>
          </a:p>
          <a:p>
            <a:pPr algn="just">
              <a:buFont typeface="Arial" panose="020B0604020202020204" pitchFamily="34" charset="0"/>
              <a:buChar char="•"/>
            </a:pPr>
            <a:r>
              <a:rPr lang="pl-PL" sz="2400" dirty="0"/>
              <a:t>urodzenie żywe,</a:t>
            </a:r>
          </a:p>
          <a:p>
            <a:pPr algn="just">
              <a:buFont typeface="Arial" panose="020B0604020202020204" pitchFamily="34" charset="0"/>
              <a:buChar char="•"/>
            </a:pPr>
            <a:r>
              <a:rPr lang="pl-PL" sz="2400" dirty="0"/>
              <a:t>zgon,</a:t>
            </a:r>
          </a:p>
          <a:p>
            <a:pPr algn="just">
              <a:buFont typeface="Arial" panose="020B0604020202020204" pitchFamily="34" charset="0"/>
              <a:buChar char="•"/>
            </a:pPr>
            <a:r>
              <a:rPr lang="pl-PL" sz="2400" dirty="0"/>
              <a:t>napływ migracyjny (przybycie migranta),</a:t>
            </a:r>
          </a:p>
          <a:p>
            <a:pPr algn="just">
              <a:buFont typeface="Arial" panose="020B0604020202020204" pitchFamily="34" charset="0"/>
              <a:buChar char="•"/>
            </a:pPr>
            <a:r>
              <a:rPr lang="pl-PL" sz="2400" dirty="0"/>
              <a:t>odpływ migracyjny  (wyjazd migranta) </a:t>
            </a:r>
          </a:p>
          <a:p>
            <a:pPr algn="just">
              <a:buFont typeface="Arial" panose="020B0604020202020204" pitchFamily="34" charset="0"/>
              <a:buChar char="•"/>
            </a:pPr>
            <a:r>
              <a:rPr lang="pl-PL" sz="2400" dirty="0"/>
              <a:t>przyrost ludności, </a:t>
            </a:r>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16</a:t>
            </a:fld>
            <a:endParaRPr lang="en-US"/>
          </a:p>
        </p:txBody>
      </p:sp>
      <p:sp>
        <p:nvSpPr>
          <p:cNvPr id="5" name="Tytuł 4"/>
          <p:cNvSpPr>
            <a:spLocks noGrp="1"/>
          </p:cNvSpPr>
          <p:nvPr>
            <p:ph type="title"/>
          </p:nvPr>
        </p:nvSpPr>
        <p:spPr/>
        <p:txBody>
          <a:bodyPr/>
          <a:lstStyle/>
          <a:p>
            <a:r>
              <a:rPr lang="pl-PL" dirty="0"/>
              <a:t>PRZEDMIOT DEMOGRAFI I PODSTAWOWE </a:t>
            </a:r>
            <a:r>
              <a:rPr lang="pl-PL" dirty="0" err="1"/>
              <a:t>POJĘcia</a:t>
            </a:r>
            <a:endParaRPr lang="pl-PL" dirty="0"/>
          </a:p>
        </p:txBody>
      </p:sp>
    </p:spTree>
    <p:extLst>
      <p:ext uri="{BB962C8B-B14F-4D97-AF65-F5344CB8AC3E}">
        <p14:creationId xmlns:p14="http://schemas.microsoft.com/office/powerpoint/2010/main" val="260907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19757" y="1799304"/>
            <a:ext cx="10951498" cy="4830096"/>
          </a:xfrm>
        </p:spPr>
        <p:txBody>
          <a:bodyPr>
            <a:normAutofit/>
          </a:bodyPr>
          <a:lstStyle/>
          <a:p>
            <a:pPr marL="45720" indent="0" algn="just">
              <a:buNone/>
            </a:pPr>
            <a:r>
              <a:rPr lang="pl-PL" sz="2400" b="1" dirty="0">
                <a:effectLst>
                  <a:outerShdw blurRad="38100" dist="38100" dir="2700000" algn="tl">
                    <a:srgbClr val="000000">
                      <a:alpha val="43137"/>
                    </a:srgbClr>
                  </a:outerShdw>
                </a:effectLst>
              </a:rPr>
              <a:t>Analiza demograficzna </a:t>
            </a:r>
            <a:r>
              <a:rPr lang="pl-PL" sz="2400" dirty="0"/>
              <a:t>to podstawowy etap procesu poznawczego w demografii. Jest to sposób statystycznego opisu i wnioskowania o zjawiskach (procesach) ludnościowych na gruncie demografii.</a:t>
            </a:r>
          </a:p>
          <a:p>
            <a:pPr marL="45720" indent="0" algn="just">
              <a:buNone/>
            </a:pPr>
            <a:endParaRPr lang="pl-PL" sz="2400" dirty="0"/>
          </a:p>
          <a:p>
            <a:pPr marL="45720" indent="0" algn="just">
              <a:buNone/>
            </a:pPr>
            <a:r>
              <a:rPr lang="pl-PL" sz="2400" dirty="0"/>
              <a:t>Celem  analizy demograficznej jest poznanie przebiegu poszczególnych zjawisk (procesów) demograficznych  na danym terytorium i w określonym  przedziale czasu.</a:t>
            </a:r>
          </a:p>
          <a:p>
            <a:pPr marL="45720" indent="0" algn="just">
              <a:buNone/>
            </a:pPr>
            <a:endParaRPr lang="pl-PL" sz="2400" dirty="0"/>
          </a:p>
          <a:p>
            <a:pPr marL="45720" indent="0" algn="just">
              <a:buNone/>
            </a:pPr>
            <a:r>
              <a:rPr lang="pl-PL" sz="2400" dirty="0"/>
              <a:t>W celu wykrycia prawidłowości występujących w zjawiskach (procesach) demograficznych  prowadzi się analizę w dwóch ujęciach: </a:t>
            </a:r>
            <a:endParaRPr lang="pl-PL" sz="2400" dirty="0" smtClean="0"/>
          </a:p>
          <a:p>
            <a:pPr marL="45720" indent="0" algn="ctr">
              <a:buNone/>
            </a:pPr>
            <a:r>
              <a:rPr lang="pl-PL" sz="2400" dirty="0" smtClean="0"/>
              <a:t>przekrojowym </a:t>
            </a:r>
            <a:r>
              <a:rPr lang="pl-PL" sz="2400" dirty="0"/>
              <a:t>oraz wzdłużnym.</a:t>
            </a:r>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17</a:t>
            </a:fld>
            <a:endParaRPr lang="en-US"/>
          </a:p>
        </p:txBody>
      </p:sp>
      <p:sp>
        <p:nvSpPr>
          <p:cNvPr id="5" name="Tytuł 4"/>
          <p:cNvSpPr>
            <a:spLocks noGrp="1"/>
          </p:cNvSpPr>
          <p:nvPr>
            <p:ph type="title"/>
          </p:nvPr>
        </p:nvSpPr>
        <p:spPr/>
        <p:txBody>
          <a:bodyPr/>
          <a:lstStyle/>
          <a:p>
            <a:r>
              <a:rPr lang="pl-PL" dirty="0"/>
              <a:t>PRZEDMIOT DEMOGRAFI I PODSTAWOWE </a:t>
            </a:r>
            <a:r>
              <a:rPr lang="pl-PL" dirty="0" err="1"/>
              <a:t>POJĘcia</a:t>
            </a:r>
            <a:endParaRPr lang="pl-PL" dirty="0"/>
          </a:p>
        </p:txBody>
      </p:sp>
    </p:spTree>
    <p:extLst>
      <p:ext uri="{BB962C8B-B14F-4D97-AF65-F5344CB8AC3E}">
        <p14:creationId xmlns:p14="http://schemas.microsoft.com/office/powerpoint/2010/main" val="3519152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75523" y="1672575"/>
            <a:ext cx="11565181" cy="4883207"/>
          </a:xfrm>
        </p:spPr>
        <p:txBody>
          <a:bodyPr>
            <a:normAutofit/>
          </a:bodyPr>
          <a:lstStyle/>
          <a:p>
            <a:pPr marL="502920" indent="-457200" algn="just">
              <a:buAutoNum type="arabicPeriod"/>
            </a:pPr>
            <a:r>
              <a:rPr lang="pl-PL" sz="2400" b="1" dirty="0" smtClean="0"/>
              <a:t>Analiza </a:t>
            </a:r>
            <a:r>
              <a:rPr lang="pl-PL" sz="2400" b="1" dirty="0"/>
              <a:t>poprzeczna (przekrojowa) </a:t>
            </a:r>
            <a:r>
              <a:rPr lang="pl-PL" sz="2400" dirty="0"/>
              <a:t>- dotyczy zdarzeń, które wystąpiły w danej populacji w pewnym przedziale czasu. Analiza ta dotyczy badania wielu kohort w określonym momencie lub przedziale czasu, najczęściej jest to rok.</a:t>
            </a:r>
          </a:p>
          <a:p>
            <a:pPr marL="502920" indent="-457200" algn="just">
              <a:buAutoNum type="arabicPeriod"/>
            </a:pPr>
            <a:r>
              <a:rPr lang="pl-PL" sz="2400" b="1" dirty="0"/>
              <a:t>Analiza wzdłużna (</a:t>
            </a:r>
            <a:r>
              <a:rPr lang="pl-PL" sz="2400" b="1" dirty="0" err="1"/>
              <a:t>kohortowa</a:t>
            </a:r>
            <a:r>
              <a:rPr lang="pl-PL" sz="2400" b="1" dirty="0"/>
              <a:t>) </a:t>
            </a:r>
            <a:r>
              <a:rPr lang="pl-PL" sz="2400" dirty="0"/>
              <a:t>- dotyczy zdarzeń, które wystąpiły  w jednej generacji (kohorcie) w ciągu całego czasu istnienia tej generacji (możliwość analizy natężenia i kalendarza, czyli rozkładu zdarzeń w czasie),  czyli badanie jednej kohorty w ciągu całego okresu jej trwania. Może ona mieć charakter </a:t>
            </a:r>
            <a:r>
              <a:rPr lang="pl-PL" sz="2400" dirty="0">
                <a:effectLst>
                  <a:outerShdw blurRad="38100" dist="38100" dir="2700000" algn="tl">
                    <a:srgbClr val="000000">
                      <a:alpha val="43137"/>
                    </a:srgbClr>
                  </a:outerShdw>
                </a:effectLst>
              </a:rPr>
              <a:t>retrospektywny</a:t>
            </a:r>
            <a:r>
              <a:rPr lang="pl-PL" sz="2400" dirty="0"/>
              <a:t> (po zakończeniu trwania kohorty) lub </a:t>
            </a:r>
            <a:r>
              <a:rPr lang="pl-PL" sz="2400" dirty="0">
                <a:effectLst>
                  <a:outerShdw blurRad="38100" dist="38100" dir="2700000" algn="tl">
                    <a:srgbClr val="000000">
                      <a:alpha val="43137"/>
                    </a:srgbClr>
                  </a:outerShdw>
                </a:effectLst>
              </a:rPr>
              <a:t>prospektywny</a:t>
            </a:r>
            <a:r>
              <a:rPr lang="pl-PL" sz="2400" dirty="0"/>
              <a:t> (jeśli dotyczy prognozowania zjawiska w przyszłości).</a:t>
            </a:r>
          </a:p>
          <a:p>
            <a:pPr marL="502920" indent="-457200">
              <a:buAutoNum type="arabicPeriod"/>
            </a:pPr>
            <a:endParaRPr lang="pl-PL" dirty="0"/>
          </a:p>
          <a:p>
            <a:pPr marL="45720" indent="0">
              <a:buNone/>
            </a:pPr>
            <a:endParaRPr lang="pl-PL"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18</a:t>
            </a:fld>
            <a:endParaRPr lang="en-US"/>
          </a:p>
        </p:txBody>
      </p:sp>
      <p:sp>
        <p:nvSpPr>
          <p:cNvPr id="5" name="Tytuł 4"/>
          <p:cNvSpPr>
            <a:spLocks noGrp="1"/>
          </p:cNvSpPr>
          <p:nvPr>
            <p:ph type="title"/>
          </p:nvPr>
        </p:nvSpPr>
        <p:spPr/>
        <p:txBody>
          <a:bodyPr/>
          <a:lstStyle/>
          <a:p>
            <a:r>
              <a:rPr lang="pl-PL" sz="2800" dirty="0"/>
              <a:t>Analiza demograficzna</a:t>
            </a:r>
          </a:p>
        </p:txBody>
      </p:sp>
    </p:spTree>
    <p:extLst>
      <p:ext uri="{BB962C8B-B14F-4D97-AF65-F5344CB8AC3E}">
        <p14:creationId xmlns:p14="http://schemas.microsoft.com/office/powerpoint/2010/main" val="4125725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7999" y="1719071"/>
            <a:ext cx="11210524" cy="4929702"/>
          </a:xfrm>
        </p:spPr>
        <p:txBody>
          <a:bodyPr>
            <a:normAutofit lnSpcReduction="10000"/>
          </a:bodyPr>
          <a:lstStyle/>
          <a:p>
            <a:pPr marL="45720" indent="0">
              <a:buNone/>
            </a:pPr>
            <a:r>
              <a:rPr lang="pl-PL" sz="2400" dirty="0"/>
              <a:t>W analizie demograficznej  użyte zmienne </a:t>
            </a:r>
            <a:r>
              <a:rPr lang="pl-PL" sz="2400" dirty="0" smtClean="0"/>
              <a:t>mają charakter:</a:t>
            </a:r>
          </a:p>
          <a:p>
            <a:pPr>
              <a:buFont typeface="Arial" panose="020B0604020202020204" pitchFamily="34" charset="0"/>
              <a:buChar char="•"/>
            </a:pPr>
            <a:r>
              <a:rPr lang="pl-PL" sz="2400" dirty="0" smtClean="0"/>
              <a:t>Przekrojowy (dane zebrane w ustalonym momencie od wybranych jednostek)</a:t>
            </a:r>
          </a:p>
          <a:p>
            <a:pPr>
              <a:buFont typeface="Arial" panose="020B0604020202020204" pitchFamily="34" charset="0"/>
              <a:buChar char="•"/>
            </a:pPr>
            <a:r>
              <a:rPr lang="pl-PL" sz="2400" dirty="0" smtClean="0"/>
              <a:t>Szeregów czasowych (dane zebrane od jednej jednostki w czasie)</a:t>
            </a:r>
          </a:p>
          <a:p>
            <a:pPr marL="1790700">
              <a:buFont typeface="Courier New" panose="02070309020205020404" pitchFamily="49" charset="0"/>
              <a:buChar char="o"/>
            </a:pPr>
            <a:r>
              <a:rPr lang="pl-PL" sz="2400" dirty="0"/>
              <a:t>	</a:t>
            </a:r>
            <a:r>
              <a:rPr lang="pl-PL" sz="2400" dirty="0" smtClean="0"/>
              <a:t>momentów (stan na dzień)</a:t>
            </a:r>
          </a:p>
          <a:p>
            <a:pPr marL="1790700">
              <a:buFont typeface="Courier New" panose="02070309020205020404" pitchFamily="49" charset="0"/>
              <a:buChar char="o"/>
            </a:pPr>
            <a:r>
              <a:rPr lang="pl-PL" sz="2400" dirty="0"/>
              <a:t>	</a:t>
            </a:r>
            <a:r>
              <a:rPr lang="pl-PL" sz="2400" dirty="0" smtClean="0"/>
              <a:t>okresów</a:t>
            </a:r>
          </a:p>
          <a:p>
            <a:pPr marL="45720" indent="0">
              <a:buNone/>
            </a:pPr>
            <a:endParaRPr lang="pl-PL" sz="2400" dirty="0" smtClean="0"/>
          </a:p>
          <a:p>
            <a:pPr marL="45720" indent="0">
              <a:buNone/>
            </a:pPr>
            <a:r>
              <a:rPr lang="pl-PL" sz="2400" dirty="0" smtClean="0"/>
              <a:t>Mogą </a:t>
            </a:r>
            <a:r>
              <a:rPr lang="pl-PL" sz="2400" dirty="0"/>
              <a:t>być  </a:t>
            </a:r>
            <a:r>
              <a:rPr lang="pl-PL" sz="2400" dirty="0" smtClean="0"/>
              <a:t>też typu</a:t>
            </a:r>
            <a:r>
              <a:rPr lang="pl-PL" sz="2400" dirty="0"/>
              <a:t>: </a:t>
            </a:r>
          </a:p>
          <a:p>
            <a:pPr>
              <a:buFont typeface="Arial" panose="020B0604020202020204" pitchFamily="34" charset="0"/>
              <a:buChar char="•"/>
            </a:pPr>
            <a:r>
              <a:rPr lang="pl-PL" sz="2400" dirty="0" smtClean="0"/>
              <a:t>zasobów </a:t>
            </a:r>
            <a:r>
              <a:rPr lang="pl-PL" sz="2400" dirty="0"/>
              <a:t>– np. liczba ludności, kobiet, nowożeńców, gospodarstw domowych, [pomiar  w ustalonym momencie </a:t>
            </a:r>
            <a:r>
              <a:rPr lang="pl-PL" sz="2400" dirty="0" smtClean="0"/>
              <a:t>czasu]</a:t>
            </a:r>
          </a:p>
          <a:p>
            <a:pPr>
              <a:buFont typeface="Arial" panose="020B0604020202020204" pitchFamily="34" charset="0"/>
              <a:buChar char="•"/>
            </a:pPr>
            <a:r>
              <a:rPr lang="pl-PL" sz="2400" dirty="0" smtClean="0"/>
              <a:t>strumieni </a:t>
            </a:r>
            <a:r>
              <a:rPr lang="pl-PL" sz="2400" dirty="0"/>
              <a:t>– zdarzenia zachodzące w tych zbiorowościach (np. urodzenia, zgony), [pomiar  w ustalonym przedziale czasu] </a:t>
            </a:r>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19</a:t>
            </a:fld>
            <a:endParaRPr lang="en-US"/>
          </a:p>
        </p:txBody>
      </p:sp>
      <p:sp>
        <p:nvSpPr>
          <p:cNvPr id="5" name="Tytuł 4"/>
          <p:cNvSpPr>
            <a:spLocks noGrp="1"/>
          </p:cNvSpPr>
          <p:nvPr>
            <p:ph type="title"/>
          </p:nvPr>
        </p:nvSpPr>
        <p:spPr/>
        <p:txBody>
          <a:bodyPr/>
          <a:lstStyle/>
          <a:p>
            <a:r>
              <a:rPr lang="pl-PL" sz="2800" dirty="0"/>
              <a:t>Analiza demograficzna</a:t>
            </a:r>
          </a:p>
        </p:txBody>
      </p:sp>
    </p:spTree>
    <p:extLst>
      <p:ext uri="{BB962C8B-B14F-4D97-AF65-F5344CB8AC3E}">
        <p14:creationId xmlns:p14="http://schemas.microsoft.com/office/powerpoint/2010/main" val="571435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lstStyle/>
          <a:p>
            <a:endParaRPr lang="pl-PL"/>
          </a:p>
        </p:txBody>
      </p:sp>
      <p:sp>
        <p:nvSpPr>
          <p:cNvPr id="3" name="Symbol zastępczy daty 2"/>
          <p:cNvSpPr>
            <a:spLocks noGrp="1"/>
          </p:cNvSpPr>
          <p:nvPr>
            <p:ph type="dt" sz="half" idx="10"/>
          </p:nvPr>
        </p:nvSpPr>
        <p:spPr/>
        <p:txBody>
          <a:bodyPr/>
          <a:lstStyle/>
          <a:p>
            <a:fld id="{74A8BBF0-342D-409A-9C0A-B1B451E92883}" type="datetime1">
              <a:rPr lang="en-US" smtClean="0"/>
              <a:pPr/>
              <a:t>6/1/2018</a:t>
            </a:fld>
            <a:endParaRPr lang="en-US" dirty="0"/>
          </a:p>
        </p:txBody>
      </p:sp>
      <p:sp>
        <p:nvSpPr>
          <p:cNvPr id="4" name="Symbol zastępczy numeru slajdu 3"/>
          <p:cNvSpPr>
            <a:spLocks noGrp="1"/>
          </p:cNvSpPr>
          <p:nvPr>
            <p:ph type="sldNum" sz="quarter" idx="11"/>
          </p:nvPr>
        </p:nvSpPr>
        <p:spPr/>
        <p:txBody>
          <a:bodyPr/>
          <a:lstStyle/>
          <a:p>
            <a:pPr algn="r"/>
            <a:fld id="{F7886C9C-DC18-4195-8FD5-A50AA931D419}" type="slidenum">
              <a:rPr lang="en-US" smtClean="0"/>
              <a:pPr algn="r"/>
              <a:t>2</a:t>
            </a:fld>
            <a:endParaRPr lang="en-US" dirty="0"/>
          </a:p>
        </p:txBody>
      </p:sp>
      <p:sp>
        <p:nvSpPr>
          <p:cNvPr id="6" name="Tytuł 5"/>
          <p:cNvSpPr>
            <a:spLocks noGrp="1"/>
          </p:cNvSpPr>
          <p:nvPr>
            <p:ph type="title"/>
          </p:nvPr>
        </p:nvSpPr>
        <p:spPr>
          <a:xfrm>
            <a:off x="389128" y="2659466"/>
            <a:ext cx="7602728" cy="939059"/>
          </a:xfrm>
        </p:spPr>
        <p:txBody>
          <a:bodyPr/>
          <a:lstStyle/>
          <a:p>
            <a:r>
              <a:rPr lang="pl-PL" sz="3600" dirty="0" smtClean="0"/>
              <a:t>PODSTAWOWE POJĘCIA</a:t>
            </a:r>
            <a:endParaRPr lang="pl-PL" dirty="0"/>
          </a:p>
        </p:txBody>
      </p:sp>
    </p:spTree>
    <p:extLst>
      <p:ext uri="{BB962C8B-B14F-4D97-AF65-F5344CB8AC3E}">
        <p14:creationId xmlns:p14="http://schemas.microsoft.com/office/powerpoint/2010/main" val="2759682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63295" y="1644320"/>
            <a:ext cx="11778887" cy="5050947"/>
          </a:xfrm>
        </p:spPr>
        <p:txBody>
          <a:bodyPr>
            <a:normAutofit/>
          </a:bodyPr>
          <a:lstStyle/>
          <a:p>
            <a:pPr marL="45720" indent="0" algn="just">
              <a:buNone/>
            </a:pPr>
            <a:r>
              <a:rPr lang="pl-PL" sz="2400" b="1" dirty="0"/>
              <a:t>Analiza demograficzna uwzględnia </a:t>
            </a:r>
            <a:r>
              <a:rPr lang="pl-PL" sz="1800" b="1" dirty="0"/>
              <a:t>: </a:t>
            </a:r>
            <a:endParaRPr lang="pl-PL" sz="2400" dirty="0"/>
          </a:p>
          <a:p>
            <a:pPr algn="just">
              <a:buFont typeface="Arial" panose="020B0604020202020204" pitchFamily="34" charset="0"/>
              <a:buChar char="•"/>
            </a:pPr>
            <a:r>
              <a:rPr lang="pl-PL" sz="2400" b="1" dirty="0"/>
              <a:t>wielkości  absolutne </a:t>
            </a:r>
            <a:r>
              <a:rPr lang="pl-PL" sz="2400" dirty="0"/>
              <a:t>– np. liczba ludności Polski, liczba zgonów, liczba urodzeń </a:t>
            </a:r>
          </a:p>
          <a:p>
            <a:pPr algn="just">
              <a:buFont typeface="Arial" panose="020B0604020202020204" pitchFamily="34" charset="0"/>
              <a:buChar char="•"/>
            </a:pPr>
            <a:r>
              <a:rPr lang="pl-PL" sz="2400" b="1" dirty="0"/>
              <a:t>wielkości względne  </a:t>
            </a:r>
            <a:r>
              <a:rPr lang="pl-PL" sz="2400" dirty="0"/>
              <a:t>(miary natężenia zwane współczynnikami)– np. współczynnik umieralności,  współczynnik dzietności </a:t>
            </a:r>
          </a:p>
          <a:p>
            <a:pPr marL="45720" indent="0" algn="just">
              <a:buNone/>
            </a:pPr>
            <a:endParaRPr lang="pl-PL" sz="2400" dirty="0" smtClean="0"/>
          </a:p>
          <a:p>
            <a:pPr marL="45720" indent="0" algn="just">
              <a:buNone/>
            </a:pPr>
            <a:r>
              <a:rPr lang="pl-PL" sz="2400" dirty="0" smtClean="0"/>
              <a:t>Współczynniki </a:t>
            </a:r>
            <a:r>
              <a:rPr lang="pl-PL" sz="2400" dirty="0"/>
              <a:t>to relacje:</a:t>
            </a:r>
          </a:p>
          <a:p>
            <a:pPr algn="just">
              <a:buFont typeface="Arial" panose="020B0604020202020204" pitchFamily="34" charset="0"/>
              <a:buChar char="•"/>
            </a:pPr>
            <a:r>
              <a:rPr lang="pl-PL" sz="2400" b="1" dirty="0"/>
              <a:t>Zasobu do zasobu</a:t>
            </a:r>
            <a:r>
              <a:rPr lang="pl-PL" sz="2400" dirty="0"/>
              <a:t> - np. udział ludności miejskiej w ogólnej liczbie ludności, udział kobiet w wieku 15-49 lat w ogólnej liczbie kobiet itp.;</a:t>
            </a:r>
          </a:p>
          <a:p>
            <a:pPr algn="just">
              <a:buFont typeface="Arial" panose="020B0604020202020204" pitchFamily="34" charset="0"/>
              <a:buChar char="•"/>
            </a:pPr>
            <a:r>
              <a:rPr lang="pl-PL" sz="2400" b="1" dirty="0"/>
              <a:t>Strumienia do strumienia </a:t>
            </a:r>
            <a:r>
              <a:rPr lang="pl-PL" sz="2400" dirty="0"/>
              <a:t>np. liczba urodzeń w stosunku do liczby zgonów, liczba zawartych małżeństw w stosunku do liczby małżeństw rozwiązanych itp.;</a:t>
            </a:r>
          </a:p>
          <a:p>
            <a:pPr algn="just">
              <a:buFont typeface="Arial" panose="020B0604020202020204" pitchFamily="34" charset="0"/>
              <a:buChar char="•"/>
            </a:pPr>
            <a:r>
              <a:rPr lang="pl-PL" sz="2400" b="1" dirty="0"/>
              <a:t>Strumienia do zasobu</a:t>
            </a:r>
            <a:r>
              <a:rPr lang="pl-PL" sz="2400" dirty="0"/>
              <a:t> – tego typu występują najczęściej, np. współczynnik rozwodów, współczynnik umieralności (zgonów) , współczynnik migracji, itp</a:t>
            </a:r>
            <a:r>
              <a:rPr lang="pl-PL" sz="2400" dirty="0" smtClean="0"/>
              <a:t>.</a:t>
            </a: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20</a:t>
            </a:fld>
            <a:endParaRPr lang="en-US"/>
          </a:p>
        </p:txBody>
      </p:sp>
      <p:sp>
        <p:nvSpPr>
          <p:cNvPr id="5" name="Tytuł 4"/>
          <p:cNvSpPr>
            <a:spLocks noGrp="1"/>
          </p:cNvSpPr>
          <p:nvPr>
            <p:ph type="title"/>
          </p:nvPr>
        </p:nvSpPr>
        <p:spPr/>
        <p:txBody>
          <a:bodyPr/>
          <a:lstStyle/>
          <a:p>
            <a:r>
              <a:rPr lang="pl-PL" dirty="0"/>
              <a:t>PRZEDMIOT DEMOGRAFI I PODSTAWOWE </a:t>
            </a:r>
            <a:r>
              <a:rPr lang="pl-PL" dirty="0" smtClean="0"/>
              <a:t>Pojęcia</a:t>
            </a:r>
            <a:endParaRPr lang="pl-PL" dirty="0"/>
          </a:p>
        </p:txBody>
      </p:sp>
    </p:spTree>
    <p:extLst>
      <p:ext uri="{BB962C8B-B14F-4D97-AF65-F5344CB8AC3E}">
        <p14:creationId xmlns:p14="http://schemas.microsoft.com/office/powerpoint/2010/main" val="3712500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600" dirty="0">
                <a:solidFill>
                  <a:schemeClr val="bg1">
                    <a:lumMod val="95000"/>
                  </a:schemeClr>
                </a:solidFill>
              </a:rPr>
              <a:t>współczynniki</a:t>
            </a:r>
          </a:p>
        </p:txBody>
      </p:sp>
      <p:sp>
        <p:nvSpPr>
          <p:cNvPr id="3" name="Symbol zastępczy zawartości 2"/>
          <p:cNvSpPr>
            <a:spLocks noGrp="1"/>
          </p:cNvSpPr>
          <p:nvPr>
            <p:ph sz="quarter" idx="1"/>
          </p:nvPr>
        </p:nvSpPr>
        <p:spPr>
          <a:xfrm>
            <a:off x="313722" y="1668859"/>
            <a:ext cx="11540837" cy="4557120"/>
          </a:xfrm>
        </p:spPr>
        <p:txBody>
          <a:bodyPr>
            <a:normAutofit/>
          </a:bodyPr>
          <a:lstStyle/>
          <a:p>
            <a:pPr marL="45720" indent="0" algn="just">
              <a:buNone/>
            </a:pPr>
            <a:r>
              <a:rPr lang="pl-PL" sz="2400" b="1" dirty="0"/>
              <a:t>Współczynniki (jako parametry opisowe) </a:t>
            </a:r>
            <a:r>
              <a:rPr lang="pl-PL" sz="2400" dirty="0"/>
              <a:t>wyrażają</a:t>
            </a:r>
            <a:r>
              <a:rPr lang="pl-PL" sz="2400" b="1" dirty="0"/>
              <a:t> </a:t>
            </a:r>
            <a:r>
              <a:rPr lang="pl-PL" sz="2400" dirty="0"/>
              <a:t>natężenie badanych procesów (zazwyczaj w przeliczeniu na 100 lub 1000 osób badanej zbiorowości</a:t>
            </a:r>
            <a:r>
              <a:rPr lang="pl-PL" sz="2400" dirty="0" smtClean="0"/>
              <a:t>). </a:t>
            </a:r>
            <a:r>
              <a:rPr lang="pl-PL" sz="2400" b="1" dirty="0" smtClean="0"/>
              <a:t>Współczynniki </a:t>
            </a:r>
            <a:r>
              <a:rPr lang="pl-PL" sz="2400" b="1" dirty="0"/>
              <a:t>demograficzne </a:t>
            </a:r>
            <a:r>
              <a:rPr lang="pl-PL" sz="2400" dirty="0"/>
              <a:t>obrazują za pomocą jednej liczby natężenie badanego procesu </a:t>
            </a:r>
            <a:r>
              <a:rPr lang="pl-PL" sz="2400" dirty="0" smtClean="0"/>
              <a:t>demograficznego i wyrażają się ogólnym wzorem:</a:t>
            </a:r>
            <a:endParaRPr lang="pl-PL" sz="2400" dirty="0"/>
          </a:p>
        </p:txBody>
      </p:sp>
      <p:graphicFrame>
        <p:nvGraphicFramePr>
          <p:cNvPr id="4" name="Obiekt 3"/>
          <p:cNvGraphicFramePr>
            <a:graphicFrameLocks noChangeAspect="1"/>
          </p:cNvGraphicFramePr>
          <p:nvPr>
            <p:extLst>
              <p:ext uri="{D42A27DB-BD31-4B8C-83A1-F6EECF244321}">
                <p14:modId xmlns:p14="http://schemas.microsoft.com/office/powerpoint/2010/main" val="1360601606"/>
              </p:ext>
            </p:extLst>
          </p:nvPr>
        </p:nvGraphicFramePr>
        <p:xfrm>
          <a:off x="5046743" y="3488008"/>
          <a:ext cx="2139950" cy="1263650"/>
        </p:xfrm>
        <a:graphic>
          <a:graphicData uri="http://schemas.openxmlformats.org/presentationml/2006/ole">
            <mc:AlternateContent xmlns:mc="http://schemas.openxmlformats.org/markup-compatibility/2006">
              <mc:Choice xmlns:v="urn:schemas-microsoft-com:vml" Requires="v">
                <p:oleObj spid="_x0000_s14353" name="Równanie" r:id="rId3" imgW="774360" imgH="457200" progId="Equation.3">
                  <p:embed/>
                </p:oleObj>
              </mc:Choice>
              <mc:Fallback>
                <p:oleObj name="Równanie" r:id="rId3" imgW="77436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743" y="3488008"/>
                        <a:ext cx="21399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3"/>
          <p:cNvSpPr txBox="1">
            <a:spLocks noChangeArrowheads="1"/>
          </p:cNvSpPr>
          <p:nvPr/>
        </p:nvSpPr>
        <p:spPr>
          <a:xfrm>
            <a:off x="283954" y="4638221"/>
            <a:ext cx="11665528" cy="1902064"/>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2" pitchFamily="18" charset="2"/>
              <a:buNone/>
            </a:pPr>
            <a:endParaRPr lang="pl-PL" dirty="0" smtClean="0"/>
          </a:p>
          <a:p>
            <a:pPr>
              <a:buFont typeface="Arial" panose="020B0604020202020204" pitchFamily="34" charset="0"/>
              <a:buChar char="•"/>
            </a:pPr>
            <a:r>
              <a:rPr lang="pl-PL" sz="2400" i="1" dirty="0" err="1" smtClean="0"/>
              <a:t>F</a:t>
            </a:r>
            <a:r>
              <a:rPr lang="pl-PL" sz="2400" i="1" baseline="30000" dirty="0" err="1" smtClean="0"/>
              <a:t>t</a:t>
            </a:r>
            <a:r>
              <a:rPr lang="pl-PL" sz="2400" dirty="0" smtClean="0"/>
              <a:t> – liczba zdarzeń demograficznych w okresie </a:t>
            </a:r>
            <a:r>
              <a:rPr lang="pl-PL" sz="2400" i="1" dirty="0" smtClean="0"/>
              <a:t>t</a:t>
            </a:r>
          </a:p>
          <a:p>
            <a:pPr>
              <a:buFont typeface="Arial" panose="020B0604020202020204" pitchFamily="34" charset="0"/>
              <a:buChar char="•"/>
            </a:pPr>
            <a:r>
              <a:rPr lang="pl-PL" sz="2400" i="1" dirty="0" err="1" smtClean="0"/>
              <a:t>L</a:t>
            </a:r>
            <a:r>
              <a:rPr lang="pl-PL" sz="2400" i="1" baseline="30000" dirty="0" err="1" smtClean="0"/>
              <a:t>t</a:t>
            </a:r>
            <a:r>
              <a:rPr lang="pl-PL" sz="2400" i="1" baseline="-25000" dirty="0" err="1" smtClean="0"/>
              <a:t>ś</a:t>
            </a:r>
            <a:r>
              <a:rPr lang="pl-PL" sz="2400" dirty="0" smtClean="0"/>
              <a:t> – średnia liczba ludności w okresie </a:t>
            </a:r>
            <a:r>
              <a:rPr lang="pl-PL" sz="2400" i="1" dirty="0" smtClean="0"/>
              <a:t>t </a:t>
            </a:r>
            <a:r>
              <a:rPr lang="pl-PL" sz="2400" dirty="0" smtClean="0"/>
              <a:t>(stan w dniu 30 VI lub obliczona)</a:t>
            </a:r>
          </a:p>
          <a:p>
            <a:pPr>
              <a:buFont typeface="Arial" panose="020B0604020202020204" pitchFamily="34" charset="0"/>
              <a:buChar char="•"/>
            </a:pPr>
            <a:r>
              <a:rPr lang="pl-PL" sz="2400" i="1" dirty="0" smtClean="0"/>
              <a:t>C</a:t>
            </a:r>
            <a:r>
              <a:rPr lang="pl-PL" sz="2400" dirty="0" smtClean="0"/>
              <a:t> – constans (1, 100, 1000, 10 000)</a:t>
            </a:r>
          </a:p>
          <a:p>
            <a:pPr marL="45720" indent="0">
              <a:buNone/>
            </a:pPr>
            <a:endParaRPr lang="pl-PL" dirty="0"/>
          </a:p>
        </p:txBody>
      </p:sp>
    </p:spTree>
    <p:extLst>
      <p:ext uri="{BB962C8B-B14F-4D97-AF65-F5344CB8AC3E}">
        <p14:creationId xmlns:p14="http://schemas.microsoft.com/office/powerpoint/2010/main" val="2061146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277091" y="1911926"/>
            <a:ext cx="11249891" cy="4397393"/>
          </a:xfrm>
        </p:spPr>
        <p:txBody>
          <a:bodyPr>
            <a:normAutofit/>
          </a:bodyPr>
          <a:lstStyle/>
          <a:p>
            <a:pPr marL="0" indent="0">
              <a:buClr>
                <a:schemeClr val="tx1"/>
              </a:buClr>
              <a:buSzPct val="170000"/>
              <a:buNone/>
            </a:pPr>
            <a:r>
              <a:rPr lang="pl-PL" sz="2400" dirty="0">
                <a:cs typeface="Times New Roman" pitchFamily="18" charset="0"/>
              </a:rPr>
              <a:t>1. Według  szczegółowości ujęcia badanego zjawiska:</a:t>
            </a:r>
          </a:p>
          <a:p>
            <a:pPr eaLnBrk="1" hangingPunct="1">
              <a:buFont typeface="Arial" panose="020B0604020202020204" pitchFamily="34" charset="0"/>
              <a:buChar char="•"/>
            </a:pPr>
            <a:r>
              <a:rPr lang="pl-PL" sz="2400" i="1" dirty="0" smtClean="0">
                <a:cs typeface="Times New Roman" pitchFamily="18" charset="0"/>
              </a:rPr>
              <a:t> </a:t>
            </a:r>
            <a:r>
              <a:rPr lang="pl-PL" sz="2400" dirty="0">
                <a:cs typeface="Times New Roman" pitchFamily="18" charset="0"/>
              </a:rPr>
              <a:t>Współczynniki ogólne (surowe) </a:t>
            </a:r>
            <a:r>
              <a:rPr lang="pl-PL" sz="2400" i="1" dirty="0">
                <a:cs typeface="Times New Roman" pitchFamily="18" charset="0"/>
              </a:rPr>
              <a:t>- </a:t>
            </a:r>
            <a:r>
              <a:rPr lang="pl-PL" sz="2400" dirty="0">
                <a:cs typeface="Times New Roman" pitchFamily="18" charset="0"/>
              </a:rPr>
              <a:t>dla całej rozpatrywanej populacji</a:t>
            </a:r>
          </a:p>
          <a:p>
            <a:pPr eaLnBrk="1" hangingPunct="1">
              <a:buFont typeface="Arial" panose="020B0604020202020204" pitchFamily="34" charset="0"/>
              <a:buChar char="•"/>
            </a:pPr>
            <a:r>
              <a:rPr lang="pl-PL" sz="2400" i="1" dirty="0" smtClean="0">
                <a:cs typeface="Times New Roman" pitchFamily="18" charset="0"/>
              </a:rPr>
              <a:t> </a:t>
            </a:r>
            <a:r>
              <a:rPr lang="pl-PL" sz="2400" dirty="0">
                <a:cs typeface="Times New Roman" pitchFamily="18" charset="0"/>
              </a:rPr>
              <a:t>Współczynniki  cząstkowe </a:t>
            </a:r>
            <a:r>
              <a:rPr lang="pl-PL" sz="2400" i="1" dirty="0">
                <a:cs typeface="Times New Roman" pitchFamily="18" charset="0"/>
              </a:rPr>
              <a:t>- </a:t>
            </a:r>
            <a:r>
              <a:rPr lang="pl-PL" sz="2400" dirty="0">
                <a:cs typeface="Times New Roman" pitchFamily="18" charset="0"/>
              </a:rPr>
              <a:t>dla wybranych grup (najczęściej płci i wieku)</a:t>
            </a:r>
          </a:p>
          <a:p>
            <a:pPr marL="45720" indent="0" eaLnBrk="1" hangingPunct="1">
              <a:buNone/>
            </a:pPr>
            <a:endParaRPr lang="pl-PL" dirty="0" smtClean="0"/>
          </a:p>
          <a:p>
            <a:pPr marL="0" indent="0">
              <a:buClr>
                <a:schemeClr val="tx1"/>
              </a:buClr>
              <a:buSzPct val="170000"/>
              <a:buNone/>
            </a:pPr>
            <a:r>
              <a:rPr lang="pl-PL" sz="2400" dirty="0" smtClean="0">
                <a:cs typeface="Times New Roman" pitchFamily="18" charset="0"/>
              </a:rPr>
              <a:t>2. </a:t>
            </a:r>
            <a:r>
              <a:rPr lang="pl-PL" sz="2400" dirty="0">
                <a:cs typeface="Times New Roman" pitchFamily="18" charset="0"/>
              </a:rPr>
              <a:t>W zależności od rodzaju prowadzonej analizy:</a:t>
            </a:r>
          </a:p>
          <a:p>
            <a:pPr>
              <a:buFont typeface="Arial" panose="020B0604020202020204" pitchFamily="34" charset="0"/>
              <a:buChar char="•"/>
            </a:pPr>
            <a:r>
              <a:rPr lang="pl-PL" sz="2400" dirty="0" smtClean="0">
                <a:cs typeface="Times New Roman" pitchFamily="18" charset="0"/>
              </a:rPr>
              <a:t>Współczynniki </a:t>
            </a:r>
            <a:r>
              <a:rPr lang="pl-PL" sz="2400" dirty="0">
                <a:cs typeface="Times New Roman" pitchFamily="18" charset="0"/>
              </a:rPr>
              <a:t>przekrojowe</a:t>
            </a:r>
          </a:p>
          <a:p>
            <a:pPr>
              <a:buFont typeface="Arial" panose="020B0604020202020204" pitchFamily="34" charset="0"/>
              <a:buChar char="•"/>
            </a:pPr>
            <a:r>
              <a:rPr lang="pl-PL" sz="2400" dirty="0">
                <a:cs typeface="Times New Roman" pitchFamily="18" charset="0"/>
              </a:rPr>
              <a:t>Współczynniki  </a:t>
            </a:r>
            <a:r>
              <a:rPr lang="pl-PL" sz="2400" dirty="0" err="1">
                <a:cs typeface="Times New Roman" pitchFamily="18" charset="0"/>
              </a:rPr>
              <a:t>kohortowe</a:t>
            </a:r>
            <a:r>
              <a:rPr lang="pl-PL" sz="2400" dirty="0">
                <a:cs typeface="Times New Roman" pitchFamily="18" charset="0"/>
              </a:rPr>
              <a:t> (wzdłużne)</a:t>
            </a:r>
          </a:p>
          <a:p>
            <a:pPr>
              <a:buFont typeface="Arial" panose="020B0604020202020204" pitchFamily="34" charset="0"/>
              <a:buChar char="•"/>
            </a:pPr>
            <a:r>
              <a:rPr lang="pl-PL" sz="2400" dirty="0">
                <a:cs typeface="Times New Roman" pitchFamily="18" charset="0"/>
              </a:rPr>
              <a:t>Współczynniki  przekrojowo-</a:t>
            </a:r>
            <a:r>
              <a:rPr lang="pl-PL" sz="2400" dirty="0" err="1">
                <a:cs typeface="Times New Roman" pitchFamily="18" charset="0"/>
              </a:rPr>
              <a:t>kohortowe</a:t>
            </a:r>
            <a:endParaRPr lang="pl-PL" sz="2400" dirty="0">
              <a:cs typeface="Times New Roman" pitchFamily="18" charset="0"/>
            </a:endParaRPr>
          </a:p>
          <a:p>
            <a:pPr marL="45720" indent="0" eaLnBrk="1" hangingPunct="1">
              <a:buNone/>
            </a:pPr>
            <a:endParaRPr lang="pl-PL" dirty="0"/>
          </a:p>
        </p:txBody>
      </p:sp>
      <p:sp>
        <p:nvSpPr>
          <p:cNvPr id="5" name="Tytuł 4"/>
          <p:cNvSpPr>
            <a:spLocks noGrp="1"/>
          </p:cNvSpPr>
          <p:nvPr>
            <p:ph type="title"/>
          </p:nvPr>
        </p:nvSpPr>
        <p:spPr/>
        <p:txBody>
          <a:bodyPr/>
          <a:lstStyle/>
          <a:p>
            <a:r>
              <a:rPr lang="pl-PL" sz="2800" dirty="0">
                <a:solidFill>
                  <a:schemeClr val="bg1">
                    <a:lumMod val="95000"/>
                  </a:schemeClr>
                </a:solidFill>
              </a:rPr>
              <a:t>Współczynniki demograficzne</a:t>
            </a:r>
            <a:endParaRPr lang="pl-PL" sz="2800" dirty="0"/>
          </a:p>
        </p:txBody>
      </p:sp>
    </p:spTree>
    <p:extLst>
      <p:ext uri="{BB962C8B-B14F-4D97-AF65-F5344CB8AC3E}">
        <p14:creationId xmlns:p14="http://schemas.microsoft.com/office/powerpoint/2010/main" val="2195985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19757" y="1799304"/>
            <a:ext cx="10951498" cy="4830096"/>
          </a:xfrm>
        </p:spPr>
        <p:txBody>
          <a:bodyPr>
            <a:normAutofit/>
          </a:bodyPr>
          <a:lstStyle/>
          <a:p>
            <a:pPr marL="45720" indent="0" algn="just">
              <a:buNone/>
            </a:pPr>
            <a:r>
              <a:rPr lang="pl-PL" sz="2400" b="1" dirty="0">
                <a:effectLst>
                  <a:outerShdw blurRad="38100" dist="38100" dir="2700000" algn="tl">
                    <a:srgbClr val="000000">
                      <a:alpha val="43137"/>
                    </a:srgbClr>
                  </a:outerShdw>
                </a:effectLst>
              </a:rPr>
              <a:t>Typowy zakres  analizy demograficznej obejmuje: </a:t>
            </a:r>
          </a:p>
          <a:p>
            <a:pPr algn="just">
              <a:buFont typeface="Arial" panose="020B0604020202020204" pitchFamily="34" charset="0"/>
              <a:buChar char="•"/>
            </a:pPr>
            <a:r>
              <a:rPr lang="pl-PL" sz="2400" dirty="0"/>
              <a:t>wybór miernika badane­go zjawiska,</a:t>
            </a:r>
          </a:p>
          <a:p>
            <a:pPr algn="just">
              <a:buFont typeface="Arial" panose="020B0604020202020204" pitchFamily="34" charset="0"/>
              <a:buChar char="•"/>
            </a:pPr>
            <a:r>
              <a:rPr lang="pl-PL" sz="2400" dirty="0"/>
              <a:t>obserwację tego zjawiska i pomiar, </a:t>
            </a:r>
          </a:p>
          <a:p>
            <a:pPr algn="just">
              <a:buFont typeface="Arial" panose="020B0604020202020204" pitchFamily="34" charset="0"/>
              <a:buChar char="•"/>
            </a:pPr>
            <a:r>
              <a:rPr lang="pl-PL" sz="2400" dirty="0" smtClean="0"/>
              <a:t>identyfikację </a:t>
            </a:r>
            <a:r>
              <a:rPr lang="pl-PL" sz="2400" dirty="0"/>
              <a:t>jego cech strukturalnych.</a:t>
            </a:r>
          </a:p>
          <a:p>
            <a:pPr marL="45720" indent="0" algn="just">
              <a:buNone/>
            </a:pPr>
            <a:endParaRPr lang="pl-PL" sz="2400" dirty="0" smtClean="0"/>
          </a:p>
          <a:p>
            <a:pPr marL="45720" indent="0" algn="just">
              <a:buNone/>
            </a:pPr>
            <a:r>
              <a:rPr lang="pl-PL" sz="2400" dirty="0" smtClean="0"/>
              <a:t>Do </a:t>
            </a:r>
            <a:r>
              <a:rPr lang="pl-PL" sz="2400" dirty="0"/>
              <a:t>opisu procesu demograficznego używa się na ogół podstawowych charakterystyk opisowych analizy statystycznej, np. momentów rozkładu zmiennej jedno- i wielowymiarowej lub miar pozycyjnych. </a:t>
            </a:r>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23</a:t>
            </a:fld>
            <a:endParaRPr lang="en-US"/>
          </a:p>
        </p:txBody>
      </p:sp>
      <p:sp>
        <p:nvSpPr>
          <p:cNvPr id="5" name="Tytuł 4"/>
          <p:cNvSpPr>
            <a:spLocks noGrp="1"/>
          </p:cNvSpPr>
          <p:nvPr>
            <p:ph type="title"/>
          </p:nvPr>
        </p:nvSpPr>
        <p:spPr/>
        <p:txBody>
          <a:bodyPr/>
          <a:lstStyle/>
          <a:p>
            <a:r>
              <a:rPr lang="pl-PL" dirty="0"/>
              <a:t>PRZEDMIOT DEMOGRAFI I PODSTAWOWE </a:t>
            </a:r>
            <a:r>
              <a:rPr lang="pl-PL" dirty="0" err="1"/>
              <a:t>POJĘcia</a:t>
            </a:r>
            <a:endParaRPr lang="pl-PL" dirty="0"/>
          </a:p>
        </p:txBody>
      </p:sp>
    </p:spTree>
    <p:extLst>
      <p:ext uri="{BB962C8B-B14F-4D97-AF65-F5344CB8AC3E}">
        <p14:creationId xmlns:p14="http://schemas.microsoft.com/office/powerpoint/2010/main" val="265573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19757" y="1799304"/>
            <a:ext cx="10951498" cy="4830096"/>
          </a:xfrm>
        </p:spPr>
        <p:txBody>
          <a:bodyPr>
            <a:normAutofit/>
          </a:bodyPr>
          <a:lstStyle/>
          <a:p>
            <a:pPr marL="45720" indent="0" algn="just">
              <a:buNone/>
            </a:pPr>
            <a:r>
              <a:rPr lang="pl-PL" sz="2400" dirty="0" smtClean="0"/>
              <a:t>Stosowane mierniki w analizach statystycznych:</a:t>
            </a: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24</a:t>
            </a:fld>
            <a:endParaRPr lang="en-US"/>
          </a:p>
        </p:txBody>
      </p:sp>
      <p:sp>
        <p:nvSpPr>
          <p:cNvPr id="5" name="Tytuł 4"/>
          <p:cNvSpPr>
            <a:spLocks noGrp="1"/>
          </p:cNvSpPr>
          <p:nvPr>
            <p:ph type="title"/>
          </p:nvPr>
        </p:nvSpPr>
        <p:spPr/>
        <p:txBody>
          <a:bodyPr/>
          <a:lstStyle/>
          <a:p>
            <a:r>
              <a:rPr lang="pl-PL" dirty="0"/>
              <a:t>PRZEDMIOT DEMOGRAFI I PODSTAWOWE </a:t>
            </a:r>
            <a:r>
              <a:rPr lang="pl-PL" dirty="0" err="1"/>
              <a:t>POJĘcia</a:t>
            </a:r>
            <a:endParaRPr lang="pl-PL" dirty="0"/>
          </a:p>
        </p:txBody>
      </p:sp>
    </p:spTree>
    <p:extLst>
      <p:ext uri="{BB962C8B-B14F-4D97-AF65-F5344CB8AC3E}">
        <p14:creationId xmlns:p14="http://schemas.microsoft.com/office/powerpoint/2010/main" val="2762050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74A8BBF0-342D-409A-9C0A-B1B451E92883}" type="datetime1">
              <a:rPr lang="en-US" smtClean="0"/>
              <a:pPr/>
              <a:t>6/1/2018</a:t>
            </a:fld>
            <a:endParaRPr lang="en-US" dirty="0"/>
          </a:p>
        </p:txBody>
      </p:sp>
      <p:sp>
        <p:nvSpPr>
          <p:cNvPr id="4" name="Symbol zastępczy numeru slajdu 3"/>
          <p:cNvSpPr>
            <a:spLocks noGrp="1"/>
          </p:cNvSpPr>
          <p:nvPr>
            <p:ph type="sldNum" sz="quarter" idx="11"/>
          </p:nvPr>
        </p:nvSpPr>
        <p:spPr/>
        <p:txBody>
          <a:bodyPr/>
          <a:lstStyle/>
          <a:p>
            <a:pPr algn="r"/>
            <a:fld id="{F7886C9C-DC18-4195-8FD5-A50AA931D419}" type="slidenum">
              <a:rPr lang="en-US" smtClean="0"/>
              <a:pPr algn="r"/>
              <a:t>25</a:t>
            </a:fld>
            <a:endParaRPr lang="en-US" dirty="0"/>
          </a:p>
        </p:txBody>
      </p:sp>
      <p:sp>
        <p:nvSpPr>
          <p:cNvPr id="6" name="Tytuł 5"/>
          <p:cNvSpPr>
            <a:spLocks noGrp="1"/>
          </p:cNvSpPr>
          <p:nvPr>
            <p:ph type="title"/>
          </p:nvPr>
        </p:nvSpPr>
        <p:spPr>
          <a:xfrm>
            <a:off x="1916917" y="2215621"/>
            <a:ext cx="6482355" cy="1645920"/>
          </a:xfrm>
        </p:spPr>
        <p:txBody>
          <a:bodyPr/>
          <a:lstStyle/>
          <a:p>
            <a:pPr algn="ctr"/>
            <a:r>
              <a:rPr lang="pl-PL" sz="3600" dirty="0"/>
              <a:t>Źródła danych o ludności </a:t>
            </a:r>
          </a:p>
        </p:txBody>
      </p:sp>
    </p:spTree>
    <p:extLst>
      <p:ext uri="{BB962C8B-B14F-4D97-AF65-F5344CB8AC3E}">
        <p14:creationId xmlns:p14="http://schemas.microsoft.com/office/powerpoint/2010/main" val="2020603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19757" y="1799304"/>
            <a:ext cx="10951498" cy="4830096"/>
          </a:xfrm>
        </p:spPr>
        <p:txBody>
          <a:bodyPr>
            <a:normAutofit/>
          </a:bodyPr>
          <a:lstStyle/>
          <a:p>
            <a:pPr marL="45720" indent="0" algn="just">
              <a:buNone/>
            </a:pPr>
            <a:r>
              <a:rPr lang="pl-PL" sz="2400" dirty="0" smtClean="0"/>
              <a:t>Podstawowe źródła danych demograficznych to:</a:t>
            </a:r>
          </a:p>
          <a:p>
            <a:pPr marL="502920" indent="-457200" algn="just">
              <a:buFont typeface="+mj-lt"/>
              <a:buAutoNum type="arabicPeriod"/>
            </a:pPr>
            <a:r>
              <a:rPr lang="pl-PL" sz="2400" dirty="0" smtClean="0"/>
              <a:t>spisy </a:t>
            </a:r>
            <a:r>
              <a:rPr lang="pl-PL" sz="2400" dirty="0"/>
              <a:t>powszechne ludności,</a:t>
            </a:r>
          </a:p>
          <a:p>
            <a:pPr marL="502920" indent="-457200" algn="just">
              <a:buFont typeface="+mj-lt"/>
              <a:buAutoNum type="arabicPeriod"/>
            </a:pPr>
            <a:r>
              <a:rPr lang="pl-PL" sz="2400" dirty="0"/>
              <a:t>rejestracje bieżące,</a:t>
            </a:r>
          </a:p>
          <a:p>
            <a:pPr marL="502920" indent="-457200" algn="just">
              <a:buFont typeface="+mj-lt"/>
              <a:buAutoNum type="arabicPeriod"/>
            </a:pPr>
            <a:r>
              <a:rPr lang="pl-PL" sz="2400" dirty="0"/>
              <a:t>specjalne badania ankietowe </a:t>
            </a:r>
          </a:p>
          <a:p>
            <a:pPr marL="45720" indent="0" algn="just">
              <a:buNone/>
            </a:pPr>
            <a:endParaRPr lang="pl-PL" sz="2400" dirty="0" smtClean="0"/>
          </a:p>
          <a:p>
            <a:pPr marL="0" indent="0">
              <a:buNone/>
            </a:pPr>
            <a:r>
              <a:rPr lang="pl-PL" sz="2400" b="1" dirty="0"/>
              <a:t>Spis powszechny ludności </a:t>
            </a:r>
            <a:r>
              <a:rPr lang="pl-PL" sz="2400" dirty="0"/>
              <a:t>jest to badanie ustalające stan i strukturę ludności</a:t>
            </a:r>
            <a:r>
              <a:rPr lang="pl-PL" sz="2400" dirty="0" smtClean="0"/>
              <a:t>: </a:t>
            </a:r>
          </a:p>
          <a:p>
            <a:pPr marL="342900" indent="-342900">
              <a:buFont typeface="Arial" panose="020B0604020202020204" pitchFamily="34" charset="0"/>
              <a:buChar char="•"/>
            </a:pPr>
            <a:r>
              <a:rPr lang="pl-PL" sz="2400" dirty="0" smtClean="0"/>
              <a:t>w </a:t>
            </a:r>
            <a:r>
              <a:rPr lang="pl-PL" sz="2400" dirty="0"/>
              <a:t>określonym momencie, </a:t>
            </a:r>
            <a:endParaRPr lang="pl-PL" sz="2400" dirty="0" smtClean="0"/>
          </a:p>
          <a:p>
            <a:pPr marL="342900" indent="-342900">
              <a:buFont typeface="Arial" panose="020B0604020202020204" pitchFamily="34" charset="0"/>
              <a:buChar char="•"/>
            </a:pPr>
            <a:r>
              <a:rPr lang="pl-PL" sz="2400" dirty="0" smtClean="0"/>
              <a:t>na </a:t>
            </a:r>
            <a:r>
              <a:rPr lang="pl-PL" sz="2400" dirty="0"/>
              <a:t>określonym terytorium, </a:t>
            </a:r>
            <a:endParaRPr lang="pl-PL" sz="2400" dirty="0" smtClean="0"/>
          </a:p>
          <a:p>
            <a:pPr marL="342900" indent="-342900">
              <a:buFont typeface="Arial" panose="020B0604020202020204" pitchFamily="34" charset="0"/>
              <a:buChar char="•"/>
            </a:pPr>
            <a:r>
              <a:rPr lang="pl-PL" sz="2400" dirty="0" smtClean="0"/>
              <a:t>poprzez </a:t>
            </a:r>
            <a:r>
              <a:rPr lang="pl-PL" sz="2400" dirty="0"/>
              <a:t>indywidualne uzyskiwanie danych o wszystkich jednostkach podlegających badaniu.</a:t>
            </a:r>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26</a:t>
            </a:fld>
            <a:endParaRPr lang="en-US"/>
          </a:p>
        </p:txBody>
      </p:sp>
      <p:sp>
        <p:nvSpPr>
          <p:cNvPr id="5" name="Tytuł 4"/>
          <p:cNvSpPr>
            <a:spLocks noGrp="1"/>
          </p:cNvSpPr>
          <p:nvPr>
            <p:ph type="title"/>
          </p:nvPr>
        </p:nvSpPr>
        <p:spPr/>
        <p:txBody>
          <a:bodyPr/>
          <a:lstStyle/>
          <a:p>
            <a:r>
              <a:rPr lang="pl-PL" dirty="0"/>
              <a:t>Źródła danych o ludności</a:t>
            </a:r>
          </a:p>
        </p:txBody>
      </p:sp>
    </p:spTree>
    <p:extLst>
      <p:ext uri="{BB962C8B-B14F-4D97-AF65-F5344CB8AC3E}">
        <p14:creationId xmlns:p14="http://schemas.microsoft.com/office/powerpoint/2010/main" val="858014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21226" y="1637071"/>
            <a:ext cx="11828206" cy="4992329"/>
          </a:xfrm>
        </p:spPr>
        <p:txBody>
          <a:bodyPr>
            <a:normAutofit/>
          </a:bodyPr>
          <a:lstStyle/>
          <a:p>
            <a:pPr marL="45720" indent="0" algn="just">
              <a:buNone/>
            </a:pPr>
            <a:r>
              <a:rPr lang="pl-PL" sz="2400" dirty="0" smtClean="0"/>
              <a:t>Musi </a:t>
            </a:r>
            <a:r>
              <a:rPr lang="pl-PL" sz="2400" dirty="0"/>
              <a:t>spełniać trzy warunki:</a:t>
            </a:r>
          </a:p>
          <a:p>
            <a:pPr algn="just">
              <a:buFont typeface="Arial" panose="020B0604020202020204" pitchFamily="34" charset="0"/>
              <a:buChar char="•"/>
            </a:pPr>
            <a:r>
              <a:rPr lang="pl-PL" sz="2400" dirty="0"/>
              <a:t>powszechności; </a:t>
            </a:r>
          </a:p>
          <a:p>
            <a:pPr algn="just">
              <a:buFont typeface="Arial" panose="020B0604020202020204" pitchFamily="34" charset="0"/>
              <a:buChar char="•"/>
            </a:pPr>
            <a:r>
              <a:rPr lang="pl-PL" sz="2400" dirty="0"/>
              <a:t>jednoczesności  (jest przeprowadzony w krótkim czasie, a fakty ustala się według ich stanu w określonym, jednolitym momencie, np. o północy określonego dnia, zwanego momentem krytycznym spisu; jest pożąda­ne, by realizacja spisu nastąpiła w okresie bezpośrednio po momencie krytycznym); </a:t>
            </a:r>
          </a:p>
          <a:p>
            <a:pPr algn="just">
              <a:buFont typeface="Arial" panose="020B0604020202020204" pitchFamily="34" charset="0"/>
              <a:buChar char="•"/>
            </a:pPr>
            <a:r>
              <a:rPr lang="pl-PL" sz="2400" dirty="0"/>
              <a:t>imienności.</a:t>
            </a:r>
          </a:p>
          <a:p>
            <a:pPr marL="45720" indent="0" algn="just">
              <a:buNone/>
            </a:pPr>
            <a:endParaRPr lang="pl-PL" sz="2400" dirty="0" smtClean="0"/>
          </a:p>
          <a:p>
            <a:pPr marL="45720" indent="0" algn="just">
              <a:buNone/>
            </a:pPr>
            <a:r>
              <a:rPr lang="pl-PL" sz="2400" dirty="0" smtClean="0"/>
              <a:t>Spis </a:t>
            </a:r>
            <a:r>
              <a:rPr lang="pl-PL" sz="2400" dirty="0"/>
              <a:t>który odbywa się z uchyleniem warunku powszechności nosi nazwę  mikrospisu</a:t>
            </a:r>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27</a:t>
            </a:fld>
            <a:endParaRPr lang="en-US"/>
          </a:p>
        </p:txBody>
      </p:sp>
      <p:sp>
        <p:nvSpPr>
          <p:cNvPr id="5" name="Tytuł 4"/>
          <p:cNvSpPr>
            <a:spLocks noGrp="1"/>
          </p:cNvSpPr>
          <p:nvPr>
            <p:ph type="title"/>
          </p:nvPr>
        </p:nvSpPr>
        <p:spPr/>
        <p:txBody>
          <a:bodyPr/>
          <a:lstStyle/>
          <a:p>
            <a:r>
              <a:rPr lang="pl-PL" dirty="0"/>
              <a:t>Źródła danych o ludności</a:t>
            </a:r>
          </a:p>
        </p:txBody>
      </p:sp>
    </p:spTree>
    <p:extLst>
      <p:ext uri="{BB962C8B-B14F-4D97-AF65-F5344CB8AC3E}">
        <p14:creationId xmlns:p14="http://schemas.microsoft.com/office/powerpoint/2010/main" val="2765724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2963" y="1654069"/>
            <a:ext cx="11592233" cy="5021826"/>
          </a:xfrm>
        </p:spPr>
        <p:txBody>
          <a:bodyPr>
            <a:noAutofit/>
          </a:bodyPr>
          <a:lstStyle/>
          <a:p>
            <a:pPr marL="45720" indent="0" algn="just">
              <a:buNone/>
            </a:pPr>
            <a:r>
              <a:rPr lang="pl-PL" sz="2400" dirty="0"/>
              <a:t>Zgodnie z zaleceniami ONZ:</a:t>
            </a:r>
          </a:p>
          <a:p>
            <a:pPr algn="just">
              <a:buFont typeface="Arial" panose="020B0604020202020204" pitchFamily="34" charset="0"/>
              <a:buChar char="•"/>
            </a:pPr>
            <a:r>
              <a:rPr lang="pl-PL" sz="2400" dirty="0">
                <a:cs typeface="Times New Roman" pitchFamily="18" charset="0"/>
              </a:rPr>
              <a:t>spisy powszechne ludności w poszczególnych krajach świata powinny się odbywać co </a:t>
            </a:r>
            <a:r>
              <a:rPr lang="pl-PL" sz="2400" b="1" dirty="0">
                <a:cs typeface="Times New Roman" pitchFamily="18" charset="0"/>
              </a:rPr>
              <a:t>10</a:t>
            </a:r>
            <a:r>
              <a:rPr lang="pl-PL" sz="2400" dirty="0">
                <a:cs typeface="Times New Roman" pitchFamily="18" charset="0"/>
              </a:rPr>
              <a:t> lat i najlepiej w latach zakończonych cyfrą „0” lub im </a:t>
            </a:r>
            <a:r>
              <a:rPr lang="pl-PL" sz="2400" dirty="0" err="1">
                <a:cs typeface="Times New Roman" pitchFamily="18" charset="0"/>
              </a:rPr>
              <a:t>bliskim.Stosowanie</a:t>
            </a:r>
            <a:r>
              <a:rPr lang="pl-PL" sz="2400" dirty="0">
                <a:cs typeface="Times New Roman" pitchFamily="18" charset="0"/>
              </a:rPr>
              <a:t> się do tej zasady umożliwia bowiem dokonywanie porównań międzynarodowych jak i ogólnoświatowych szacunków ludności.</a:t>
            </a:r>
            <a:endParaRPr lang="pl-PL" sz="2400" dirty="0"/>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28</a:t>
            </a:fld>
            <a:endParaRPr lang="en-US"/>
          </a:p>
        </p:txBody>
      </p:sp>
      <p:sp>
        <p:nvSpPr>
          <p:cNvPr id="5" name="Tytuł 4"/>
          <p:cNvSpPr>
            <a:spLocks noGrp="1"/>
          </p:cNvSpPr>
          <p:nvPr>
            <p:ph type="title"/>
          </p:nvPr>
        </p:nvSpPr>
        <p:spPr/>
        <p:txBody>
          <a:bodyPr/>
          <a:lstStyle/>
          <a:p>
            <a:r>
              <a:rPr lang="pl-PL" dirty="0"/>
              <a:t>Źródła danych o ludności</a:t>
            </a:r>
          </a:p>
        </p:txBody>
      </p:sp>
    </p:spTree>
    <p:extLst>
      <p:ext uri="{BB962C8B-B14F-4D97-AF65-F5344CB8AC3E}">
        <p14:creationId xmlns:p14="http://schemas.microsoft.com/office/powerpoint/2010/main" val="637601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07465" y="1468089"/>
            <a:ext cx="11592233" cy="5021826"/>
          </a:xfrm>
        </p:spPr>
        <p:txBody>
          <a:bodyPr>
            <a:noAutofit/>
          </a:bodyPr>
          <a:lstStyle/>
          <a:p>
            <a:pPr marL="45720" indent="0" algn="just">
              <a:buNone/>
            </a:pPr>
            <a:endParaRPr lang="pl-PL" sz="2400" dirty="0" smtClean="0"/>
          </a:p>
          <a:p>
            <a:pPr marL="45720" indent="0" algn="just">
              <a:buNone/>
            </a:pPr>
            <a:r>
              <a:rPr lang="pl-PL" sz="2400" dirty="0" smtClean="0"/>
              <a:t>Spisy </a:t>
            </a:r>
            <a:r>
              <a:rPr lang="pl-PL" sz="2400" dirty="0"/>
              <a:t>powszechne po II wojnie światowej:</a:t>
            </a:r>
          </a:p>
          <a:p>
            <a:pPr algn="just">
              <a:buFont typeface="Arial" panose="020B0604020202020204" pitchFamily="34" charset="0"/>
              <a:buChar char="•"/>
            </a:pPr>
            <a:r>
              <a:rPr lang="pl-PL" sz="2400" dirty="0"/>
              <a:t>14 II 1946 – spis sumaryczny</a:t>
            </a:r>
          </a:p>
          <a:p>
            <a:pPr algn="just">
              <a:buFont typeface="Arial" panose="020B0604020202020204" pitchFamily="34" charset="0"/>
              <a:buChar char="•"/>
            </a:pPr>
            <a:r>
              <a:rPr lang="pl-PL" sz="2400" dirty="0"/>
              <a:t>3 XII 1950</a:t>
            </a:r>
          </a:p>
          <a:p>
            <a:pPr algn="just">
              <a:buFont typeface="Arial" panose="020B0604020202020204" pitchFamily="34" charset="0"/>
              <a:buChar char="•"/>
            </a:pPr>
            <a:r>
              <a:rPr lang="pl-PL" sz="2400" dirty="0"/>
              <a:t>6 XII 1960</a:t>
            </a:r>
          </a:p>
          <a:p>
            <a:pPr algn="just">
              <a:buFont typeface="Arial" panose="020B0604020202020204" pitchFamily="34" charset="0"/>
              <a:buChar char="•"/>
            </a:pPr>
            <a:r>
              <a:rPr lang="pl-PL" sz="2400" dirty="0"/>
              <a:t>8 XII 1970</a:t>
            </a:r>
          </a:p>
          <a:p>
            <a:pPr algn="just">
              <a:buFont typeface="Arial" panose="020B0604020202020204" pitchFamily="34" charset="0"/>
              <a:buChar char="•"/>
            </a:pPr>
            <a:r>
              <a:rPr lang="pl-PL" sz="2400" dirty="0"/>
              <a:t>7 XII 1978</a:t>
            </a:r>
          </a:p>
          <a:p>
            <a:pPr algn="just">
              <a:buFont typeface="Arial" panose="020B0604020202020204" pitchFamily="34" charset="0"/>
              <a:buChar char="•"/>
            </a:pPr>
            <a:r>
              <a:rPr lang="pl-PL" sz="2400" dirty="0"/>
              <a:t>7 XII 1988</a:t>
            </a:r>
          </a:p>
          <a:p>
            <a:pPr algn="just">
              <a:buFont typeface="Arial" panose="020B0604020202020204" pitchFamily="34" charset="0"/>
              <a:buChar char="•"/>
            </a:pPr>
            <a:r>
              <a:rPr lang="pl-PL" sz="2400" dirty="0"/>
              <a:t>20 V 2002</a:t>
            </a:r>
          </a:p>
          <a:p>
            <a:pPr algn="just">
              <a:buFont typeface="Arial" panose="020B0604020202020204" pitchFamily="34" charset="0"/>
              <a:buChar char="•"/>
            </a:pPr>
            <a:r>
              <a:rPr lang="pl-PL" sz="2400" dirty="0"/>
              <a:t>31 III 2011</a:t>
            </a:r>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29</a:t>
            </a:fld>
            <a:endParaRPr lang="en-US"/>
          </a:p>
        </p:txBody>
      </p:sp>
      <p:sp>
        <p:nvSpPr>
          <p:cNvPr id="5" name="Tytuł 4"/>
          <p:cNvSpPr>
            <a:spLocks noGrp="1"/>
          </p:cNvSpPr>
          <p:nvPr>
            <p:ph type="title"/>
          </p:nvPr>
        </p:nvSpPr>
        <p:spPr/>
        <p:txBody>
          <a:bodyPr/>
          <a:lstStyle/>
          <a:p>
            <a:r>
              <a:rPr lang="pl-PL" dirty="0"/>
              <a:t>Źródła danych o ludności</a:t>
            </a:r>
          </a:p>
        </p:txBody>
      </p:sp>
    </p:spTree>
    <p:extLst>
      <p:ext uri="{BB962C8B-B14F-4D97-AF65-F5344CB8AC3E}">
        <p14:creationId xmlns:p14="http://schemas.microsoft.com/office/powerpoint/2010/main" val="1185628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45720" indent="0" algn="ctr">
              <a:buNone/>
            </a:pPr>
            <a:endParaRPr lang="pl-PL" sz="2400" dirty="0"/>
          </a:p>
          <a:p>
            <a:pPr marL="45720" indent="0" algn="ctr">
              <a:buNone/>
            </a:pPr>
            <a:r>
              <a:rPr lang="pl-PL" sz="2400" b="1" dirty="0">
                <a:effectLst>
                  <a:outerShdw blurRad="38100" dist="38100" dir="2700000" algn="tl">
                    <a:srgbClr val="000000">
                      <a:alpha val="43137"/>
                    </a:srgbClr>
                  </a:outerShdw>
                </a:effectLst>
              </a:rPr>
              <a:t>demos</a:t>
            </a:r>
            <a:r>
              <a:rPr lang="pl-PL" sz="2400" dirty="0"/>
              <a:t> -lud,    </a:t>
            </a:r>
            <a:r>
              <a:rPr lang="pl-PL" sz="2400" b="1" dirty="0" err="1">
                <a:effectLst>
                  <a:outerShdw blurRad="38100" dist="38100" dir="2700000" algn="tl">
                    <a:srgbClr val="000000">
                      <a:alpha val="43137"/>
                    </a:srgbClr>
                  </a:outerShdw>
                </a:effectLst>
              </a:rPr>
              <a:t>grapheia</a:t>
            </a:r>
            <a:r>
              <a:rPr lang="pl-PL" sz="2400" dirty="0"/>
              <a:t>- opis</a:t>
            </a:r>
          </a:p>
          <a:p>
            <a:pPr marL="45720" indent="0" algn="ctr">
              <a:buNone/>
            </a:pPr>
            <a:endParaRPr lang="pl-PL" sz="2400" dirty="0"/>
          </a:p>
          <a:p>
            <a:pPr marL="45720" indent="0" algn="just">
              <a:buNone/>
            </a:pPr>
            <a:r>
              <a:rPr lang="pl-PL" sz="2400" b="1" dirty="0"/>
              <a:t>Demografia</a:t>
            </a:r>
            <a:r>
              <a:rPr lang="pl-PL" sz="2400" dirty="0"/>
              <a:t> jest  nauką o prawidłowościach rozwoju ludności w konkretnych warunkach gospodarczych i społecznych badanego terytorium.</a:t>
            </a:r>
          </a:p>
          <a:p>
            <a:pPr marL="45720" indent="0" algn="just">
              <a:buNone/>
            </a:pPr>
            <a:r>
              <a:rPr lang="pl-PL" sz="2400" dirty="0"/>
              <a:t>Zajmuje się statystyczno-analitycznym opisem stanu i struktury ludności oraz badaniem i oceną zmian wynikających z dotychczasowego i przewidywanego ruchu naturalnego i wędrów­kowego</a:t>
            </a:r>
          </a:p>
          <a:p>
            <a:pPr marL="45720" indent="0" algn="just">
              <a:buNone/>
            </a:pPr>
            <a:endParaRPr lang="pl-PL" sz="2400" b="1" dirty="0"/>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a:t>
            </a:fld>
            <a:endParaRPr lang="en-US"/>
          </a:p>
        </p:txBody>
      </p:sp>
      <p:sp>
        <p:nvSpPr>
          <p:cNvPr id="5" name="Tytuł 4"/>
          <p:cNvSpPr>
            <a:spLocks noGrp="1"/>
          </p:cNvSpPr>
          <p:nvPr>
            <p:ph type="title"/>
          </p:nvPr>
        </p:nvSpPr>
        <p:spPr/>
        <p:txBody>
          <a:bodyPr/>
          <a:lstStyle/>
          <a:p>
            <a:r>
              <a:rPr lang="pl-PL" dirty="0" err="1"/>
              <a:t>demografiA</a:t>
            </a:r>
            <a:r>
              <a:rPr lang="pl-PL" dirty="0"/>
              <a:t> </a:t>
            </a:r>
          </a:p>
        </p:txBody>
      </p:sp>
    </p:spTree>
    <p:extLst>
      <p:ext uri="{BB962C8B-B14F-4D97-AF65-F5344CB8AC3E}">
        <p14:creationId xmlns:p14="http://schemas.microsoft.com/office/powerpoint/2010/main" val="1046729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5021826"/>
          </a:xfrm>
        </p:spPr>
        <p:txBody>
          <a:bodyPr>
            <a:normAutofit lnSpcReduction="10000"/>
          </a:bodyPr>
          <a:lstStyle/>
          <a:p>
            <a:pPr marL="45720" indent="0" algn="just">
              <a:buNone/>
            </a:pPr>
            <a:r>
              <a:rPr lang="pl-PL" sz="2400" dirty="0"/>
              <a:t>„Narodowy spis powszechny ludności i mieszkań, </a:t>
            </a:r>
            <a:r>
              <a:rPr lang="pl-PL" sz="2400" dirty="0" smtClean="0"/>
              <a:t>został </a:t>
            </a:r>
            <a:r>
              <a:rPr lang="pl-PL" sz="2400" dirty="0"/>
              <a:t>przeprowadzony na terytorium Rzeczypospolitej Polskiej w dniach od 1 kwietnia do 30 czerwca 2011 r., według stanu w dniu 31 marca 2011 r.  o godzinie 24:00”</a:t>
            </a:r>
          </a:p>
          <a:p>
            <a:pPr marL="45720" indent="0" algn="just">
              <a:buNone/>
            </a:pPr>
            <a:endParaRPr lang="pl-PL" sz="2400" b="1" dirty="0" smtClean="0"/>
          </a:p>
          <a:p>
            <a:pPr marL="45720" indent="0" algn="just">
              <a:buNone/>
            </a:pPr>
            <a:r>
              <a:rPr lang="pl-PL" sz="2400" b="1" dirty="0" smtClean="0"/>
              <a:t>Spis </a:t>
            </a:r>
            <a:r>
              <a:rPr lang="pl-PL" sz="2400" b="1" dirty="0"/>
              <a:t>objął następujące tematy:</a:t>
            </a:r>
          </a:p>
          <a:p>
            <a:pPr algn="just">
              <a:buFont typeface="Arial" panose="020B0604020202020204" pitchFamily="34" charset="0"/>
              <a:buChar char="•"/>
            </a:pPr>
            <a:r>
              <a:rPr lang="pl-PL" sz="2400" dirty="0"/>
              <a:t>stan i charakterystyka demograficzna ludności;</a:t>
            </a:r>
          </a:p>
          <a:p>
            <a:pPr algn="just">
              <a:buFont typeface="Arial" panose="020B0604020202020204" pitchFamily="34" charset="0"/>
              <a:buChar char="•"/>
            </a:pPr>
            <a:r>
              <a:rPr lang="pl-PL" sz="2400" dirty="0"/>
              <a:t>edukacja;</a:t>
            </a:r>
          </a:p>
          <a:p>
            <a:pPr algn="just">
              <a:buFont typeface="Arial" panose="020B0604020202020204" pitchFamily="34" charset="0"/>
              <a:buChar char="•"/>
            </a:pPr>
            <a:r>
              <a:rPr lang="pl-PL" sz="2400" dirty="0"/>
              <a:t>aktywność ekonomiczna osób;</a:t>
            </a:r>
          </a:p>
          <a:p>
            <a:pPr algn="just">
              <a:buFont typeface="Arial" panose="020B0604020202020204" pitchFamily="34" charset="0"/>
              <a:buChar char="•"/>
            </a:pPr>
            <a:r>
              <a:rPr lang="pl-PL" sz="2400" dirty="0"/>
              <a:t>dojazdy do pracy;</a:t>
            </a:r>
          </a:p>
          <a:p>
            <a:pPr algn="just">
              <a:buFont typeface="Arial" panose="020B0604020202020204" pitchFamily="34" charset="0"/>
              <a:buChar char="•"/>
            </a:pPr>
            <a:r>
              <a:rPr lang="pl-PL" sz="2400" dirty="0"/>
              <a:t>źródła utrzymania osób;</a:t>
            </a:r>
          </a:p>
          <a:p>
            <a:pPr algn="just">
              <a:buFont typeface="Arial" panose="020B0604020202020204" pitchFamily="34" charset="0"/>
              <a:buChar char="•"/>
            </a:pPr>
            <a:r>
              <a:rPr lang="pl-PL" sz="2400" dirty="0"/>
              <a:t>niepełnosprawność;</a:t>
            </a:r>
          </a:p>
          <a:p>
            <a:pPr algn="just">
              <a:buFont typeface="Arial" panose="020B0604020202020204" pitchFamily="34" charset="0"/>
              <a:buChar char="•"/>
            </a:pPr>
            <a:r>
              <a:rPr lang="pl-PL" sz="2400" dirty="0"/>
              <a:t>obywatelstwo;</a:t>
            </a:r>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30</a:t>
            </a:fld>
            <a:endParaRPr lang="en-US"/>
          </a:p>
        </p:txBody>
      </p:sp>
      <p:sp>
        <p:nvSpPr>
          <p:cNvPr id="5" name="Tytuł 4"/>
          <p:cNvSpPr>
            <a:spLocks noGrp="1"/>
          </p:cNvSpPr>
          <p:nvPr>
            <p:ph type="title"/>
          </p:nvPr>
        </p:nvSpPr>
        <p:spPr/>
        <p:txBody>
          <a:bodyPr/>
          <a:lstStyle/>
          <a:p>
            <a:r>
              <a:rPr lang="pl-PL" sz="2800" dirty="0"/>
              <a:t>Spisy powszechne ludności i mieszkań</a:t>
            </a:r>
          </a:p>
        </p:txBody>
      </p:sp>
    </p:spTree>
    <p:extLst>
      <p:ext uri="{BB962C8B-B14F-4D97-AF65-F5344CB8AC3E}">
        <p14:creationId xmlns:p14="http://schemas.microsoft.com/office/powerpoint/2010/main" val="516902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5021826"/>
          </a:xfrm>
        </p:spPr>
        <p:txBody>
          <a:bodyPr>
            <a:normAutofit/>
          </a:bodyPr>
          <a:lstStyle/>
          <a:p>
            <a:pPr marL="45720" indent="0" algn="just">
              <a:buNone/>
            </a:pPr>
            <a:r>
              <a:rPr lang="pl-PL" sz="2400" b="1" dirty="0"/>
              <a:t>Podstawowym celem spisu ludności jest  zebranie informacji: </a:t>
            </a:r>
          </a:p>
          <a:p>
            <a:pPr algn="just">
              <a:buFont typeface="Arial" panose="020B0604020202020204" pitchFamily="34" charset="0"/>
              <a:buChar char="•"/>
            </a:pPr>
            <a:r>
              <a:rPr lang="pl-PL" sz="2400" dirty="0"/>
              <a:t>o liczbie i strukturze gospodarstw domowych i rodzin, ich wielkości i składzie,    </a:t>
            </a:r>
          </a:p>
          <a:p>
            <a:pPr algn="just">
              <a:buFont typeface="Arial" panose="020B0604020202020204" pitchFamily="34" charset="0"/>
              <a:buChar char="•"/>
            </a:pPr>
            <a:r>
              <a:rPr lang="pl-PL" sz="2400" dirty="0"/>
              <a:t>o zasobach i warunkach mieszkaniowych ludności – na wszystkich szczeblach podziału terytorialnego kraju,</a:t>
            </a:r>
          </a:p>
          <a:p>
            <a:pPr algn="just">
              <a:buFont typeface="Arial" panose="020B0604020202020204" pitchFamily="34" charset="0"/>
              <a:buChar char="•"/>
            </a:pPr>
            <a:r>
              <a:rPr lang="pl-PL" sz="2400" dirty="0"/>
              <a:t>o poziomie wykształcenia ludności,</a:t>
            </a:r>
          </a:p>
          <a:p>
            <a:pPr algn="just">
              <a:buFont typeface="Arial" panose="020B0604020202020204" pitchFamily="34" charset="0"/>
              <a:buChar char="•"/>
            </a:pPr>
            <a:r>
              <a:rPr lang="pl-PL" sz="2400" dirty="0"/>
              <a:t>o dojazdach do pracy w skali kraju i jednostek lokalnych,</a:t>
            </a:r>
          </a:p>
          <a:p>
            <a:pPr algn="just">
              <a:buFont typeface="Arial" panose="020B0604020202020204" pitchFamily="34" charset="0"/>
              <a:buChar char="•"/>
            </a:pPr>
            <a:r>
              <a:rPr lang="pl-PL" sz="2400" dirty="0"/>
              <a:t>o rozmiarach i przyczynach migracji  i  ich wpływie na skład gospodarstw domowych i rodzin oraz na sytuację ekonomiczną,</a:t>
            </a:r>
          </a:p>
          <a:p>
            <a:pPr algn="just">
              <a:buFont typeface="Arial" panose="020B0604020202020204" pitchFamily="34" charset="0"/>
              <a:buChar char="•"/>
            </a:pPr>
            <a:r>
              <a:rPr lang="pl-PL" sz="2400" dirty="0"/>
              <a:t>niezbędnych do porównań międzynarodowych oraz wynikających ze zobowiązań międzynarodowych; </a:t>
            </a:r>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31</a:t>
            </a:fld>
            <a:endParaRPr lang="en-US"/>
          </a:p>
        </p:txBody>
      </p:sp>
      <p:sp>
        <p:nvSpPr>
          <p:cNvPr id="5" name="Tytuł 4"/>
          <p:cNvSpPr>
            <a:spLocks noGrp="1"/>
          </p:cNvSpPr>
          <p:nvPr>
            <p:ph type="title"/>
          </p:nvPr>
        </p:nvSpPr>
        <p:spPr/>
        <p:txBody>
          <a:bodyPr/>
          <a:lstStyle/>
          <a:p>
            <a:r>
              <a:rPr lang="pl-PL" dirty="0"/>
              <a:t>Źródła danych o ludności</a:t>
            </a:r>
          </a:p>
        </p:txBody>
      </p:sp>
    </p:spTree>
    <p:extLst>
      <p:ext uri="{BB962C8B-B14F-4D97-AF65-F5344CB8AC3E}">
        <p14:creationId xmlns:p14="http://schemas.microsoft.com/office/powerpoint/2010/main" val="4029088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5021826"/>
          </a:xfrm>
        </p:spPr>
        <p:txBody>
          <a:bodyPr>
            <a:normAutofit/>
          </a:bodyPr>
          <a:lstStyle/>
          <a:p>
            <a:pPr marL="45720" indent="0" algn="just">
              <a:buNone/>
            </a:pPr>
            <a:r>
              <a:rPr lang="pl-PL" sz="2400" dirty="0"/>
              <a:t>Wybrane cechy uwzględnione w spisach ludności Polski:</a:t>
            </a:r>
          </a:p>
          <a:p>
            <a:pPr algn="just">
              <a:buFont typeface="Arial" panose="020B0604020202020204" pitchFamily="34" charset="0"/>
              <a:buChar char="•"/>
            </a:pPr>
            <a:endParaRPr lang="pl-PL" sz="2400" dirty="0"/>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32</a:t>
            </a:fld>
            <a:endParaRPr lang="en-US"/>
          </a:p>
        </p:txBody>
      </p:sp>
      <p:sp>
        <p:nvSpPr>
          <p:cNvPr id="5" name="Tytuł 4"/>
          <p:cNvSpPr>
            <a:spLocks noGrp="1"/>
          </p:cNvSpPr>
          <p:nvPr>
            <p:ph type="title"/>
          </p:nvPr>
        </p:nvSpPr>
        <p:spPr/>
        <p:txBody>
          <a:bodyPr/>
          <a:lstStyle/>
          <a:p>
            <a:r>
              <a:rPr lang="pl-PL" dirty="0"/>
              <a:t>Źródła danych o ludności</a:t>
            </a:r>
          </a:p>
        </p:txBody>
      </p:sp>
      <p:pic>
        <p:nvPicPr>
          <p:cNvPr id="3" name="Obraz 2"/>
          <p:cNvPicPr>
            <a:picLocks noChangeAspect="1"/>
          </p:cNvPicPr>
          <p:nvPr/>
        </p:nvPicPr>
        <p:blipFill>
          <a:blip r:embed="rId2">
            <a:biLevel thresh="75000"/>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tretch>
            <a:fillRect/>
          </a:stretch>
        </p:blipFill>
        <p:spPr>
          <a:xfrm>
            <a:off x="1902543" y="2030852"/>
            <a:ext cx="8126361" cy="4461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4885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5021826"/>
          </a:xfrm>
        </p:spPr>
        <p:txBody>
          <a:bodyPr>
            <a:normAutofit/>
          </a:bodyPr>
          <a:lstStyle/>
          <a:p>
            <a:pPr marL="45720" indent="0" algn="just">
              <a:buNone/>
            </a:pPr>
            <a:r>
              <a:rPr lang="pl-PL" sz="2400" dirty="0"/>
              <a:t>Spis został przeprowadzony </a:t>
            </a:r>
            <a:r>
              <a:rPr lang="pl-PL" sz="2400" b="1" dirty="0"/>
              <a:t>metodą mieszaną </a:t>
            </a:r>
            <a:r>
              <a:rPr lang="pl-PL" sz="2400" dirty="0"/>
              <a:t>z wykorzystaniem istniejących systemów informacyjnych oraz danych zebranych w badaniu pełnym i reprezentacyjnym w trybie:</a:t>
            </a:r>
          </a:p>
          <a:p>
            <a:pPr algn="just">
              <a:buFont typeface="Arial" panose="020B0604020202020204" pitchFamily="34" charset="0"/>
              <a:buChar char="•"/>
            </a:pPr>
            <a:r>
              <a:rPr lang="pl-PL" sz="2400" dirty="0"/>
              <a:t>przekazania w formie elektronicznej danych z rejestrów i systemów informacyjnych administracji publicznej oraz z innych (wybranych) systemów informacyjnych;</a:t>
            </a:r>
          </a:p>
          <a:p>
            <a:pPr algn="just">
              <a:buFont typeface="Arial" panose="020B0604020202020204" pitchFamily="34" charset="0"/>
              <a:buChar char="•"/>
            </a:pPr>
            <a:r>
              <a:rPr lang="pl-PL" sz="2400" dirty="0"/>
              <a:t>przez Internet;</a:t>
            </a:r>
          </a:p>
          <a:p>
            <a:pPr algn="just">
              <a:buFont typeface="Arial" panose="020B0604020202020204" pitchFamily="34" charset="0"/>
              <a:buChar char="•"/>
            </a:pPr>
            <a:r>
              <a:rPr lang="pl-PL" sz="2400" dirty="0"/>
              <a:t>wywiadu telefonicznego przeprowadzanego przez ankietera statystycznego;</a:t>
            </a:r>
          </a:p>
          <a:p>
            <a:pPr algn="just">
              <a:buFont typeface="Arial" panose="020B0604020202020204" pitchFamily="34" charset="0"/>
              <a:buChar char="•"/>
            </a:pPr>
            <a:r>
              <a:rPr lang="pl-PL" sz="2400" dirty="0"/>
              <a:t>wywiadu bezpośredniego przeprowadzanego przez rachmistrza spisowego. </a:t>
            </a:r>
          </a:p>
          <a:p>
            <a:pPr marL="45720" indent="0" algn="just">
              <a:buNone/>
            </a:pPr>
            <a:endParaRPr lang="pl-PL" sz="2400" dirty="0"/>
          </a:p>
          <a:p>
            <a:pPr algn="just">
              <a:buFont typeface="Arial" panose="020B0604020202020204" pitchFamily="34" charset="0"/>
              <a:buChar char="•"/>
            </a:pPr>
            <a:endParaRPr lang="pl-PL" sz="2400" dirty="0"/>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33</a:t>
            </a:fld>
            <a:endParaRPr lang="en-US"/>
          </a:p>
        </p:txBody>
      </p:sp>
      <p:sp>
        <p:nvSpPr>
          <p:cNvPr id="5" name="Tytuł 4"/>
          <p:cNvSpPr>
            <a:spLocks noGrp="1"/>
          </p:cNvSpPr>
          <p:nvPr>
            <p:ph type="title"/>
          </p:nvPr>
        </p:nvSpPr>
        <p:spPr/>
        <p:txBody>
          <a:bodyPr/>
          <a:lstStyle/>
          <a:p>
            <a:r>
              <a:rPr lang="pl-PL" sz="2800" dirty="0"/>
              <a:t>Spisy powszechne ludności i mieszkań</a:t>
            </a:r>
          </a:p>
        </p:txBody>
      </p:sp>
    </p:spTree>
    <p:extLst>
      <p:ext uri="{BB962C8B-B14F-4D97-AF65-F5344CB8AC3E}">
        <p14:creationId xmlns:p14="http://schemas.microsoft.com/office/powerpoint/2010/main" val="66117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3"/>
            <a:ext cx="11592233" cy="5041199"/>
          </a:xfrm>
        </p:spPr>
        <p:txBody>
          <a:bodyPr>
            <a:normAutofit/>
          </a:bodyPr>
          <a:lstStyle/>
          <a:p>
            <a:pPr marL="45720" indent="0" algn="just">
              <a:buNone/>
            </a:pPr>
            <a:r>
              <a:rPr lang="pl-PL" sz="2400" dirty="0"/>
              <a:t>Rejestracja bieżąca </a:t>
            </a:r>
            <a:r>
              <a:rPr lang="pl-PL" sz="2400" dirty="0" smtClean="0"/>
              <a:t>ludności:</a:t>
            </a:r>
          </a:p>
          <a:p>
            <a:pPr marL="45720" indent="0" algn="just">
              <a:buNone/>
            </a:pPr>
            <a:r>
              <a:rPr lang="pl-PL" sz="2400" dirty="0" smtClean="0"/>
              <a:t>Jest </a:t>
            </a:r>
            <a:r>
              <a:rPr lang="pl-PL" sz="2400" dirty="0"/>
              <a:t>badaniem całkowitym (pełnym i wyczerpującym)</a:t>
            </a:r>
          </a:p>
          <a:p>
            <a:pPr marL="45720" indent="0" algn="just">
              <a:buNone/>
            </a:pPr>
            <a:r>
              <a:rPr lang="pl-PL" sz="2400" dirty="0"/>
              <a:t>np. rejestracja urodzeń, zgonów, zawieranych małżeństw, zameldowań itp</a:t>
            </a:r>
            <a:r>
              <a:rPr lang="pl-PL" sz="2400" dirty="0" smtClean="0"/>
              <a:t>.</a:t>
            </a:r>
          </a:p>
          <a:p>
            <a:pPr marL="45720" indent="0" algn="just">
              <a:buNone/>
            </a:pPr>
            <a:endParaRPr lang="pl-PL" sz="2400" dirty="0"/>
          </a:p>
          <a:p>
            <a:pPr marL="45720" indent="0" algn="just">
              <a:buNone/>
            </a:pPr>
            <a:r>
              <a:rPr lang="pl-PL" sz="2400" dirty="0" smtClean="0"/>
              <a:t>Inna grupa badań to specjalne badania ankietowe i są to </a:t>
            </a:r>
            <a:r>
              <a:rPr lang="pl-PL" sz="2400" dirty="0"/>
              <a:t>tzw. badania reprezentacyjne. Do tego typu badań należą:</a:t>
            </a:r>
          </a:p>
          <a:p>
            <a:pPr algn="just">
              <a:buFont typeface="Arial" panose="020B0604020202020204" pitchFamily="34" charset="0"/>
              <a:buChar char="•"/>
            </a:pPr>
            <a:r>
              <a:rPr lang="pl-PL" sz="2400" dirty="0"/>
              <a:t>Badanie aktywności ekonomicznej ludności –BAEL</a:t>
            </a:r>
          </a:p>
          <a:p>
            <a:pPr algn="just">
              <a:buFont typeface="Arial" panose="020B0604020202020204" pitchFamily="34" charset="0"/>
              <a:buChar char="•"/>
            </a:pPr>
            <a:r>
              <a:rPr lang="pl-PL" sz="2400" dirty="0"/>
              <a:t>Badanie budżetów gospodarstw domowych</a:t>
            </a:r>
          </a:p>
          <a:p>
            <a:pPr algn="just">
              <a:buFont typeface="Arial" panose="020B0604020202020204" pitchFamily="34" charset="0"/>
              <a:buChar char="•"/>
            </a:pPr>
            <a:r>
              <a:rPr lang="pl-PL" sz="2400" dirty="0" smtClean="0"/>
              <a:t>inne </a:t>
            </a:r>
            <a:r>
              <a:rPr lang="pl-PL" sz="2400" dirty="0"/>
              <a:t>np. badanie stanu zdrowia mieszkańców Polski itp.</a:t>
            </a:r>
          </a:p>
          <a:p>
            <a:pPr marL="45720" indent="0" algn="just">
              <a:buNone/>
            </a:pPr>
            <a:endParaRPr lang="pl-PL" sz="2400" dirty="0"/>
          </a:p>
          <a:p>
            <a:pPr marL="45720" indent="0" algn="just">
              <a:buNone/>
            </a:pPr>
            <a:endParaRPr lang="pl-PL" sz="2400" dirty="0"/>
          </a:p>
          <a:p>
            <a:pPr algn="just">
              <a:buFont typeface="Arial" panose="020B0604020202020204" pitchFamily="34" charset="0"/>
              <a:buChar char="•"/>
            </a:pPr>
            <a:endParaRPr lang="pl-PL" sz="2400" dirty="0"/>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34</a:t>
            </a:fld>
            <a:endParaRPr lang="en-US"/>
          </a:p>
        </p:txBody>
      </p:sp>
      <p:sp>
        <p:nvSpPr>
          <p:cNvPr id="5" name="Tytuł 4"/>
          <p:cNvSpPr>
            <a:spLocks noGrp="1"/>
          </p:cNvSpPr>
          <p:nvPr>
            <p:ph type="title"/>
          </p:nvPr>
        </p:nvSpPr>
        <p:spPr/>
        <p:txBody>
          <a:bodyPr/>
          <a:lstStyle/>
          <a:p>
            <a:r>
              <a:rPr lang="pl-PL" sz="2800" dirty="0"/>
              <a:t>Rejestracja bieżąca ludności</a:t>
            </a:r>
          </a:p>
        </p:txBody>
      </p:sp>
    </p:spTree>
    <p:extLst>
      <p:ext uri="{BB962C8B-B14F-4D97-AF65-F5344CB8AC3E}">
        <p14:creationId xmlns:p14="http://schemas.microsoft.com/office/powerpoint/2010/main" val="3105490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5021826"/>
          </a:xfrm>
        </p:spPr>
        <p:txBody>
          <a:bodyPr>
            <a:normAutofit/>
          </a:bodyPr>
          <a:lstStyle/>
          <a:p>
            <a:pPr marL="45720" indent="0" algn="just">
              <a:buNone/>
            </a:pPr>
            <a:r>
              <a:rPr lang="pl-PL" sz="2400" dirty="0"/>
              <a:t>Od 1992 roku przeprowadza się regularnie co kwartał BAEL. Metodologia oparta została na definicjach zalecanych przez Międzynarodową Organizację Pracy i Eurostat (Urząd Statystyczny Unii Europejskiej). </a:t>
            </a:r>
          </a:p>
          <a:p>
            <a:pPr marL="45720" indent="0" algn="just">
              <a:buNone/>
            </a:pPr>
            <a:r>
              <a:rPr lang="pl-PL" sz="2400" dirty="0"/>
              <a:t>Przedmiotem obserwacji w badaniu aktywności ekonomicznej ludności jest sytuacja poszczególnych osób na rynku pracy w powiązaniu z sytuacją gospodarstw domowych, w których te osoby zamieszkują.</a:t>
            </a:r>
          </a:p>
          <a:p>
            <a:pPr marL="45720" indent="0" algn="just">
              <a:buNone/>
            </a:pPr>
            <a:r>
              <a:rPr lang="pl-PL" sz="2400" dirty="0"/>
              <a:t>Podstawowym kryterium podziału badanej populacji jest fakt wykonywania, posiadania bądź poszukiwania pracy w trakcie prowadzenia badań.</a:t>
            </a:r>
          </a:p>
          <a:p>
            <a:pPr marL="45720" indent="0" algn="just">
              <a:buNone/>
            </a:pPr>
            <a:r>
              <a:rPr lang="pl-PL" sz="2400" b="1" dirty="0"/>
              <a:t>Wyodrębnia się kategorię:</a:t>
            </a:r>
          </a:p>
          <a:p>
            <a:pPr algn="just">
              <a:buFont typeface="Arial" panose="020B0604020202020204" pitchFamily="34" charset="0"/>
              <a:buChar char="•"/>
            </a:pPr>
            <a:r>
              <a:rPr lang="pl-PL" sz="2400" dirty="0"/>
              <a:t>pracujących, </a:t>
            </a:r>
          </a:p>
          <a:p>
            <a:pPr algn="just">
              <a:buFont typeface="Arial" panose="020B0604020202020204" pitchFamily="34" charset="0"/>
              <a:buChar char="•"/>
            </a:pPr>
            <a:r>
              <a:rPr lang="pl-PL" sz="2400" dirty="0"/>
              <a:t>bezrobotnych,</a:t>
            </a:r>
          </a:p>
          <a:p>
            <a:pPr algn="just">
              <a:buFont typeface="Arial" panose="020B0604020202020204" pitchFamily="34" charset="0"/>
              <a:buChar char="•"/>
            </a:pPr>
            <a:r>
              <a:rPr lang="pl-PL" sz="2400" dirty="0"/>
              <a:t>biernych zawodowo. </a:t>
            </a:r>
          </a:p>
          <a:p>
            <a:pPr algn="just">
              <a:buFont typeface="Arial" panose="020B0604020202020204" pitchFamily="34" charset="0"/>
              <a:buChar char="•"/>
            </a:pPr>
            <a:endParaRPr lang="pl-PL" sz="2400" dirty="0"/>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35</a:t>
            </a:fld>
            <a:endParaRPr lang="en-US"/>
          </a:p>
        </p:txBody>
      </p:sp>
      <p:sp>
        <p:nvSpPr>
          <p:cNvPr id="5" name="Tytuł 4"/>
          <p:cNvSpPr>
            <a:spLocks noGrp="1"/>
          </p:cNvSpPr>
          <p:nvPr>
            <p:ph type="title"/>
          </p:nvPr>
        </p:nvSpPr>
        <p:spPr/>
        <p:txBody>
          <a:bodyPr/>
          <a:lstStyle/>
          <a:p>
            <a:r>
              <a:rPr lang="pl-PL" sz="2800" dirty="0"/>
              <a:t>Badanie Aktywności Ekonomicznej Ludności - BAEL</a:t>
            </a:r>
          </a:p>
        </p:txBody>
      </p:sp>
    </p:spTree>
    <p:extLst>
      <p:ext uri="{BB962C8B-B14F-4D97-AF65-F5344CB8AC3E}">
        <p14:creationId xmlns:p14="http://schemas.microsoft.com/office/powerpoint/2010/main" val="158502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5021826"/>
          </a:xfrm>
        </p:spPr>
        <p:txBody>
          <a:bodyPr>
            <a:normAutofit/>
          </a:bodyPr>
          <a:lstStyle/>
          <a:p>
            <a:pPr marL="45720" indent="0" algn="just">
              <a:buNone/>
            </a:pPr>
            <a:r>
              <a:rPr lang="pl-PL" sz="2400" dirty="0"/>
              <a:t>W wylosowanych gospodarstwach domowych, domownicy wypełniają przez miesiąc specjalne zeszyty dochodów i wydatków</a:t>
            </a:r>
            <a:r>
              <a:rPr lang="pl-PL" sz="2400" dirty="0" smtClean="0"/>
              <a:t>. Badania </a:t>
            </a:r>
            <a:r>
              <a:rPr lang="pl-PL" sz="2400" dirty="0"/>
              <a:t>te są m.in. podstawą  do obliczania minimum socjalnego i minimum biologicznego (przez </a:t>
            </a:r>
            <a:r>
              <a:rPr lang="pl-PL" sz="2400" dirty="0" err="1"/>
              <a:t>IPiSS</a:t>
            </a:r>
            <a:r>
              <a:rPr lang="pl-PL" sz="2400" dirty="0"/>
              <a:t>) </a:t>
            </a:r>
          </a:p>
          <a:p>
            <a:pPr marL="45720" indent="0" algn="just">
              <a:buNone/>
            </a:pPr>
            <a:endParaRPr lang="pl-PL" sz="2400" dirty="0"/>
          </a:p>
          <a:p>
            <a:pPr marL="45720" indent="0" algn="just">
              <a:buNone/>
            </a:pPr>
            <a:endParaRPr lang="pl-PL" sz="2400" dirty="0"/>
          </a:p>
          <a:p>
            <a:pPr algn="just">
              <a:buFont typeface="Arial" panose="020B0604020202020204" pitchFamily="34" charset="0"/>
              <a:buChar char="•"/>
            </a:pPr>
            <a:endParaRPr lang="pl-PL" sz="2400" dirty="0"/>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36</a:t>
            </a:fld>
            <a:endParaRPr lang="en-US"/>
          </a:p>
        </p:txBody>
      </p:sp>
      <p:sp>
        <p:nvSpPr>
          <p:cNvPr id="5" name="Tytuł 4"/>
          <p:cNvSpPr>
            <a:spLocks noGrp="1"/>
          </p:cNvSpPr>
          <p:nvPr>
            <p:ph type="title"/>
          </p:nvPr>
        </p:nvSpPr>
        <p:spPr/>
        <p:txBody>
          <a:bodyPr/>
          <a:lstStyle/>
          <a:p>
            <a:r>
              <a:rPr lang="pl-PL" sz="2800" dirty="0"/>
              <a:t>Badanie budżetów gospodarstw domowych</a:t>
            </a:r>
          </a:p>
        </p:txBody>
      </p:sp>
    </p:spTree>
    <p:extLst>
      <p:ext uri="{BB962C8B-B14F-4D97-AF65-F5344CB8AC3E}">
        <p14:creationId xmlns:p14="http://schemas.microsoft.com/office/powerpoint/2010/main" val="1521748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74A8BBF0-342D-409A-9C0A-B1B451E92883}" type="datetime1">
              <a:rPr lang="en-US" smtClean="0"/>
              <a:pPr/>
              <a:t>6/1/2018</a:t>
            </a:fld>
            <a:endParaRPr lang="en-US" dirty="0"/>
          </a:p>
        </p:txBody>
      </p:sp>
      <p:sp>
        <p:nvSpPr>
          <p:cNvPr id="4" name="Symbol zastępczy numeru slajdu 3"/>
          <p:cNvSpPr>
            <a:spLocks noGrp="1"/>
          </p:cNvSpPr>
          <p:nvPr>
            <p:ph type="sldNum" sz="quarter" idx="11"/>
          </p:nvPr>
        </p:nvSpPr>
        <p:spPr/>
        <p:txBody>
          <a:bodyPr/>
          <a:lstStyle/>
          <a:p>
            <a:pPr algn="r"/>
            <a:fld id="{F7886C9C-DC18-4195-8FD5-A50AA931D419}" type="slidenum">
              <a:rPr lang="en-US" smtClean="0"/>
              <a:pPr algn="r"/>
              <a:t>37</a:t>
            </a:fld>
            <a:endParaRPr lang="en-US" dirty="0"/>
          </a:p>
        </p:txBody>
      </p:sp>
      <p:sp>
        <p:nvSpPr>
          <p:cNvPr id="5" name="Symbol zastępczy stopki 4"/>
          <p:cNvSpPr>
            <a:spLocks noGrp="1"/>
          </p:cNvSpPr>
          <p:nvPr>
            <p:ph type="ftr" sz="quarter" idx="12"/>
          </p:nvPr>
        </p:nvSpPr>
        <p:spPr/>
        <p:txBody>
          <a:bodyPr/>
          <a:lstStyle/>
          <a:p>
            <a:endParaRPr lang="en-US" dirty="0"/>
          </a:p>
        </p:txBody>
      </p:sp>
      <p:sp>
        <p:nvSpPr>
          <p:cNvPr id="6" name="Tytuł 5"/>
          <p:cNvSpPr>
            <a:spLocks noGrp="1"/>
          </p:cNvSpPr>
          <p:nvPr>
            <p:ph type="title"/>
          </p:nvPr>
        </p:nvSpPr>
        <p:spPr>
          <a:xfrm>
            <a:off x="630247" y="2395711"/>
            <a:ext cx="8432800" cy="1645920"/>
          </a:xfrm>
        </p:spPr>
        <p:txBody>
          <a:bodyPr/>
          <a:lstStyle/>
          <a:p>
            <a:r>
              <a:rPr lang="pl-PL" sz="3600" dirty="0"/>
              <a:t>Analiza </a:t>
            </a:r>
            <a:r>
              <a:rPr lang="pl-PL" sz="3600" dirty="0" smtClean="0"/>
              <a:t>demograficzna</a:t>
            </a:r>
            <a:br>
              <a:rPr lang="pl-PL" sz="3600" dirty="0" smtClean="0"/>
            </a:br>
            <a:r>
              <a:rPr lang="pl-PL" sz="3600" dirty="0" smtClean="0"/>
              <a:t>STAN LUDNOŚCI</a:t>
            </a:r>
            <a:endParaRPr lang="pl-PL" sz="3600" dirty="0"/>
          </a:p>
        </p:txBody>
      </p:sp>
    </p:spTree>
    <p:extLst>
      <p:ext uri="{BB962C8B-B14F-4D97-AF65-F5344CB8AC3E}">
        <p14:creationId xmlns:p14="http://schemas.microsoft.com/office/powerpoint/2010/main" val="3388706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4994704"/>
          </a:xfrm>
        </p:spPr>
        <p:txBody>
          <a:bodyPr>
            <a:normAutofit/>
          </a:bodyPr>
          <a:lstStyle/>
          <a:p>
            <a:pPr marL="45720" indent="0" algn="just">
              <a:buNone/>
            </a:pPr>
            <a:r>
              <a:rPr lang="pl-PL" sz="2400" dirty="0"/>
              <a:t>Ludność Polski – osoby zamieszkujące w Polsce, bez rozróżnienia na obywateli i cudzoziemców zamieszkujących na stałe w Polsce, oraz osoby posiadające nadal obywatelstwo państwa polskiego i będące zameldowane w Polsce, lecz zamieszkujące poza krajem. </a:t>
            </a:r>
            <a:endParaRPr lang="pl-PL" sz="2400" dirty="0" smtClean="0"/>
          </a:p>
          <a:p>
            <a:pPr marL="45720" indent="0" algn="just">
              <a:buNone/>
            </a:pPr>
            <a:endParaRPr lang="pl-PL" sz="2400" dirty="0"/>
          </a:p>
          <a:p>
            <a:pPr marL="45720" indent="0" algn="just">
              <a:buNone/>
            </a:pPr>
            <a:r>
              <a:rPr lang="pl-PL" sz="2400" dirty="0" smtClean="0"/>
              <a:t>Dane </a:t>
            </a:r>
            <a:r>
              <a:rPr lang="pl-PL" sz="2400" dirty="0"/>
              <a:t>demograficzne dotyczące ludności Polski regularnie gromadzi i publikuje Główny Urząd Statystyczny. </a:t>
            </a:r>
            <a:endParaRPr lang="pl-PL" sz="2400" dirty="0" smtClean="0"/>
          </a:p>
          <a:p>
            <a:pPr marL="45720" indent="0" algn="just">
              <a:buNone/>
            </a:pPr>
            <a:endParaRPr lang="pl-PL" sz="2400" dirty="0"/>
          </a:p>
          <a:p>
            <a:pPr marL="45720" indent="0" algn="just">
              <a:buNone/>
            </a:pPr>
            <a:r>
              <a:rPr lang="pl-PL" sz="2400" dirty="0" smtClean="0"/>
              <a:t>Do </a:t>
            </a:r>
            <a:r>
              <a:rPr lang="pl-PL" sz="2400" dirty="0"/>
              <a:t>ludności Polski nie wlicza się osób należących do narodu polskiego, które zamieszkują poza Polską, lecz nie posiadają obywatelstwa polskiego (mniejszość polska poza granicami Polski) oraz cudzoziemców przebywających tylko tymczasowo lub nielegalnie.</a:t>
            </a:r>
          </a:p>
          <a:p>
            <a:pPr marL="45720" indent="0" algn="just">
              <a:buNone/>
            </a:pPr>
            <a:endParaRPr lang="pl-PL" sz="2400" dirty="0"/>
          </a:p>
          <a:p>
            <a:pPr algn="just">
              <a:buFont typeface="Arial" panose="020B0604020202020204" pitchFamily="34" charset="0"/>
              <a:buChar char="•"/>
            </a:pPr>
            <a:endParaRPr lang="pl-PL" sz="2400" dirty="0"/>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38</a:t>
            </a:fld>
            <a:endParaRPr lang="en-US"/>
          </a:p>
        </p:txBody>
      </p:sp>
      <p:sp>
        <p:nvSpPr>
          <p:cNvPr id="5" name="Tytuł 4"/>
          <p:cNvSpPr>
            <a:spLocks noGrp="1"/>
          </p:cNvSpPr>
          <p:nvPr>
            <p:ph type="title"/>
          </p:nvPr>
        </p:nvSpPr>
        <p:spPr/>
        <p:txBody>
          <a:bodyPr/>
          <a:lstStyle/>
          <a:p>
            <a:r>
              <a:rPr lang="pl-PL" sz="2800" dirty="0"/>
              <a:t>Rejestracja bieżąca ludności</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4247022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31504" y="141890"/>
            <a:ext cx="8784976" cy="1414902"/>
          </a:xfrm>
        </p:spPr>
        <p:txBody>
          <a:bodyPr>
            <a:normAutofit/>
          </a:bodyPr>
          <a:lstStyle/>
          <a:p>
            <a:r>
              <a:rPr lang="pl-PL" dirty="0"/>
              <a:t> Rozwój liczebny i rozmieszczenie ludności świata </a:t>
            </a:r>
          </a:p>
        </p:txBody>
      </p:sp>
      <p:sp>
        <p:nvSpPr>
          <p:cNvPr id="3" name="Symbol zastępczy zawartości 2"/>
          <p:cNvSpPr>
            <a:spLocks noGrp="1"/>
          </p:cNvSpPr>
          <p:nvPr>
            <p:ph idx="1"/>
          </p:nvPr>
        </p:nvSpPr>
        <p:spPr/>
        <p:txBody>
          <a:bodyPr/>
          <a:lstStyle/>
          <a:p>
            <a:endParaRPr lang="pl-PL"/>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21" y="1724025"/>
            <a:ext cx="11471698" cy="464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Łącznik prostoliniowy 5"/>
          <p:cNvCxnSpPr/>
          <p:nvPr/>
        </p:nvCxnSpPr>
        <p:spPr>
          <a:xfrm flipH="1" flipV="1">
            <a:off x="9670942" y="2402237"/>
            <a:ext cx="15499" cy="31771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609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44527" y="1605199"/>
            <a:ext cx="11704665" cy="5051323"/>
          </a:xfrm>
        </p:spPr>
        <p:txBody>
          <a:bodyPr>
            <a:normAutofit/>
          </a:bodyPr>
          <a:lstStyle/>
          <a:p>
            <a:pPr marL="45720" indent="0" algn="just">
              <a:buNone/>
            </a:pPr>
            <a:r>
              <a:rPr lang="pl-PL" sz="2400" b="1" dirty="0">
                <a:effectLst>
                  <a:outerShdw blurRad="38100" dist="38100" dir="2700000" algn="tl">
                    <a:srgbClr val="000000">
                      <a:alpha val="43137"/>
                    </a:srgbClr>
                  </a:outerShdw>
                </a:effectLst>
              </a:rPr>
              <a:t>John </a:t>
            </a:r>
            <a:r>
              <a:rPr lang="pl-PL" sz="2400" b="1" dirty="0" err="1">
                <a:effectLst>
                  <a:outerShdw blurRad="38100" dist="38100" dir="2700000" algn="tl">
                    <a:srgbClr val="000000">
                      <a:alpha val="43137"/>
                    </a:srgbClr>
                  </a:outerShdw>
                </a:effectLst>
              </a:rPr>
              <a:t>Graunt</a:t>
            </a:r>
            <a:r>
              <a:rPr lang="pl-PL" sz="2400" b="1" dirty="0">
                <a:effectLst>
                  <a:outerShdw blurRad="38100" dist="38100" dir="2700000" algn="tl">
                    <a:srgbClr val="000000">
                      <a:alpha val="43137"/>
                    </a:srgbClr>
                  </a:outerShdw>
                </a:effectLst>
              </a:rPr>
              <a:t>, (1620 – 1674)- </a:t>
            </a:r>
            <a:r>
              <a:rPr lang="pl-PL" sz="2400" dirty="0"/>
              <a:t>londyński kupiec uważany jest za „ojca statystyki i demografii”, gdyż jako pierwszy dostrzegł, że liczby odzwierciedlają relacje między </a:t>
            </a:r>
            <a:r>
              <a:rPr lang="pl-PL" sz="2400" dirty="0" smtClean="0"/>
              <a:t>obiektami.</a:t>
            </a:r>
          </a:p>
          <a:p>
            <a:pPr marL="45720" indent="0" algn="just">
              <a:buNone/>
            </a:pPr>
            <a:endParaRPr lang="pl-PL" sz="2400" dirty="0"/>
          </a:p>
          <a:p>
            <a:pPr marL="45720" indent="0" algn="just">
              <a:buNone/>
            </a:pPr>
            <a:r>
              <a:rPr lang="pl-PL" sz="2400" dirty="0" smtClean="0"/>
              <a:t>Badając </a:t>
            </a:r>
            <a:r>
              <a:rPr lang="pl-PL" sz="2400" dirty="0"/>
              <a:t>ludność Londynu zaobserwował regularność wielu faktów demograficznych.  Rozpatrywał m.in. </a:t>
            </a:r>
          </a:p>
          <a:p>
            <a:pPr algn="just">
              <a:buFont typeface="Arial" panose="020B0604020202020204" pitchFamily="34" charset="0"/>
              <a:buChar char="•"/>
            </a:pPr>
            <a:r>
              <a:rPr lang="pl-PL" sz="2400" dirty="0"/>
              <a:t>zmiany liczby zgonów w zależności od wieku z uwzględnieniem przyczyn (w tym środowiska); </a:t>
            </a:r>
          </a:p>
          <a:p>
            <a:pPr algn="just">
              <a:buFont typeface="Arial" panose="020B0604020202020204" pitchFamily="34" charset="0"/>
              <a:buChar char="•"/>
            </a:pPr>
            <a:r>
              <a:rPr lang="pl-PL" sz="2400" dirty="0"/>
              <a:t>wskazywał na różnice w umieralności wg płci. </a:t>
            </a:r>
          </a:p>
          <a:p>
            <a:pPr algn="just">
              <a:buFont typeface="Arial" panose="020B0604020202020204" pitchFamily="34" charset="0"/>
              <a:buChar char="•"/>
            </a:pPr>
            <a:r>
              <a:rPr lang="pl-PL" sz="2400" dirty="0"/>
              <a:t>Zauważył także wpływ migracji na wzrost liczby mieszkańców miast</a:t>
            </a:r>
            <a:r>
              <a:rPr lang="pl-PL" sz="2400" dirty="0" smtClean="0"/>
              <a:t>.</a:t>
            </a: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a:t>
            </a:fld>
            <a:endParaRPr lang="en-US"/>
          </a:p>
        </p:txBody>
      </p:sp>
      <p:sp>
        <p:nvSpPr>
          <p:cNvPr id="5" name="Tytuł 4"/>
          <p:cNvSpPr>
            <a:spLocks noGrp="1"/>
          </p:cNvSpPr>
          <p:nvPr>
            <p:ph type="title"/>
          </p:nvPr>
        </p:nvSpPr>
        <p:spPr/>
        <p:txBody>
          <a:bodyPr/>
          <a:lstStyle/>
          <a:p>
            <a:r>
              <a:rPr lang="pl-PL" dirty="0"/>
              <a:t>demografia- historia </a:t>
            </a:r>
          </a:p>
        </p:txBody>
      </p:sp>
    </p:spTree>
    <p:extLst>
      <p:ext uri="{BB962C8B-B14F-4D97-AF65-F5344CB8AC3E}">
        <p14:creationId xmlns:p14="http://schemas.microsoft.com/office/powerpoint/2010/main" val="2668046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2424930"/>
          </a:xfrm>
        </p:spPr>
        <p:txBody>
          <a:bodyPr>
            <a:normAutofit/>
          </a:bodyPr>
          <a:lstStyle/>
          <a:p>
            <a:pPr marL="45720" indent="0" algn="just">
              <a:buNone/>
            </a:pPr>
            <a:r>
              <a:rPr lang="pl-PL" sz="2400" dirty="0"/>
              <a:t>Rejestracja bieżąca </a:t>
            </a:r>
            <a:r>
              <a:rPr lang="pl-PL" sz="2400" dirty="0" smtClean="0"/>
              <a:t>ludności z ostatniego dziesięciolecia:</a:t>
            </a:r>
            <a:endParaRPr lang="pl-PL" sz="2400" dirty="0"/>
          </a:p>
          <a:p>
            <a:pPr marL="45720" indent="0" algn="just">
              <a:buNone/>
            </a:pPr>
            <a:endParaRPr lang="pl-PL" sz="2400" dirty="0"/>
          </a:p>
          <a:p>
            <a:pPr marL="45720" indent="0" algn="just">
              <a:buNone/>
            </a:pPr>
            <a:endParaRPr lang="pl-PL" sz="2400" dirty="0"/>
          </a:p>
          <a:p>
            <a:pPr algn="just">
              <a:buFont typeface="Arial" panose="020B0604020202020204" pitchFamily="34" charset="0"/>
              <a:buChar char="•"/>
            </a:pPr>
            <a:endParaRPr lang="pl-PL" sz="2400" dirty="0"/>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40</a:t>
            </a:fld>
            <a:endParaRPr lang="en-US"/>
          </a:p>
        </p:txBody>
      </p:sp>
      <p:sp>
        <p:nvSpPr>
          <p:cNvPr id="5" name="Tytuł 4"/>
          <p:cNvSpPr>
            <a:spLocks noGrp="1"/>
          </p:cNvSpPr>
          <p:nvPr>
            <p:ph type="title"/>
          </p:nvPr>
        </p:nvSpPr>
        <p:spPr/>
        <p:txBody>
          <a:bodyPr/>
          <a:lstStyle/>
          <a:p>
            <a:r>
              <a:rPr lang="pl-PL" sz="2800" dirty="0"/>
              <a:t>Rejestracja bieżąca ludności</a:t>
            </a:r>
          </a:p>
        </p:txBody>
      </p:sp>
      <p:graphicFrame>
        <p:nvGraphicFramePr>
          <p:cNvPr id="3" name="Tabela 2"/>
          <p:cNvGraphicFramePr>
            <a:graphicFrameLocks noGrp="1"/>
          </p:cNvGraphicFramePr>
          <p:nvPr>
            <p:extLst>
              <p:ext uri="{D42A27DB-BD31-4B8C-83A1-F6EECF244321}">
                <p14:modId xmlns:p14="http://schemas.microsoft.com/office/powerpoint/2010/main" val="284253628"/>
              </p:ext>
            </p:extLst>
          </p:nvPr>
        </p:nvGraphicFramePr>
        <p:xfrm>
          <a:off x="460321" y="2116485"/>
          <a:ext cx="5692506" cy="4485792"/>
        </p:xfrm>
        <a:graphic>
          <a:graphicData uri="http://schemas.openxmlformats.org/drawingml/2006/table">
            <a:tbl>
              <a:tblPr>
                <a:tableStyleId>{5C22544A-7EE6-4342-B048-85BDC9FD1C3A}</a:tableStyleId>
              </a:tblPr>
              <a:tblGrid>
                <a:gridCol w="1576702"/>
                <a:gridCol w="757635"/>
                <a:gridCol w="1003355"/>
                <a:gridCol w="2354814"/>
              </a:tblGrid>
              <a:tr h="373816">
                <a:tc gridSpan="3">
                  <a:txBody>
                    <a:bodyPr/>
                    <a:lstStyle/>
                    <a:p>
                      <a:pPr algn="ctr" fontAlgn="b"/>
                      <a:r>
                        <a:rPr lang="pl-PL" sz="2200" u="none" strike="noStrike">
                          <a:effectLst/>
                        </a:rPr>
                        <a:t>Stan na dzień:</a:t>
                      </a:r>
                      <a:endParaRPr lang="pl-PL" sz="2200" b="0" i="0" u="none" strike="noStrike">
                        <a:solidFill>
                          <a:srgbClr val="000000"/>
                        </a:solidFill>
                        <a:effectLst/>
                        <a:latin typeface="Calibri"/>
                      </a:endParaRPr>
                    </a:p>
                  </a:txBody>
                  <a:tcPr marL="9525" marR="9525" marT="9525" marB="0" anchor="b"/>
                </a:tc>
                <a:tc hMerge="1">
                  <a:txBody>
                    <a:bodyPr/>
                    <a:lstStyle/>
                    <a:p>
                      <a:endParaRPr lang="pl-PL"/>
                    </a:p>
                  </a:txBody>
                  <a:tcPr/>
                </a:tc>
                <a:tc hMerge="1">
                  <a:txBody>
                    <a:bodyPr/>
                    <a:lstStyle/>
                    <a:p>
                      <a:endParaRPr lang="pl-PL"/>
                    </a:p>
                  </a:txBody>
                  <a:tcPr/>
                </a:tc>
                <a:tc>
                  <a:txBody>
                    <a:bodyPr/>
                    <a:lstStyle/>
                    <a:p>
                      <a:pPr algn="l" fontAlgn="b"/>
                      <a:r>
                        <a:rPr lang="pl-PL" sz="2200" u="none" strike="noStrike">
                          <a:effectLst/>
                        </a:rPr>
                        <a:t>Liczba ludności:</a:t>
                      </a:r>
                      <a:endParaRPr lang="pl-PL" sz="2200" b="0" i="0" u="none" strike="noStrike">
                        <a:solidFill>
                          <a:srgbClr val="000000"/>
                        </a:solidFill>
                        <a:effectLst/>
                        <a:latin typeface="Calibri"/>
                      </a:endParaRPr>
                    </a:p>
                  </a:txBody>
                  <a:tcPr marL="9525" marR="9525" marT="9525" marB="0" anchor="b"/>
                </a:tc>
              </a:tr>
              <a:tr h="373816">
                <a:tc>
                  <a:txBody>
                    <a:bodyPr/>
                    <a:lstStyle/>
                    <a:p>
                      <a:pPr algn="r" fontAlgn="b"/>
                      <a:r>
                        <a:rPr lang="pl-PL" sz="2200" u="none" strike="noStrike">
                          <a:effectLst/>
                        </a:rPr>
                        <a:t>31</a:t>
                      </a:r>
                      <a:endParaRPr lang="pl-PL" sz="2200" b="0" i="0" u="none" strike="noStrike">
                        <a:solidFill>
                          <a:srgbClr val="000000"/>
                        </a:solidFill>
                        <a:effectLst/>
                        <a:latin typeface="Calibri"/>
                      </a:endParaRPr>
                    </a:p>
                  </a:txBody>
                  <a:tcPr marL="9525" marR="9525" marT="9525" marB="0" anchor="b"/>
                </a:tc>
                <a:tc>
                  <a:txBody>
                    <a:bodyPr/>
                    <a:lstStyle/>
                    <a:p>
                      <a:pPr algn="l" fontAlgn="b"/>
                      <a:r>
                        <a:rPr lang="pl-PL" sz="2200" u="none" strike="noStrike">
                          <a:effectLst/>
                        </a:rPr>
                        <a:t>XII</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2008</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38 125 759</a:t>
                      </a:r>
                      <a:endParaRPr lang="pl-PL" sz="2200" b="0" i="0" u="none" strike="noStrike">
                        <a:solidFill>
                          <a:srgbClr val="000000"/>
                        </a:solidFill>
                        <a:effectLst/>
                        <a:latin typeface="Calibri"/>
                      </a:endParaRPr>
                    </a:p>
                  </a:txBody>
                  <a:tcPr marL="9525" marR="9525" marT="9525" marB="0" anchor="b"/>
                </a:tc>
              </a:tr>
              <a:tr h="373816">
                <a:tc>
                  <a:txBody>
                    <a:bodyPr/>
                    <a:lstStyle/>
                    <a:p>
                      <a:pPr algn="r" fontAlgn="b"/>
                      <a:r>
                        <a:rPr lang="pl-PL" sz="2200" u="none" strike="noStrike">
                          <a:effectLst/>
                        </a:rPr>
                        <a:t>31</a:t>
                      </a:r>
                      <a:endParaRPr lang="pl-PL" sz="2200" b="0" i="0" u="none" strike="noStrike">
                        <a:solidFill>
                          <a:srgbClr val="000000"/>
                        </a:solidFill>
                        <a:effectLst/>
                        <a:latin typeface="Calibri"/>
                      </a:endParaRPr>
                    </a:p>
                  </a:txBody>
                  <a:tcPr marL="9525" marR="9525" marT="9525" marB="0" anchor="b"/>
                </a:tc>
                <a:tc>
                  <a:txBody>
                    <a:bodyPr/>
                    <a:lstStyle/>
                    <a:p>
                      <a:pPr algn="l" fontAlgn="b"/>
                      <a:r>
                        <a:rPr lang="pl-PL" sz="2200" u="none" strike="noStrike">
                          <a:effectLst/>
                        </a:rPr>
                        <a:t>XII</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2009</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38 151 603</a:t>
                      </a:r>
                      <a:endParaRPr lang="pl-PL" sz="2200" b="0" i="0" u="none" strike="noStrike">
                        <a:solidFill>
                          <a:srgbClr val="000000"/>
                        </a:solidFill>
                        <a:effectLst/>
                        <a:latin typeface="Calibri"/>
                      </a:endParaRPr>
                    </a:p>
                  </a:txBody>
                  <a:tcPr marL="9525" marR="9525" marT="9525" marB="0" anchor="b"/>
                </a:tc>
              </a:tr>
              <a:tr h="373816">
                <a:tc>
                  <a:txBody>
                    <a:bodyPr/>
                    <a:lstStyle/>
                    <a:p>
                      <a:pPr algn="r" fontAlgn="b"/>
                      <a:r>
                        <a:rPr lang="pl-PL" sz="2200" u="none" strike="noStrike">
                          <a:effectLst/>
                        </a:rPr>
                        <a:t>31</a:t>
                      </a:r>
                      <a:endParaRPr lang="pl-PL" sz="2200" b="0" i="0" u="none" strike="noStrike">
                        <a:solidFill>
                          <a:srgbClr val="000000"/>
                        </a:solidFill>
                        <a:effectLst/>
                        <a:latin typeface="Calibri"/>
                      </a:endParaRPr>
                    </a:p>
                  </a:txBody>
                  <a:tcPr marL="9525" marR="9525" marT="9525" marB="0" anchor="b"/>
                </a:tc>
                <a:tc>
                  <a:txBody>
                    <a:bodyPr/>
                    <a:lstStyle/>
                    <a:p>
                      <a:pPr algn="l" fontAlgn="b"/>
                      <a:r>
                        <a:rPr lang="pl-PL" sz="2200" u="none" strike="noStrike">
                          <a:effectLst/>
                        </a:rPr>
                        <a:t>XII</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2010</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38 042 794</a:t>
                      </a:r>
                      <a:endParaRPr lang="pl-PL" sz="2200" b="0" i="0" u="none" strike="noStrike">
                        <a:solidFill>
                          <a:srgbClr val="000000"/>
                        </a:solidFill>
                        <a:effectLst/>
                        <a:latin typeface="Calibri"/>
                      </a:endParaRPr>
                    </a:p>
                  </a:txBody>
                  <a:tcPr marL="9525" marR="9525" marT="9525" marB="0" anchor="b"/>
                </a:tc>
              </a:tr>
              <a:tr h="373816">
                <a:tc>
                  <a:txBody>
                    <a:bodyPr/>
                    <a:lstStyle/>
                    <a:p>
                      <a:pPr algn="r" fontAlgn="b"/>
                      <a:r>
                        <a:rPr lang="pl-PL" sz="2200" u="none" strike="noStrike">
                          <a:effectLst/>
                        </a:rPr>
                        <a:t>31</a:t>
                      </a:r>
                      <a:endParaRPr lang="pl-PL" sz="2200" b="0" i="0" u="none" strike="noStrike">
                        <a:solidFill>
                          <a:srgbClr val="000000"/>
                        </a:solidFill>
                        <a:effectLst/>
                        <a:latin typeface="Calibri"/>
                      </a:endParaRPr>
                    </a:p>
                  </a:txBody>
                  <a:tcPr marL="9525" marR="9525" marT="9525" marB="0" anchor="b"/>
                </a:tc>
                <a:tc>
                  <a:txBody>
                    <a:bodyPr/>
                    <a:lstStyle/>
                    <a:p>
                      <a:pPr algn="l" fontAlgn="b"/>
                      <a:r>
                        <a:rPr lang="pl-PL" sz="2200" u="none" strike="noStrike">
                          <a:effectLst/>
                        </a:rPr>
                        <a:t>XII</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2011</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38 063 255</a:t>
                      </a:r>
                      <a:endParaRPr lang="pl-PL" sz="2200" b="0" i="0" u="none" strike="noStrike">
                        <a:solidFill>
                          <a:srgbClr val="000000"/>
                        </a:solidFill>
                        <a:effectLst/>
                        <a:latin typeface="Calibri"/>
                      </a:endParaRPr>
                    </a:p>
                  </a:txBody>
                  <a:tcPr marL="9525" marR="9525" marT="9525" marB="0" anchor="b"/>
                </a:tc>
              </a:tr>
              <a:tr h="373816">
                <a:tc>
                  <a:txBody>
                    <a:bodyPr/>
                    <a:lstStyle/>
                    <a:p>
                      <a:pPr algn="r" fontAlgn="b"/>
                      <a:r>
                        <a:rPr lang="pl-PL" sz="2200" u="none" strike="noStrike">
                          <a:effectLst/>
                        </a:rPr>
                        <a:t>31</a:t>
                      </a:r>
                      <a:endParaRPr lang="pl-PL" sz="2200" b="0" i="0" u="none" strike="noStrike">
                        <a:solidFill>
                          <a:srgbClr val="000000"/>
                        </a:solidFill>
                        <a:effectLst/>
                        <a:latin typeface="Calibri"/>
                      </a:endParaRPr>
                    </a:p>
                  </a:txBody>
                  <a:tcPr marL="9525" marR="9525" marT="9525" marB="0" anchor="b"/>
                </a:tc>
                <a:tc>
                  <a:txBody>
                    <a:bodyPr/>
                    <a:lstStyle/>
                    <a:p>
                      <a:pPr algn="l" fontAlgn="b"/>
                      <a:r>
                        <a:rPr lang="pl-PL" sz="2200" u="none" strike="noStrike">
                          <a:effectLst/>
                        </a:rPr>
                        <a:t>XII</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2012</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38 063 164</a:t>
                      </a:r>
                      <a:endParaRPr lang="pl-PL" sz="2200" b="0" i="0" u="none" strike="noStrike">
                        <a:solidFill>
                          <a:srgbClr val="000000"/>
                        </a:solidFill>
                        <a:effectLst/>
                        <a:latin typeface="Calibri"/>
                      </a:endParaRPr>
                    </a:p>
                  </a:txBody>
                  <a:tcPr marL="9525" marR="9525" marT="9525" marB="0" anchor="b"/>
                </a:tc>
              </a:tr>
              <a:tr h="373816">
                <a:tc>
                  <a:txBody>
                    <a:bodyPr/>
                    <a:lstStyle/>
                    <a:p>
                      <a:pPr algn="r" fontAlgn="b"/>
                      <a:r>
                        <a:rPr lang="pl-PL" sz="2200" u="none" strike="noStrike">
                          <a:effectLst/>
                        </a:rPr>
                        <a:t>31</a:t>
                      </a:r>
                      <a:endParaRPr lang="pl-PL" sz="2200" b="0" i="0" u="none" strike="noStrike">
                        <a:solidFill>
                          <a:srgbClr val="000000"/>
                        </a:solidFill>
                        <a:effectLst/>
                        <a:latin typeface="Calibri"/>
                      </a:endParaRPr>
                    </a:p>
                  </a:txBody>
                  <a:tcPr marL="9525" marR="9525" marT="9525" marB="0" anchor="b"/>
                </a:tc>
                <a:tc>
                  <a:txBody>
                    <a:bodyPr/>
                    <a:lstStyle/>
                    <a:p>
                      <a:pPr algn="l" fontAlgn="b"/>
                      <a:r>
                        <a:rPr lang="pl-PL" sz="2200" u="none" strike="noStrike">
                          <a:effectLst/>
                        </a:rPr>
                        <a:t>XII</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2013</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38 040 196</a:t>
                      </a:r>
                      <a:endParaRPr lang="pl-PL" sz="2200" b="0" i="0" u="none" strike="noStrike">
                        <a:solidFill>
                          <a:srgbClr val="000000"/>
                        </a:solidFill>
                        <a:effectLst/>
                        <a:latin typeface="Calibri"/>
                      </a:endParaRPr>
                    </a:p>
                  </a:txBody>
                  <a:tcPr marL="9525" marR="9525" marT="9525" marB="0" anchor="b"/>
                </a:tc>
              </a:tr>
              <a:tr h="373816">
                <a:tc>
                  <a:txBody>
                    <a:bodyPr/>
                    <a:lstStyle/>
                    <a:p>
                      <a:pPr algn="r" fontAlgn="b"/>
                      <a:r>
                        <a:rPr lang="pl-PL" sz="2200" u="none" strike="noStrike">
                          <a:effectLst/>
                        </a:rPr>
                        <a:t>31</a:t>
                      </a:r>
                      <a:endParaRPr lang="pl-PL" sz="2200" b="0" i="0" u="none" strike="noStrike">
                        <a:solidFill>
                          <a:srgbClr val="000000"/>
                        </a:solidFill>
                        <a:effectLst/>
                        <a:latin typeface="Calibri"/>
                      </a:endParaRPr>
                    </a:p>
                  </a:txBody>
                  <a:tcPr marL="9525" marR="9525" marT="9525" marB="0" anchor="b"/>
                </a:tc>
                <a:tc>
                  <a:txBody>
                    <a:bodyPr/>
                    <a:lstStyle/>
                    <a:p>
                      <a:pPr algn="l" fontAlgn="b"/>
                      <a:r>
                        <a:rPr lang="pl-PL" sz="2200" u="none" strike="noStrike">
                          <a:effectLst/>
                        </a:rPr>
                        <a:t>XII</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2014</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38 011 735</a:t>
                      </a:r>
                      <a:endParaRPr lang="pl-PL" sz="2200" b="0" i="0" u="none" strike="noStrike">
                        <a:solidFill>
                          <a:srgbClr val="000000"/>
                        </a:solidFill>
                        <a:effectLst/>
                        <a:latin typeface="Calibri"/>
                      </a:endParaRPr>
                    </a:p>
                  </a:txBody>
                  <a:tcPr marL="9525" marR="9525" marT="9525" marB="0" anchor="b"/>
                </a:tc>
              </a:tr>
              <a:tr h="373816">
                <a:tc>
                  <a:txBody>
                    <a:bodyPr/>
                    <a:lstStyle/>
                    <a:p>
                      <a:pPr algn="r" fontAlgn="b"/>
                      <a:r>
                        <a:rPr lang="pl-PL" sz="2200" u="none" strike="noStrike">
                          <a:effectLst/>
                        </a:rPr>
                        <a:t>31</a:t>
                      </a:r>
                      <a:endParaRPr lang="pl-PL" sz="2200" b="0" i="0" u="none" strike="noStrike">
                        <a:solidFill>
                          <a:srgbClr val="000000"/>
                        </a:solidFill>
                        <a:effectLst/>
                        <a:latin typeface="Calibri"/>
                      </a:endParaRPr>
                    </a:p>
                  </a:txBody>
                  <a:tcPr marL="9525" marR="9525" marT="9525" marB="0" anchor="b"/>
                </a:tc>
                <a:tc>
                  <a:txBody>
                    <a:bodyPr/>
                    <a:lstStyle/>
                    <a:p>
                      <a:pPr algn="l" fontAlgn="b"/>
                      <a:r>
                        <a:rPr lang="pl-PL" sz="2200" u="none" strike="noStrike">
                          <a:effectLst/>
                        </a:rPr>
                        <a:t>XII</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2015</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37 986 412</a:t>
                      </a:r>
                      <a:endParaRPr lang="pl-PL" sz="2200" b="0" i="0" u="none" strike="noStrike">
                        <a:solidFill>
                          <a:srgbClr val="000000"/>
                        </a:solidFill>
                        <a:effectLst/>
                        <a:latin typeface="Calibri"/>
                      </a:endParaRPr>
                    </a:p>
                  </a:txBody>
                  <a:tcPr marL="9525" marR="9525" marT="9525" marB="0" anchor="b"/>
                </a:tc>
              </a:tr>
              <a:tr h="373816">
                <a:tc>
                  <a:txBody>
                    <a:bodyPr/>
                    <a:lstStyle/>
                    <a:p>
                      <a:pPr algn="r" fontAlgn="b"/>
                      <a:r>
                        <a:rPr lang="pl-PL" sz="2200" u="none" strike="noStrike">
                          <a:effectLst/>
                        </a:rPr>
                        <a:t>31</a:t>
                      </a:r>
                      <a:endParaRPr lang="pl-PL" sz="2200" b="0" i="0" u="none" strike="noStrike">
                        <a:solidFill>
                          <a:srgbClr val="000000"/>
                        </a:solidFill>
                        <a:effectLst/>
                        <a:latin typeface="Calibri"/>
                      </a:endParaRPr>
                    </a:p>
                  </a:txBody>
                  <a:tcPr marL="9525" marR="9525" marT="9525" marB="0" anchor="b"/>
                </a:tc>
                <a:tc>
                  <a:txBody>
                    <a:bodyPr/>
                    <a:lstStyle/>
                    <a:p>
                      <a:pPr algn="l" fontAlgn="b"/>
                      <a:r>
                        <a:rPr lang="pl-PL" sz="2200" u="none" strike="noStrike">
                          <a:effectLst/>
                        </a:rPr>
                        <a:t>XII</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2016</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37 948 016</a:t>
                      </a:r>
                      <a:endParaRPr lang="pl-PL" sz="2200" b="0" i="0" u="none" strike="noStrike">
                        <a:solidFill>
                          <a:srgbClr val="000000"/>
                        </a:solidFill>
                        <a:effectLst/>
                        <a:latin typeface="Calibri"/>
                      </a:endParaRPr>
                    </a:p>
                  </a:txBody>
                  <a:tcPr marL="9525" marR="9525" marT="9525" marB="0" anchor="b"/>
                </a:tc>
              </a:tr>
              <a:tr h="373816">
                <a:tc>
                  <a:txBody>
                    <a:bodyPr/>
                    <a:lstStyle/>
                    <a:p>
                      <a:pPr algn="r" fontAlgn="b"/>
                      <a:r>
                        <a:rPr lang="pl-PL" sz="2200" u="none" strike="noStrike">
                          <a:effectLst/>
                        </a:rPr>
                        <a:t>31</a:t>
                      </a:r>
                      <a:endParaRPr lang="pl-PL" sz="2200" b="0" i="0" u="none" strike="noStrike">
                        <a:solidFill>
                          <a:srgbClr val="000000"/>
                        </a:solidFill>
                        <a:effectLst/>
                        <a:latin typeface="Calibri"/>
                      </a:endParaRPr>
                    </a:p>
                  </a:txBody>
                  <a:tcPr marL="9525" marR="9525" marT="9525" marB="0" anchor="b"/>
                </a:tc>
                <a:tc>
                  <a:txBody>
                    <a:bodyPr/>
                    <a:lstStyle/>
                    <a:p>
                      <a:pPr algn="l" fontAlgn="b"/>
                      <a:r>
                        <a:rPr lang="pl-PL" sz="2200" u="none" strike="noStrike">
                          <a:effectLst/>
                        </a:rPr>
                        <a:t>XII</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2017</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37 908 000</a:t>
                      </a:r>
                      <a:endParaRPr lang="pl-PL" sz="2200" b="0" i="0" u="none" strike="noStrike">
                        <a:solidFill>
                          <a:srgbClr val="000000"/>
                        </a:solidFill>
                        <a:effectLst/>
                        <a:latin typeface="Calibri"/>
                      </a:endParaRPr>
                    </a:p>
                  </a:txBody>
                  <a:tcPr marL="9525" marR="9525" marT="9525" marB="0" anchor="b"/>
                </a:tc>
              </a:tr>
              <a:tr h="373816">
                <a:tc>
                  <a:txBody>
                    <a:bodyPr/>
                    <a:lstStyle/>
                    <a:p>
                      <a:pPr algn="r" fontAlgn="b"/>
                      <a:r>
                        <a:rPr lang="pl-PL" sz="2200" u="none" strike="noStrike">
                          <a:effectLst/>
                        </a:rPr>
                        <a:t>31</a:t>
                      </a:r>
                      <a:endParaRPr lang="pl-PL" sz="2200" b="0" i="0" u="none" strike="noStrike">
                        <a:solidFill>
                          <a:srgbClr val="000000"/>
                        </a:solidFill>
                        <a:effectLst/>
                        <a:latin typeface="Calibri"/>
                      </a:endParaRPr>
                    </a:p>
                  </a:txBody>
                  <a:tcPr marL="9525" marR="9525" marT="9525" marB="0" anchor="b"/>
                </a:tc>
                <a:tc>
                  <a:txBody>
                    <a:bodyPr/>
                    <a:lstStyle/>
                    <a:p>
                      <a:pPr algn="l" fontAlgn="b"/>
                      <a:r>
                        <a:rPr lang="pl-PL" sz="2200" u="none" strike="noStrike">
                          <a:effectLst/>
                        </a:rPr>
                        <a:t>XII</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a:effectLst/>
                        </a:rPr>
                        <a:t>2018</a:t>
                      </a:r>
                      <a:endParaRPr lang="pl-PL" sz="2200" b="0" i="0" u="none" strike="noStrike">
                        <a:solidFill>
                          <a:srgbClr val="000000"/>
                        </a:solidFill>
                        <a:effectLst/>
                        <a:latin typeface="Calibri"/>
                      </a:endParaRPr>
                    </a:p>
                  </a:txBody>
                  <a:tcPr marL="9525" marR="9525" marT="9525" marB="0" anchor="b"/>
                </a:tc>
                <a:tc>
                  <a:txBody>
                    <a:bodyPr/>
                    <a:lstStyle/>
                    <a:p>
                      <a:pPr algn="r" fontAlgn="b"/>
                      <a:r>
                        <a:rPr lang="pl-PL" sz="2200" u="none" strike="noStrike" dirty="0">
                          <a:effectLst/>
                        </a:rPr>
                        <a:t>37 858 000</a:t>
                      </a:r>
                      <a:endParaRPr lang="pl-PL" sz="2200" b="0" i="0" u="none" strike="noStrike" dirty="0">
                        <a:solidFill>
                          <a:srgbClr val="000000"/>
                        </a:solidFill>
                        <a:effectLst/>
                        <a:latin typeface="Calibri"/>
                      </a:endParaRPr>
                    </a:p>
                  </a:txBody>
                  <a:tcPr marL="9525" marR="9525" marT="9525" marB="0" anchor="b"/>
                </a:tc>
              </a:tr>
            </a:tbl>
          </a:graphicData>
        </a:graphic>
      </p:graphicFrame>
      <p:sp>
        <p:nvSpPr>
          <p:cNvPr id="7" name="Symbol zastępczy zawartości 1"/>
          <p:cNvSpPr txBox="1">
            <a:spLocks/>
          </p:cNvSpPr>
          <p:nvPr/>
        </p:nvSpPr>
        <p:spPr>
          <a:xfrm>
            <a:off x="6302475" y="2131933"/>
            <a:ext cx="5796117" cy="242493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just">
              <a:buFont typeface="Wingdings 2" pitchFamily="18" charset="2"/>
              <a:buNone/>
            </a:pPr>
            <a:r>
              <a:rPr lang="pl-PL" sz="2400" dirty="0" smtClean="0"/>
              <a:t>&lt;= szereg czasowy momentów</a:t>
            </a:r>
          </a:p>
          <a:p>
            <a:pPr marL="45720" indent="0" algn="just">
              <a:buFont typeface="Wingdings 2" pitchFamily="18" charset="2"/>
              <a:buNone/>
            </a:pPr>
            <a:endParaRPr lang="pl-PL" sz="2400" dirty="0" smtClean="0"/>
          </a:p>
          <a:p>
            <a:pPr marL="45720" indent="0" algn="just">
              <a:buFont typeface="Wingdings 2" pitchFamily="18" charset="2"/>
              <a:buNone/>
            </a:pPr>
            <a:endParaRPr lang="pl-PL" sz="2400" dirty="0" smtClean="0"/>
          </a:p>
          <a:p>
            <a:pPr algn="just">
              <a:buFont typeface="Arial" panose="020B0604020202020204" pitchFamily="34" charset="0"/>
              <a:buChar char="•"/>
            </a:pPr>
            <a:endParaRPr lang="pl-PL" sz="2400" dirty="0" smtClean="0"/>
          </a:p>
          <a:p>
            <a:pPr marL="45720" indent="0" algn="just">
              <a:buFont typeface="Wingdings 2" pitchFamily="18" charset="2"/>
              <a:buNone/>
            </a:pPr>
            <a:endParaRPr lang="pl-PL" sz="2400" dirty="0"/>
          </a:p>
        </p:txBody>
      </p:sp>
    </p:spTree>
    <p:extLst>
      <p:ext uri="{BB962C8B-B14F-4D97-AF65-F5344CB8AC3E}">
        <p14:creationId xmlns:p14="http://schemas.microsoft.com/office/powerpoint/2010/main" val="2376247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31504" y="141890"/>
            <a:ext cx="8784976" cy="1414902"/>
          </a:xfrm>
        </p:spPr>
        <p:txBody>
          <a:bodyPr>
            <a:normAutofit/>
          </a:bodyPr>
          <a:lstStyle/>
          <a:p>
            <a:r>
              <a:rPr lang="pl-PL" dirty="0"/>
              <a:t> Rozwój liczebny i rozmieszczenie ludności świata </a:t>
            </a:r>
          </a:p>
        </p:txBody>
      </p:sp>
      <p:graphicFrame>
        <p:nvGraphicFramePr>
          <p:cNvPr id="6" name="Wykres 5"/>
          <p:cNvGraphicFramePr>
            <a:graphicFrameLocks/>
          </p:cNvGraphicFramePr>
          <p:nvPr>
            <p:extLst>
              <p:ext uri="{D42A27DB-BD31-4B8C-83A1-F6EECF244321}">
                <p14:modId xmlns:p14="http://schemas.microsoft.com/office/powerpoint/2010/main" val="321483923"/>
              </p:ext>
            </p:extLst>
          </p:nvPr>
        </p:nvGraphicFramePr>
        <p:xfrm>
          <a:off x="340963" y="1751308"/>
          <a:ext cx="11468745" cy="47734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163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353960" y="1607574"/>
                <a:ext cx="11592233" cy="4994704"/>
              </a:xfrm>
            </p:spPr>
            <p:txBody>
              <a:bodyPr>
                <a:normAutofit/>
              </a:bodyPr>
              <a:lstStyle/>
              <a:p>
                <a:pPr marL="45720" indent="0" algn="just">
                  <a:buNone/>
                </a:pPr>
                <a:r>
                  <a:rPr lang="pl-PL" sz="2400" dirty="0" smtClean="0"/>
                  <a:t>Analizę stanu ludności należy rozpocząć od wyznaczenia średniego wieku ludności. W przypadku szeregów czasowych momentów należy wykorzystać średnią chronologiczną, którą wyznacza się według wzoru:</a:t>
                </a:r>
              </a:p>
              <a:p>
                <a:pPr marL="45720" indent="0" algn="just">
                  <a:buNone/>
                </a:pPr>
                <a:endParaRPr lang="pl-PL" sz="2400" dirty="0"/>
              </a:p>
              <a:p>
                <a:pPr marL="45720" indent="0" algn="just">
                  <a:buNone/>
                </a:pPr>
                <a:endParaRPr lang="pl-PL" sz="2400" dirty="0" smtClean="0"/>
              </a:p>
              <a:p>
                <a:pPr marL="45720" indent="0" algn="just">
                  <a:buNone/>
                </a:pPr>
                <a:endParaRPr lang="pl-PL" sz="2400" dirty="0"/>
              </a:p>
              <a:p>
                <a:pPr marL="45720" indent="0" algn="just">
                  <a:buNone/>
                </a:pPr>
                <a:endParaRPr lang="pl-PL" sz="2400" dirty="0" smtClean="0"/>
              </a:p>
              <a:p>
                <a:pPr marL="45720" indent="0" algn="just">
                  <a:buNone/>
                </a:pPr>
                <a:r>
                  <a:rPr lang="pl-PL" sz="2400" dirty="0" smtClean="0"/>
                  <a:t>Gdzie </a:t>
                </a:r>
                <a14:m>
                  <m:oMath xmlns:m="http://schemas.openxmlformats.org/officeDocument/2006/math">
                    <m:sSub>
                      <m:sSubPr>
                        <m:ctrlPr>
                          <a:rPr lang="pl-PL" sz="2400" i="1" smtClean="0">
                            <a:latin typeface="Cambria Math"/>
                          </a:rPr>
                        </m:ctrlPr>
                      </m:sSubPr>
                      <m:e>
                        <m:r>
                          <a:rPr lang="pl-PL" sz="2400" b="0" i="1" smtClean="0">
                            <a:latin typeface="Cambria Math"/>
                          </a:rPr>
                          <m:t>𝑌</m:t>
                        </m:r>
                      </m:e>
                      <m:sub>
                        <m:r>
                          <a:rPr lang="pl-PL" sz="2400" b="0" i="1" smtClean="0">
                            <a:latin typeface="Cambria Math"/>
                          </a:rPr>
                          <m:t>𝑖</m:t>
                        </m:r>
                      </m:sub>
                    </m:sSub>
                  </m:oMath>
                </a14:m>
                <a:r>
                  <a:rPr lang="pl-PL" sz="2400" dirty="0" smtClean="0"/>
                  <a:t> oznacza wartość badanego zjawiska w momencie </a:t>
                </a:r>
                <a:r>
                  <a:rPr lang="pl-PL" sz="2400" i="1" dirty="0" smtClean="0"/>
                  <a:t>i</a:t>
                </a:r>
                <a:r>
                  <a:rPr lang="pl-PL" sz="2400" dirty="0" smtClean="0"/>
                  <a:t>.</a:t>
                </a:r>
                <a:endParaRPr lang="pl-PL" sz="2400" dirty="0"/>
              </a:p>
              <a:p>
                <a:pPr marL="45720" indent="0" algn="just">
                  <a:buNone/>
                </a:pPr>
                <a:endParaRPr lang="pl-PL" sz="2400" dirty="0"/>
              </a:p>
              <a:p>
                <a:pPr marL="45720" indent="0" algn="just">
                  <a:buNone/>
                </a:pPr>
                <a:endParaRPr lang="pl-PL" sz="2400" dirty="0"/>
              </a:p>
              <a:p>
                <a:pPr algn="just">
                  <a:buFont typeface="Arial" panose="020B0604020202020204" pitchFamily="34" charset="0"/>
                  <a:buChar char="•"/>
                </a:pPr>
                <a:endParaRPr lang="pl-PL" sz="2400" dirty="0"/>
              </a:p>
              <a:p>
                <a:pPr marL="45720" indent="0" algn="just">
                  <a:buNone/>
                </a:pPr>
                <a:endParaRPr lang="pl-PL" sz="24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53960" y="1607574"/>
                <a:ext cx="11592233" cy="4994704"/>
              </a:xfrm>
              <a:blipFill rotWithShape="1">
                <a:blip r:embed="rId3"/>
                <a:stretch>
                  <a:fillRect l="-368" t="-977" r="-789"/>
                </a:stretch>
              </a:blipFill>
            </p:spPr>
            <p:txBody>
              <a:bodyPr/>
              <a:lstStyle/>
              <a:p>
                <a:r>
                  <a:rPr lang="pl-PL">
                    <a:noFill/>
                  </a:rPr>
                  <a:t> </a:t>
                </a:r>
              </a:p>
            </p:txBody>
          </p:sp>
        </mc:Fallback>
      </mc:AlternateContent>
      <p:sp>
        <p:nvSpPr>
          <p:cNvPr id="4" name="Symbol zastępczy numeru slajdu 3"/>
          <p:cNvSpPr>
            <a:spLocks noGrp="1"/>
          </p:cNvSpPr>
          <p:nvPr>
            <p:ph type="sldNum" sz="quarter" idx="12"/>
          </p:nvPr>
        </p:nvSpPr>
        <p:spPr/>
        <p:txBody>
          <a:bodyPr/>
          <a:lstStyle/>
          <a:p>
            <a:fld id="{F7886C9C-DC18-4195-8FD5-A50AA931D419}" type="slidenum">
              <a:rPr lang="en-US" smtClean="0"/>
              <a:pPr/>
              <a:t>42</a:t>
            </a:fld>
            <a:endParaRPr lang="en-US"/>
          </a:p>
        </p:txBody>
      </p:sp>
      <p:sp>
        <p:nvSpPr>
          <p:cNvPr id="5" name="Tytuł 4"/>
          <p:cNvSpPr>
            <a:spLocks noGrp="1"/>
          </p:cNvSpPr>
          <p:nvPr>
            <p:ph type="title"/>
          </p:nvPr>
        </p:nvSpPr>
        <p:spPr/>
        <p:txBody>
          <a:bodyPr/>
          <a:lstStyle/>
          <a:p>
            <a:r>
              <a:rPr lang="pl-PL" sz="2800" dirty="0"/>
              <a:t>Rejestracja bieżąca ludności</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8" name="Obiekt 7"/>
          <p:cNvGraphicFramePr>
            <a:graphicFrameLocks noChangeAspect="1"/>
          </p:cNvGraphicFramePr>
          <p:nvPr>
            <p:extLst>
              <p:ext uri="{D42A27DB-BD31-4B8C-83A1-F6EECF244321}">
                <p14:modId xmlns:p14="http://schemas.microsoft.com/office/powerpoint/2010/main" val="3332852448"/>
              </p:ext>
            </p:extLst>
          </p:nvPr>
        </p:nvGraphicFramePr>
        <p:xfrm>
          <a:off x="4063626" y="3053167"/>
          <a:ext cx="4300777" cy="1255362"/>
        </p:xfrm>
        <a:graphic>
          <a:graphicData uri="http://schemas.openxmlformats.org/presentationml/2006/ole">
            <mc:AlternateContent xmlns:mc="http://schemas.openxmlformats.org/markup-compatibility/2006">
              <mc:Choice xmlns:v="urn:schemas-microsoft-com:vml" Requires="v">
                <p:oleObj spid="_x0000_s12304" r:id="rId4" imgW="1968500" imgH="571500" progId="Equation.3">
                  <p:embed/>
                </p:oleObj>
              </mc:Choice>
              <mc:Fallback>
                <p:oleObj r:id="rId4" imgW="1968500" imgH="5715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3626" y="3053167"/>
                        <a:ext cx="4300777" cy="1255362"/>
                      </a:xfrm>
                      <a:prstGeom prst="rect">
                        <a:avLst/>
                      </a:prstGeom>
                      <a:noFill/>
                    </p:spPr>
                  </p:pic>
                </p:oleObj>
              </mc:Fallback>
            </mc:AlternateContent>
          </a:graphicData>
        </a:graphic>
      </p:graphicFrame>
    </p:spTree>
    <p:extLst>
      <p:ext uri="{BB962C8B-B14F-4D97-AF65-F5344CB8AC3E}">
        <p14:creationId xmlns:p14="http://schemas.microsoft.com/office/powerpoint/2010/main" val="903232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4994704"/>
          </a:xfrm>
        </p:spPr>
        <p:txBody>
          <a:bodyPr>
            <a:normAutofit/>
          </a:bodyPr>
          <a:lstStyle/>
          <a:p>
            <a:pPr marL="45720" indent="0" algn="just">
              <a:buNone/>
            </a:pPr>
            <a:endParaRPr lang="pl-PL" sz="2400" dirty="0"/>
          </a:p>
          <a:p>
            <a:pPr marL="45720" indent="0" algn="just">
              <a:buNone/>
            </a:pPr>
            <a:endParaRPr lang="pl-PL" sz="2400" dirty="0"/>
          </a:p>
          <a:p>
            <a:pPr algn="just">
              <a:buFont typeface="Arial" panose="020B0604020202020204" pitchFamily="34" charset="0"/>
              <a:buChar char="•"/>
            </a:pPr>
            <a:endParaRPr lang="pl-PL" sz="2400" dirty="0"/>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43</a:t>
            </a:fld>
            <a:endParaRPr lang="en-US"/>
          </a:p>
        </p:txBody>
      </p:sp>
      <p:sp>
        <p:nvSpPr>
          <p:cNvPr id="5" name="Tytuł 4"/>
          <p:cNvSpPr>
            <a:spLocks noGrp="1"/>
          </p:cNvSpPr>
          <p:nvPr>
            <p:ph type="title"/>
          </p:nvPr>
        </p:nvSpPr>
        <p:spPr/>
        <p:txBody>
          <a:bodyPr/>
          <a:lstStyle/>
          <a:p>
            <a:r>
              <a:rPr lang="pl-PL" sz="2800" dirty="0"/>
              <a:t>Rejestracja bieżąca ludności</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Prostokąt 2"/>
          <p:cNvSpPr/>
          <p:nvPr/>
        </p:nvSpPr>
        <p:spPr>
          <a:xfrm>
            <a:off x="8989017" y="5904854"/>
            <a:ext cx="2572719" cy="557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OBLICZENIA</a:t>
            </a:r>
            <a:endParaRPr lang="pl-PL" dirty="0"/>
          </a:p>
        </p:txBody>
      </p:sp>
    </p:spTree>
    <p:extLst>
      <p:ext uri="{BB962C8B-B14F-4D97-AF65-F5344CB8AC3E}">
        <p14:creationId xmlns:p14="http://schemas.microsoft.com/office/powerpoint/2010/main" val="3154435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5250426"/>
          </a:xfrm>
        </p:spPr>
        <p:txBody>
          <a:bodyPr>
            <a:normAutofit lnSpcReduction="10000"/>
          </a:bodyPr>
          <a:lstStyle/>
          <a:p>
            <a:pPr marL="45720" indent="0" algn="just">
              <a:buNone/>
            </a:pPr>
            <a:r>
              <a:rPr lang="pl-PL" sz="2400" dirty="0"/>
              <a:t>Szybkość przyrostu liczby </a:t>
            </a:r>
            <a:r>
              <a:rPr lang="pl-PL" sz="2400" dirty="0" smtClean="0"/>
              <a:t>ludności, </a:t>
            </a:r>
            <a:r>
              <a:rPr lang="pl-PL" sz="2400" dirty="0"/>
              <a:t>czyli ogólnie tempo zmian badanych zjawisk w czasie możemy wyznaczyć obliczając </a:t>
            </a:r>
            <a:r>
              <a:rPr lang="pl-PL" sz="2400" dirty="0" smtClean="0"/>
              <a:t>miary:</a:t>
            </a:r>
          </a:p>
          <a:p>
            <a:pPr algn="just">
              <a:buFont typeface="Arial" panose="020B0604020202020204" pitchFamily="34" charset="0"/>
              <a:buChar char="•"/>
            </a:pPr>
            <a:r>
              <a:rPr lang="pl-PL" sz="2400" dirty="0" smtClean="0"/>
              <a:t>Przyrosty absolutne</a:t>
            </a:r>
          </a:p>
          <a:p>
            <a:pPr algn="just">
              <a:buFont typeface="Arial" panose="020B0604020202020204" pitchFamily="34" charset="0"/>
              <a:buChar char="•"/>
            </a:pPr>
            <a:r>
              <a:rPr lang="pl-PL" sz="2400" dirty="0" smtClean="0"/>
              <a:t>Przyrosty względne </a:t>
            </a:r>
          </a:p>
          <a:p>
            <a:pPr algn="just">
              <a:buFont typeface="Arial" panose="020B0604020202020204" pitchFamily="34" charset="0"/>
              <a:buChar char="•"/>
            </a:pPr>
            <a:r>
              <a:rPr lang="pl-PL" sz="2400" dirty="0" smtClean="0"/>
              <a:t>indeksy</a:t>
            </a:r>
            <a:endParaRPr lang="pl-PL" sz="2400" dirty="0"/>
          </a:p>
          <a:p>
            <a:pPr marL="45720" indent="0" algn="just">
              <a:buNone/>
            </a:pPr>
            <a:endParaRPr lang="pl-PL" sz="2400" dirty="0" smtClean="0"/>
          </a:p>
          <a:p>
            <a:pPr marL="45720" indent="0" algn="just">
              <a:buNone/>
            </a:pPr>
            <a:r>
              <a:rPr lang="pl-PL" sz="2400" dirty="0" smtClean="0"/>
              <a:t>Wszystkie mierniki występują w dwóch wariantach: jednopodstawowym i łańcuchowym. Jeśli </a:t>
            </a:r>
            <a:r>
              <a:rPr lang="pl-PL" sz="2400" dirty="0"/>
              <a:t>przyjmiemy wartości z dowolnego okresu jako podstawę porównania, do której </a:t>
            </a:r>
            <a:r>
              <a:rPr lang="pl-PL" sz="2400" dirty="0" smtClean="0"/>
              <a:t>odnoszą </a:t>
            </a:r>
            <a:r>
              <a:rPr lang="pl-PL" sz="2400" dirty="0"/>
              <a:t>się dane z pozostałych okresów, otrzymamy szereg mierników zwanych indeksami jednopodstawowymi. Za okres podstawowy przyjmuje się w zasadzie okres pierwszy w danym badaniu, ale może to być (jeżeli jest uzasadnione) również każdy inny okres. Jeśli natomiast będziemy porównywać dane liczbowe z wybranego okresu do wielkości z okresu bezpośrednio poprzedzającego, mierniki takie </a:t>
            </a:r>
            <a:r>
              <a:rPr lang="pl-PL" sz="2400" dirty="0" smtClean="0"/>
              <a:t>nazywamy łańcuchowymi</a:t>
            </a:r>
            <a:r>
              <a:rPr lang="pl-PL" sz="2400" dirty="0"/>
              <a:t>. </a:t>
            </a:r>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44</a:t>
            </a:fld>
            <a:endParaRPr lang="en-US"/>
          </a:p>
        </p:txBody>
      </p:sp>
      <p:sp>
        <p:nvSpPr>
          <p:cNvPr id="5" name="Tytuł 4"/>
          <p:cNvSpPr>
            <a:spLocks noGrp="1"/>
          </p:cNvSpPr>
          <p:nvPr>
            <p:ph type="title"/>
          </p:nvPr>
        </p:nvSpPr>
        <p:spPr/>
        <p:txBody>
          <a:bodyPr/>
          <a:lstStyle/>
          <a:p>
            <a:r>
              <a:rPr lang="pl-PL" sz="2800" dirty="0"/>
              <a:t>Rejestracja bieżąca ludności</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4278134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5250426"/>
          </a:xfrm>
        </p:spPr>
        <p:txBody>
          <a:bodyPr>
            <a:normAutofit/>
          </a:bodyPr>
          <a:lstStyle/>
          <a:p>
            <a:pPr marL="45720" indent="0">
              <a:buNone/>
            </a:pPr>
            <a:r>
              <a:rPr lang="pl-PL" sz="2400" b="1" dirty="0" smtClean="0"/>
              <a:t>Przyrost absolutny</a:t>
            </a:r>
            <a:r>
              <a:rPr lang="pl-PL" sz="2400" dirty="0" smtClean="0"/>
              <a:t> </a:t>
            </a:r>
            <a:r>
              <a:rPr lang="pl-PL" sz="2400" dirty="0"/>
              <a:t>możemy </a:t>
            </a:r>
            <a:r>
              <a:rPr lang="pl-PL" sz="2400" dirty="0" smtClean="0"/>
              <a:t>obliczać </a:t>
            </a:r>
            <a:r>
              <a:rPr lang="pl-PL" sz="2400" dirty="0"/>
              <a:t>jako:</a:t>
            </a:r>
          </a:p>
          <a:p>
            <a:pPr>
              <a:buFont typeface="Arial" panose="020B0604020202020204" pitchFamily="34" charset="0"/>
              <a:buChar char="•"/>
            </a:pPr>
            <a:r>
              <a:rPr lang="pl-PL" sz="2400" dirty="0" smtClean="0"/>
              <a:t>przyrost </a:t>
            </a:r>
            <a:r>
              <a:rPr lang="pl-PL" sz="2400" dirty="0"/>
              <a:t>absolutny jednopodstawowy tj. różnicę między poziomem zjawiska w okresie </a:t>
            </a:r>
            <a:r>
              <a:rPr lang="pl-PL" sz="2400" dirty="0" smtClean="0"/>
              <a:t>badanym, </a:t>
            </a:r>
            <a:r>
              <a:rPr lang="pl-PL" sz="2400" dirty="0"/>
              <a:t>a poziomem w okresie przyjętym za podstawę </a:t>
            </a:r>
            <a:r>
              <a:rPr lang="pl-PL" sz="2400" dirty="0" smtClean="0"/>
              <a:t>porównanie</a:t>
            </a:r>
            <a:endParaRPr lang="pl-PL" sz="2400" dirty="0"/>
          </a:p>
          <a:p>
            <a:pPr>
              <a:buFont typeface="Arial" panose="020B0604020202020204" pitchFamily="34" charset="0"/>
              <a:buChar char="•"/>
            </a:pPr>
            <a:endParaRPr lang="pl-PL" sz="2400" dirty="0" smtClean="0"/>
          </a:p>
          <a:p>
            <a:pPr>
              <a:buFont typeface="Arial" panose="020B0604020202020204" pitchFamily="34" charset="0"/>
              <a:buChar char="•"/>
            </a:pPr>
            <a:endParaRPr lang="pl-PL" sz="2400" dirty="0"/>
          </a:p>
          <a:p>
            <a:pPr>
              <a:buFont typeface="Arial" panose="020B0604020202020204" pitchFamily="34" charset="0"/>
              <a:buChar char="•"/>
            </a:pPr>
            <a:endParaRPr lang="pl-PL" sz="2400" dirty="0" smtClean="0"/>
          </a:p>
          <a:p>
            <a:pPr>
              <a:buFont typeface="Arial" panose="020B0604020202020204" pitchFamily="34" charset="0"/>
              <a:buChar char="•"/>
            </a:pPr>
            <a:r>
              <a:rPr lang="pl-PL" sz="2400" dirty="0" smtClean="0"/>
              <a:t>przyrost </a:t>
            </a:r>
            <a:r>
              <a:rPr lang="pl-PL" sz="2400" dirty="0"/>
              <a:t>absolutny łańcuchowy </a:t>
            </a:r>
            <a:r>
              <a:rPr lang="pl-PL" sz="2400" dirty="0" err="1"/>
              <a:t>tj</a:t>
            </a:r>
            <a:r>
              <a:rPr lang="pl-PL" sz="2400" dirty="0"/>
              <a:t>, różnicę między poziomem zjawiska w okresie badanym a poziomem zjawiska w okresie poprzedzającym.</a:t>
            </a:r>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45</a:t>
            </a:fld>
            <a:endParaRPr lang="en-US"/>
          </a:p>
        </p:txBody>
      </p:sp>
      <p:sp>
        <p:nvSpPr>
          <p:cNvPr id="5" name="Tytuł 4"/>
          <p:cNvSpPr>
            <a:spLocks noGrp="1"/>
          </p:cNvSpPr>
          <p:nvPr>
            <p:ph type="title"/>
          </p:nvPr>
        </p:nvSpPr>
        <p:spPr>
          <a:xfrm>
            <a:off x="368515" y="228600"/>
            <a:ext cx="11175013" cy="1054394"/>
          </a:xfrm>
        </p:spPr>
        <p:txBody>
          <a:bodyPr/>
          <a:lstStyle/>
          <a:p>
            <a:r>
              <a:rPr lang="pl-PL" sz="2800" dirty="0"/>
              <a:t>Rejestracja bieżąca ludności</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7" name="Obiekt 6"/>
          <p:cNvGraphicFramePr>
            <a:graphicFrameLocks noChangeAspect="1"/>
          </p:cNvGraphicFramePr>
          <p:nvPr>
            <p:extLst>
              <p:ext uri="{D42A27DB-BD31-4B8C-83A1-F6EECF244321}">
                <p14:modId xmlns:p14="http://schemas.microsoft.com/office/powerpoint/2010/main" val="68489967"/>
              </p:ext>
            </p:extLst>
          </p:nvPr>
        </p:nvGraphicFramePr>
        <p:xfrm>
          <a:off x="4370522" y="3000423"/>
          <a:ext cx="2931601" cy="819587"/>
        </p:xfrm>
        <a:graphic>
          <a:graphicData uri="http://schemas.openxmlformats.org/presentationml/2006/ole">
            <mc:AlternateContent xmlns:mc="http://schemas.openxmlformats.org/markup-compatibility/2006">
              <mc:Choice xmlns:v="urn:schemas-microsoft-com:vml" Requires="v">
                <p:oleObj spid="_x0000_s17439" r:id="rId3" imgW="812447" imgH="228501" progId="Equation.3">
                  <p:embed/>
                </p:oleObj>
              </mc:Choice>
              <mc:Fallback>
                <p:oleObj r:id="rId3" imgW="812447" imgH="22850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522" y="3000423"/>
                        <a:ext cx="2931601" cy="819587"/>
                      </a:xfrm>
                      <a:prstGeom prst="rect">
                        <a:avLst/>
                      </a:prstGeom>
                      <a:noFill/>
                    </p:spPr>
                  </p:pic>
                </p:oleObj>
              </mc:Fallback>
            </mc:AlternateContent>
          </a:graphicData>
        </a:graphic>
      </p:graphicFrame>
      <p:sp>
        <p:nvSpPr>
          <p:cNvPr id="8"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9" name="Obiekt 8"/>
          <p:cNvGraphicFramePr>
            <a:graphicFrameLocks noChangeAspect="1"/>
          </p:cNvGraphicFramePr>
          <p:nvPr>
            <p:extLst>
              <p:ext uri="{D42A27DB-BD31-4B8C-83A1-F6EECF244321}">
                <p14:modId xmlns:p14="http://schemas.microsoft.com/office/powerpoint/2010/main" val="1323075444"/>
              </p:ext>
            </p:extLst>
          </p:nvPr>
        </p:nvGraphicFramePr>
        <p:xfrm>
          <a:off x="4122548" y="5308170"/>
          <a:ext cx="3672204" cy="860156"/>
        </p:xfrm>
        <a:graphic>
          <a:graphicData uri="http://schemas.openxmlformats.org/presentationml/2006/ole">
            <mc:AlternateContent xmlns:mc="http://schemas.openxmlformats.org/markup-compatibility/2006">
              <mc:Choice xmlns:v="urn:schemas-microsoft-com:vml" Requires="v">
                <p:oleObj spid="_x0000_s17440" r:id="rId5" imgW="977900" imgH="228600" progId="Equation.3">
                  <p:embed/>
                </p:oleObj>
              </mc:Choice>
              <mc:Fallback>
                <p:oleObj r:id="rId5" imgW="9779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2548" y="5308170"/>
                        <a:ext cx="3672204" cy="860156"/>
                      </a:xfrm>
                      <a:prstGeom prst="rect">
                        <a:avLst/>
                      </a:prstGeom>
                      <a:noFill/>
                    </p:spPr>
                  </p:pic>
                </p:oleObj>
              </mc:Fallback>
            </mc:AlternateContent>
          </a:graphicData>
        </a:graphic>
      </p:graphicFrame>
    </p:spTree>
    <p:extLst>
      <p:ext uri="{BB962C8B-B14F-4D97-AF65-F5344CB8AC3E}">
        <p14:creationId xmlns:p14="http://schemas.microsoft.com/office/powerpoint/2010/main" val="3918090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5250426"/>
          </a:xfrm>
        </p:spPr>
        <p:txBody>
          <a:bodyPr>
            <a:normAutofit/>
          </a:bodyPr>
          <a:lstStyle/>
          <a:p>
            <a:pPr marL="45720" indent="0" algn="just">
              <a:buNone/>
            </a:pPr>
            <a:r>
              <a:rPr lang="pl-PL" sz="2400" b="1" dirty="0" smtClean="0"/>
              <a:t>Przyrostu względny</a:t>
            </a:r>
            <a:r>
              <a:rPr lang="pl-PL" sz="2400" dirty="0" smtClean="0"/>
              <a:t> </a:t>
            </a:r>
            <a:r>
              <a:rPr lang="pl-PL" sz="2400" dirty="0"/>
              <a:t>jest stosunkiem przyrostu absolutnego do poziomu zjawiska przyjętego za podstawę porównania. Możemy zatem obliczać </a:t>
            </a:r>
            <a:r>
              <a:rPr lang="pl-PL" sz="2400" dirty="0" smtClean="0"/>
              <a:t>przyrosty  względne </a:t>
            </a:r>
            <a:r>
              <a:rPr lang="pl-PL" sz="2400" dirty="0"/>
              <a:t>jednopodstawowe i </a:t>
            </a:r>
            <a:r>
              <a:rPr lang="pl-PL" sz="2400" dirty="0" smtClean="0"/>
              <a:t>łańcuchowe:</a:t>
            </a:r>
          </a:p>
          <a:p>
            <a:pPr marL="45720" indent="0" algn="just">
              <a:buNone/>
            </a:pPr>
            <a:endParaRPr lang="pl-PL" sz="2400" dirty="0"/>
          </a:p>
          <a:p>
            <a:pPr marL="45720" indent="0" algn="just">
              <a:buNone/>
            </a:pPr>
            <a:endParaRPr lang="pl-PL" sz="2400" dirty="0" smtClean="0"/>
          </a:p>
          <a:p>
            <a:pPr marL="45720" indent="0" algn="just">
              <a:buNone/>
            </a:pPr>
            <a:endParaRPr lang="pl-PL" sz="2400" dirty="0"/>
          </a:p>
          <a:p>
            <a:pPr marL="45720" indent="0" algn="just">
              <a:buNone/>
            </a:pPr>
            <a:r>
              <a:rPr lang="pl-PL" sz="2400" dirty="0" smtClean="0"/>
              <a:t>Tempo </a:t>
            </a:r>
            <a:r>
              <a:rPr lang="pl-PL" sz="2400" dirty="0"/>
              <a:t>zmian badanego zjawiska w czasie możemy wyznaczyć bezpośrednio porównując wartości kolejnych okresów, bez obliczania różnic między nimi. W ten sposób otrzymuje się miernik zwany indeksem:</a:t>
            </a:r>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46</a:t>
            </a:fld>
            <a:endParaRPr lang="en-US"/>
          </a:p>
        </p:txBody>
      </p:sp>
      <p:sp>
        <p:nvSpPr>
          <p:cNvPr id="5" name="Tytuł 4"/>
          <p:cNvSpPr>
            <a:spLocks noGrp="1"/>
          </p:cNvSpPr>
          <p:nvPr>
            <p:ph type="title"/>
          </p:nvPr>
        </p:nvSpPr>
        <p:spPr>
          <a:xfrm>
            <a:off x="368515" y="228600"/>
            <a:ext cx="11175013" cy="1054394"/>
          </a:xfrm>
        </p:spPr>
        <p:txBody>
          <a:bodyPr/>
          <a:lstStyle/>
          <a:p>
            <a:r>
              <a:rPr lang="pl-PL" sz="2800" dirty="0"/>
              <a:t>Rejestracja bieżąca ludności</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10" name="Obiekt 9"/>
          <p:cNvGraphicFramePr>
            <a:graphicFrameLocks noChangeAspect="1"/>
          </p:cNvGraphicFramePr>
          <p:nvPr>
            <p:extLst>
              <p:ext uri="{D42A27DB-BD31-4B8C-83A1-F6EECF244321}">
                <p14:modId xmlns:p14="http://schemas.microsoft.com/office/powerpoint/2010/main" val="1364351978"/>
              </p:ext>
            </p:extLst>
          </p:nvPr>
        </p:nvGraphicFramePr>
        <p:xfrm>
          <a:off x="2324746" y="2812942"/>
          <a:ext cx="2510726" cy="1308783"/>
        </p:xfrm>
        <a:graphic>
          <a:graphicData uri="http://schemas.openxmlformats.org/presentationml/2006/ole">
            <mc:AlternateContent xmlns:mc="http://schemas.openxmlformats.org/markup-compatibility/2006">
              <mc:Choice xmlns:v="urn:schemas-microsoft-com:vml" Requires="v">
                <p:oleObj spid="_x0000_s19516" r:id="rId3" imgW="825500" imgH="431800" progId="Equation.3">
                  <p:embed/>
                </p:oleObj>
              </mc:Choice>
              <mc:Fallback>
                <p:oleObj r:id="rId3" imgW="825500" imgH="431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746" y="2812942"/>
                        <a:ext cx="2510726" cy="1308783"/>
                      </a:xfrm>
                      <a:prstGeom prst="rect">
                        <a:avLst/>
                      </a:prstGeom>
                      <a:noFill/>
                    </p:spPr>
                  </p:pic>
                </p:oleObj>
              </mc:Fallback>
            </mc:AlternateContent>
          </a:graphicData>
        </a:graphic>
      </p:graphicFrame>
      <p:graphicFrame>
        <p:nvGraphicFramePr>
          <p:cNvPr id="11" name="Obiekt 10"/>
          <p:cNvGraphicFramePr>
            <a:graphicFrameLocks noChangeAspect="1"/>
          </p:cNvGraphicFramePr>
          <p:nvPr>
            <p:extLst>
              <p:ext uri="{D42A27DB-BD31-4B8C-83A1-F6EECF244321}">
                <p14:modId xmlns:p14="http://schemas.microsoft.com/office/powerpoint/2010/main" val="233297442"/>
              </p:ext>
            </p:extLst>
          </p:nvPr>
        </p:nvGraphicFramePr>
        <p:xfrm>
          <a:off x="6462794" y="2824998"/>
          <a:ext cx="2696706" cy="1169368"/>
        </p:xfrm>
        <a:graphic>
          <a:graphicData uri="http://schemas.openxmlformats.org/presentationml/2006/ole">
            <mc:AlternateContent xmlns:mc="http://schemas.openxmlformats.org/markup-compatibility/2006">
              <mc:Choice xmlns:v="urn:schemas-microsoft-com:vml" Requires="v">
                <p:oleObj spid="_x0000_s19517" r:id="rId5" imgW="990170" imgH="431613" progId="Equation.3">
                  <p:embed/>
                </p:oleObj>
              </mc:Choice>
              <mc:Fallback>
                <p:oleObj r:id="rId5" imgW="990170" imgH="431613"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2794" y="2824998"/>
                        <a:ext cx="2696706" cy="1169368"/>
                      </a:xfrm>
                      <a:prstGeom prst="rect">
                        <a:avLst/>
                      </a:prstGeom>
                      <a:noFill/>
                    </p:spPr>
                  </p:pic>
                </p:oleObj>
              </mc:Fallback>
            </mc:AlternateContent>
          </a:graphicData>
        </a:graphic>
      </p:graphicFrame>
      <p:sp>
        <p:nvSpPr>
          <p:cNvPr id="1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3" name="Rectangle 4"/>
          <p:cNvSpPr>
            <a:spLocks noChangeArrowheads="1"/>
          </p:cNvSpPr>
          <p:nvPr/>
        </p:nvSpPr>
        <p:spPr bwMode="auto">
          <a:xfrm>
            <a:off x="0" y="923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4" name="Obiekt 13"/>
          <p:cNvGraphicFramePr>
            <a:graphicFrameLocks noChangeAspect="1"/>
          </p:cNvGraphicFramePr>
          <p:nvPr>
            <p:extLst>
              <p:ext uri="{D42A27DB-BD31-4B8C-83A1-F6EECF244321}">
                <p14:modId xmlns:p14="http://schemas.microsoft.com/office/powerpoint/2010/main" val="3611712776"/>
              </p:ext>
            </p:extLst>
          </p:nvPr>
        </p:nvGraphicFramePr>
        <p:xfrm>
          <a:off x="3441028" y="5274025"/>
          <a:ext cx="1425575" cy="1208087"/>
        </p:xfrm>
        <a:graphic>
          <a:graphicData uri="http://schemas.openxmlformats.org/presentationml/2006/ole">
            <mc:AlternateContent xmlns:mc="http://schemas.openxmlformats.org/markup-compatibility/2006">
              <mc:Choice xmlns:v="urn:schemas-microsoft-com:vml" Requires="v">
                <p:oleObj spid="_x0000_s19518" r:id="rId7" imgW="520474" imgH="444307" progId="Equation.3">
                  <p:embed/>
                </p:oleObj>
              </mc:Choice>
              <mc:Fallback>
                <p:oleObj r:id="rId7" imgW="520474" imgH="444307" progId="Equation.3">
                  <p:embed/>
                  <p:pic>
                    <p:nvPicPr>
                      <p:cNvPr id="0" name="Obiek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1028" y="5274025"/>
                        <a:ext cx="14255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iekt 14"/>
          <p:cNvGraphicFramePr>
            <a:graphicFrameLocks noChangeAspect="1"/>
          </p:cNvGraphicFramePr>
          <p:nvPr>
            <p:extLst>
              <p:ext uri="{D42A27DB-BD31-4B8C-83A1-F6EECF244321}">
                <p14:modId xmlns:p14="http://schemas.microsoft.com/office/powerpoint/2010/main" val="1912365370"/>
              </p:ext>
            </p:extLst>
          </p:nvPr>
        </p:nvGraphicFramePr>
        <p:xfrm>
          <a:off x="6466803" y="5359750"/>
          <a:ext cx="1762125" cy="1104900"/>
        </p:xfrm>
        <a:graphic>
          <a:graphicData uri="http://schemas.openxmlformats.org/presentationml/2006/ole">
            <mc:AlternateContent xmlns:mc="http://schemas.openxmlformats.org/markup-compatibility/2006">
              <mc:Choice xmlns:v="urn:schemas-microsoft-com:vml" Requires="v">
                <p:oleObj spid="_x0000_s19519" r:id="rId9" imgW="710891" imgH="444307" progId="Equation.3">
                  <p:embed/>
                </p:oleObj>
              </mc:Choice>
              <mc:Fallback>
                <p:oleObj r:id="rId9" imgW="710891" imgH="444307" progId="Equation.3">
                  <p:embed/>
                  <p:pic>
                    <p:nvPicPr>
                      <p:cNvPr id="0" name="Obiek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6803" y="5359750"/>
                        <a:ext cx="17621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84753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5250426"/>
          </a:xfrm>
        </p:spPr>
        <p:txBody>
          <a:bodyPr>
            <a:normAutofit/>
          </a:bodyPr>
          <a:lstStyle/>
          <a:p>
            <a:pPr marL="45720" indent="0" algn="just">
              <a:buNone/>
            </a:pPr>
            <a:r>
              <a:rPr lang="pl-PL" sz="2400" dirty="0"/>
              <a:t>Średnie tempo zmiany liczby </a:t>
            </a:r>
            <a:r>
              <a:rPr lang="pl-PL" sz="2400" dirty="0" smtClean="0"/>
              <a:t>ludności </a:t>
            </a:r>
            <a:r>
              <a:rPr lang="pl-PL" sz="2400" dirty="0"/>
              <a:t>w badanym okresie najwłaściwiej charakteryzuje parametr, który nosi nazwę średnia geometryczna – G</a:t>
            </a:r>
            <a:r>
              <a:rPr lang="pl-PL" sz="2400" baseline="-25000" dirty="0"/>
              <a:t>(X)</a:t>
            </a:r>
            <a:r>
              <a:rPr lang="pl-PL" sz="2400" dirty="0"/>
              <a:t>. </a:t>
            </a:r>
            <a:endParaRPr lang="pl-PL" sz="2400" dirty="0" smtClean="0"/>
          </a:p>
          <a:p>
            <a:pPr marL="45720" indent="0" algn="just">
              <a:buNone/>
            </a:pPr>
            <a:r>
              <a:rPr lang="pl-PL" sz="2400" dirty="0" smtClean="0"/>
              <a:t>Obliczana </a:t>
            </a:r>
            <a:r>
              <a:rPr lang="pl-PL" sz="2400" dirty="0"/>
              <a:t>jest ona jako pierwiastek stopnia </a:t>
            </a:r>
            <a:r>
              <a:rPr lang="pl-PL" sz="2400" i="1" dirty="0"/>
              <a:t>k</a:t>
            </a:r>
            <a:r>
              <a:rPr lang="pl-PL" sz="2400" dirty="0"/>
              <a:t> z iloczynu  </a:t>
            </a:r>
            <a:r>
              <a:rPr lang="pl-PL" sz="2400" i="1" dirty="0"/>
              <a:t>k</a:t>
            </a:r>
            <a:r>
              <a:rPr lang="pl-PL" sz="2400" dirty="0"/>
              <a:t> indeksów </a:t>
            </a:r>
            <a:r>
              <a:rPr lang="pl-PL" sz="2400" dirty="0" smtClean="0"/>
              <a:t>łańcuchowych: </a:t>
            </a:r>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47</a:t>
            </a:fld>
            <a:endParaRPr lang="en-US"/>
          </a:p>
        </p:txBody>
      </p:sp>
      <p:sp>
        <p:nvSpPr>
          <p:cNvPr id="5" name="Tytuł 4"/>
          <p:cNvSpPr>
            <a:spLocks noGrp="1"/>
          </p:cNvSpPr>
          <p:nvPr>
            <p:ph type="title"/>
          </p:nvPr>
        </p:nvSpPr>
        <p:spPr>
          <a:xfrm>
            <a:off x="368515" y="228600"/>
            <a:ext cx="11175013" cy="1054394"/>
          </a:xfrm>
        </p:spPr>
        <p:txBody>
          <a:bodyPr/>
          <a:lstStyle/>
          <a:p>
            <a:r>
              <a:rPr lang="pl-PL" sz="2800" dirty="0"/>
              <a:t>Rejestracja bieżąca ludności</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3" name="Rectangle 4"/>
          <p:cNvSpPr>
            <a:spLocks noChangeArrowheads="1"/>
          </p:cNvSpPr>
          <p:nvPr/>
        </p:nvSpPr>
        <p:spPr bwMode="auto">
          <a:xfrm>
            <a:off x="0" y="923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5" name="Rectangle 4"/>
          <p:cNvSpPr>
            <a:spLocks noChangeArrowheads="1"/>
          </p:cNvSpPr>
          <p:nvPr/>
        </p:nvSpPr>
        <p:spPr bwMode="auto">
          <a:xfrm>
            <a:off x="0" y="93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pl-PL" altLang="pl-PL"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5"/>
          <p:cNvSpPr>
            <a:spLocks noChangeArrowheads="1"/>
          </p:cNvSpPr>
          <p:nvPr/>
        </p:nvSpPr>
        <p:spPr bwMode="auto">
          <a:xfrm>
            <a:off x="0" y="1381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18" name="Obiekt 17"/>
          <p:cNvGraphicFramePr>
            <a:graphicFrameLocks noChangeAspect="1"/>
          </p:cNvGraphicFramePr>
          <p:nvPr>
            <p:extLst>
              <p:ext uri="{D42A27DB-BD31-4B8C-83A1-F6EECF244321}">
                <p14:modId xmlns:p14="http://schemas.microsoft.com/office/powerpoint/2010/main" val="2124723039"/>
              </p:ext>
            </p:extLst>
          </p:nvPr>
        </p:nvGraphicFramePr>
        <p:xfrm>
          <a:off x="3840210" y="4726982"/>
          <a:ext cx="3487421" cy="1177871"/>
        </p:xfrm>
        <a:graphic>
          <a:graphicData uri="http://schemas.openxmlformats.org/presentationml/2006/ole">
            <mc:AlternateContent xmlns:mc="http://schemas.openxmlformats.org/markup-compatibility/2006">
              <mc:Choice xmlns:v="urn:schemas-microsoft-com:vml" Requires="v">
                <p:oleObj spid="_x0000_s20518" r:id="rId3" imgW="1435100" imgH="482600" progId="Equation.3">
                  <p:embed/>
                </p:oleObj>
              </mc:Choice>
              <mc:Fallback>
                <p:oleObj r:id="rId3" imgW="1435100" imgH="4826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210" y="4726982"/>
                        <a:ext cx="3487421" cy="1177871"/>
                      </a:xfrm>
                      <a:prstGeom prst="rect">
                        <a:avLst/>
                      </a:prstGeom>
                      <a:noFill/>
                    </p:spPr>
                  </p:pic>
                </p:oleObj>
              </mc:Fallback>
            </mc:AlternateContent>
          </a:graphicData>
        </a:graphic>
      </p:graphicFrame>
      <p:sp>
        <p:nvSpPr>
          <p:cNvPr id="19"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20" name="Obiekt 19"/>
          <p:cNvGraphicFramePr>
            <a:graphicFrameLocks noChangeAspect="1"/>
          </p:cNvGraphicFramePr>
          <p:nvPr>
            <p:extLst>
              <p:ext uri="{D42A27DB-BD31-4B8C-83A1-F6EECF244321}">
                <p14:modId xmlns:p14="http://schemas.microsoft.com/office/powerpoint/2010/main" val="220852245"/>
              </p:ext>
            </p:extLst>
          </p:nvPr>
        </p:nvGraphicFramePr>
        <p:xfrm>
          <a:off x="3467361" y="3316638"/>
          <a:ext cx="4297289" cy="1224367"/>
        </p:xfrm>
        <a:graphic>
          <a:graphicData uri="http://schemas.openxmlformats.org/presentationml/2006/ole">
            <mc:AlternateContent xmlns:mc="http://schemas.openxmlformats.org/markup-compatibility/2006">
              <mc:Choice xmlns:v="urn:schemas-microsoft-com:vml" Requires="v">
                <p:oleObj spid="_x0000_s20519" r:id="rId5" imgW="1701800" imgH="482600" progId="Equation.3">
                  <p:embed/>
                </p:oleObj>
              </mc:Choice>
              <mc:Fallback>
                <p:oleObj r:id="rId5" imgW="1701800" imgH="4826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7361" y="3316638"/>
                        <a:ext cx="4297289" cy="1224367"/>
                      </a:xfrm>
                      <a:prstGeom prst="rect">
                        <a:avLst/>
                      </a:prstGeom>
                      <a:noFill/>
                    </p:spPr>
                  </p:pic>
                </p:oleObj>
              </mc:Fallback>
            </mc:AlternateContent>
          </a:graphicData>
        </a:graphic>
      </p:graphicFrame>
    </p:spTree>
    <p:extLst>
      <p:ext uri="{BB962C8B-B14F-4D97-AF65-F5344CB8AC3E}">
        <p14:creationId xmlns:p14="http://schemas.microsoft.com/office/powerpoint/2010/main" val="3939331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4994704"/>
          </a:xfrm>
        </p:spPr>
        <p:txBody>
          <a:bodyPr>
            <a:normAutofit/>
          </a:bodyPr>
          <a:lstStyle/>
          <a:p>
            <a:pPr marL="45720" indent="0" algn="just">
              <a:buNone/>
            </a:pPr>
            <a:endParaRPr lang="pl-PL" sz="2400" dirty="0"/>
          </a:p>
          <a:p>
            <a:pPr marL="45720" indent="0" algn="just">
              <a:buNone/>
            </a:pPr>
            <a:endParaRPr lang="pl-PL" sz="2400" dirty="0"/>
          </a:p>
          <a:p>
            <a:pPr algn="just">
              <a:buFont typeface="Arial" panose="020B0604020202020204" pitchFamily="34" charset="0"/>
              <a:buChar char="•"/>
            </a:pPr>
            <a:endParaRPr lang="pl-PL" sz="2400" dirty="0"/>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48</a:t>
            </a:fld>
            <a:endParaRPr lang="en-US"/>
          </a:p>
        </p:txBody>
      </p:sp>
      <p:sp>
        <p:nvSpPr>
          <p:cNvPr id="5" name="Tytuł 4"/>
          <p:cNvSpPr>
            <a:spLocks noGrp="1"/>
          </p:cNvSpPr>
          <p:nvPr>
            <p:ph type="title"/>
          </p:nvPr>
        </p:nvSpPr>
        <p:spPr/>
        <p:txBody>
          <a:bodyPr/>
          <a:lstStyle/>
          <a:p>
            <a:r>
              <a:rPr lang="pl-PL" sz="2800" dirty="0"/>
              <a:t>Rejestracja bieżąca ludności</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Prostokąt 2"/>
          <p:cNvSpPr/>
          <p:nvPr/>
        </p:nvSpPr>
        <p:spPr>
          <a:xfrm>
            <a:off x="8989017" y="5904854"/>
            <a:ext cx="2572719" cy="557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OBLICZENIA</a:t>
            </a:r>
            <a:endParaRPr lang="pl-PL" dirty="0"/>
          </a:p>
        </p:txBody>
      </p:sp>
    </p:spTree>
    <p:extLst>
      <p:ext uri="{BB962C8B-B14F-4D97-AF65-F5344CB8AC3E}">
        <p14:creationId xmlns:p14="http://schemas.microsoft.com/office/powerpoint/2010/main" val="32381135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5250426"/>
          </a:xfrm>
        </p:spPr>
        <p:txBody>
          <a:bodyPr>
            <a:normAutofit/>
          </a:bodyPr>
          <a:lstStyle/>
          <a:p>
            <a:pPr marL="45720" indent="0" algn="just">
              <a:buNone/>
            </a:pPr>
            <a:r>
              <a:rPr lang="pl-PL" sz="2400" dirty="0"/>
              <a:t>W przypadku gdy w szeregu czasowym zaobserwujemy tendencję rozwojową i wahania przypadkowe można wykorzystywać modele analityczne trendu. W tego rodzaju modelach zakładamy występowanie pewnego mechanizmu tworzącego wartości interesującej nas zmiennej, zakładamy też, że informacja o </a:t>
            </a:r>
            <a:r>
              <a:rPr lang="pl-PL" sz="2400" dirty="0" smtClean="0"/>
              <a:t>działaniu.</a:t>
            </a:r>
          </a:p>
          <a:p>
            <a:pPr marL="45720" indent="0" algn="just">
              <a:buNone/>
            </a:pPr>
            <a:endParaRPr lang="pl-PL" sz="2400" dirty="0"/>
          </a:p>
          <a:p>
            <a:pPr marL="45720" indent="0" algn="just">
              <a:buNone/>
            </a:pPr>
            <a:r>
              <a:rPr lang="pl-PL" sz="2400" dirty="0"/>
              <a:t>Najczęściej stosowanym typem </a:t>
            </a:r>
            <a:r>
              <a:rPr lang="pl-PL" sz="2400" dirty="0" smtClean="0"/>
              <a:t>funkcji i </a:t>
            </a:r>
            <a:r>
              <a:rPr lang="pl-PL" sz="2400" dirty="0"/>
              <a:t>zarazem najprostszym modelem jest liniowy model trendu prostoliniowego:</a:t>
            </a:r>
            <a:endParaRPr lang="pl-PL" sz="2400" dirty="0" smtClean="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49</a:t>
            </a:fld>
            <a:endParaRPr lang="en-US"/>
          </a:p>
        </p:txBody>
      </p:sp>
      <p:sp>
        <p:nvSpPr>
          <p:cNvPr id="5" name="Tytuł 4"/>
          <p:cNvSpPr>
            <a:spLocks noGrp="1"/>
          </p:cNvSpPr>
          <p:nvPr>
            <p:ph type="title"/>
          </p:nvPr>
        </p:nvSpPr>
        <p:spPr>
          <a:xfrm>
            <a:off x="368515" y="228600"/>
            <a:ext cx="11175013" cy="1054394"/>
          </a:xfrm>
        </p:spPr>
        <p:txBody>
          <a:bodyPr/>
          <a:lstStyle/>
          <a:p>
            <a:r>
              <a:rPr lang="pl-PL" sz="2800" dirty="0"/>
              <a:t>Rejestracja bieżąca ludności</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3" name="Rectangle 4"/>
          <p:cNvSpPr>
            <a:spLocks noChangeArrowheads="1"/>
          </p:cNvSpPr>
          <p:nvPr/>
        </p:nvSpPr>
        <p:spPr bwMode="auto">
          <a:xfrm>
            <a:off x="0" y="923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5" name="Rectangle 4"/>
          <p:cNvSpPr>
            <a:spLocks noChangeArrowheads="1"/>
          </p:cNvSpPr>
          <p:nvPr/>
        </p:nvSpPr>
        <p:spPr bwMode="auto">
          <a:xfrm>
            <a:off x="0" y="93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pl-PL" altLang="pl-PL"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5"/>
          <p:cNvSpPr>
            <a:spLocks noChangeArrowheads="1"/>
          </p:cNvSpPr>
          <p:nvPr/>
        </p:nvSpPr>
        <p:spPr bwMode="auto">
          <a:xfrm>
            <a:off x="0" y="1381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9"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9" name="Obiekt 8"/>
          <p:cNvGraphicFramePr>
            <a:graphicFrameLocks noChangeAspect="1"/>
          </p:cNvGraphicFramePr>
          <p:nvPr>
            <p:extLst>
              <p:ext uri="{D42A27DB-BD31-4B8C-83A1-F6EECF244321}">
                <p14:modId xmlns:p14="http://schemas.microsoft.com/office/powerpoint/2010/main" val="3783462476"/>
              </p:ext>
            </p:extLst>
          </p:nvPr>
        </p:nvGraphicFramePr>
        <p:xfrm>
          <a:off x="2712200" y="5052446"/>
          <a:ext cx="5951352" cy="743919"/>
        </p:xfrm>
        <a:graphic>
          <a:graphicData uri="http://schemas.openxmlformats.org/presentationml/2006/ole">
            <mc:AlternateContent xmlns:mc="http://schemas.openxmlformats.org/markup-compatibility/2006">
              <mc:Choice xmlns:v="urn:schemas-microsoft-com:vml" Requires="v">
                <p:oleObj spid="_x0000_s21520" r:id="rId3" imgW="1828800" imgH="228600" progId="Equation.3">
                  <p:embed/>
                </p:oleObj>
              </mc:Choice>
              <mc:Fallback>
                <p:oleObj r:id="rId3" imgW="18288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2200" y="5052446"/>
                        <a:ext cx="5951352" cy="743919"/>
                      </a:xfrm>
                      <a:prstGeom prst="rect">
                        <a:avLst/>
                      </a:prstGeom>
                      <a:noFill/>
                    </p:spPr>
                  </p:pic>
                </p:oleObj>
              </mc:Fallback>
            </mc:AlternateContent>
          </a:graphicData>
        </a:graphic>
      </p:graphicFrame>
      <p:sp>
        <p:nvSpPr>
          <p:cNvPr id="10" name="Rectangle 3"/>
          <p:cNvSpPr>
            <a:spLocks noChangeArrowheads="1"/>
          </p:cNvSpPr>
          <p:nvPr/>
        </p:nvSpPr>
        <p:spPr bwMode="auto">
          <a:xfrm>
            <a:off x="0" y="22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175856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60027" y="1686564"/>
            <a:ext cx="11673668" cy="5051323"/>
          </a:xfrm>
        </p:spPr>
        <p:txBody>
          <a:bodyPr>
            <a:normAutofit/>
          </a:bodyPr>
          <a:lstStyle/>
          <a:p>
            <a:pPr marL="45720" indent="0" algn="just">
              <a:buNone/>
            </a:pPr>
            <a:r>
              <a:rPr lang="pl-PL" sz="2400" b="1" dirty="0">
                <a:effectLst>
                  <a:outerShdw blurRad="38100" dist="38100" dir="2700000" algn="tl">
                    <a:srgbClr val="000000">
                      <a:alpha val="43137"/>
                    </a:srgbClr>
                  </a:outerShdw>
                </a:effectLst>
              </a:rPr>
              <a:t>Thomas Malthus (1766-1834</a:t>
            </a:r>
            <a:r>
              <a:rPr lang="pl-PL" sz="2400" dirty="0"/>
              <a:t>)- Ekonomista, duchowny anglikański, zajmował się teorią ludności, problemami płac i pieniądza;</a:t>
            </a:r>
          </a:p>
          <a:p>
            <a:pPr marL="45720" indent="0" algn="just">
              <a:buNone/>
            </a:pPr>
            <a:r>
              <a:rPr lang="pl-PL" sz="2400" dirty="0"/>
              <a:t>W swoich rozważaniach oparł się na dwóch wiecznie trwałych prawach natury:</a:t>
            </a:r>
          </a:p>
          <a:p>
            <a:pPr marL="45720" indent="0" algn="just">
              <a:buNone/>
            </a:pPr>
            <a:r>
              <a:rPr lang="pl-PL" sz="2400" dirty="0"/>
              <a:t>1) żywność jest potrzebna do utrzymania człowieka przy życiu,</a:t>
            </a:r>
          </a:p>
          <a:p>
            <a:pPr marL="45720" indent="0" algn="just">
              <a:buNone/>
            </a:pPr>
            <a:r>
              <a:rPr lang="pl-PL" sz="2400" dirty="0"/>
              <a:t>2) namiętność w pożyciu między osobami różnej płci jest konieczna i będzie trwała zawsze, w podobnej intensywności.</a:t>
            </a:r>
          </a:p>
          <a:p>
            <a:pPr marL="45720" indent="0" algn="just">
              <a:buNone/>
            </a:pPr>
            <a:r>
              <a:rPr lang="pl-PL" sz="2400" dirty="0"/>
              <a:t>Jego rozprawa „Prawo ludności” miała największy wpływ na rozwój myśli teoretycznej w demografii aż do połowy XX w.</a:t>
            </a:r>
          </a:p>
          <a:p>
            <a:pPr marL="45720" indent="0" algn="just">
              <a:buNone/>
            </a:pPr>
            <a:endParaRPr lang="pl-PL" sz="2400" dirty="0"/>
          </a:p>
          <a:p>
            <a:pPr marL="45720" indent="0" algn="just">
              <a:buNone/>
            </a:pPr>
            <a:r>
              <a:rPr lang="pl-PL" sz="2400" dirty="0"/>
              <a:t>Sedno jego teorii: "Ludność w razie braku przeszkód wzrasta w postępie geometrycznym, a środki utrzymania wzrastają jedynie w postępie arytmetycznym”.</a:t>
            </a:r>
          </a:p>
          <a:p>
            <a:pPr marL="45720" indent="0" algn="just">
              <a:buNone/>
            </a:pPr>
            <a:endParaRPr lang="pl-PL" sz="2400" b="1"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5</a:t>
            </a:fld>
            <a:endParaRPr lang="en-US"/>
          </a:p>
        </p:txBody>
      </p:sp>
      <p:sp>
        <p:nvSpPr>
          <p:cNvPr id="5" name="Tytuł 4"/>
          <p:cNvSpPr>
            <a:spLocks noGrp="1"/>
          </p:cNvSpPr>
          <p:nvPr>
            <p:ph type="title"/>
          </p:nvPr>
        </p:nvSpPr>
        <p:spPr/>
        <p:txBody>
          <a:bodyPr/>
          <a:lstStyle/>
          <a:p>
            <a:r>
              <a:rPr lang="pl-PL" dirty="0"/>
              <a:t>demografia- historia </a:t>
            </a:r>
          </a:p>
        </p:txBody>
      </p:sp>
    </p:spTree>
    <p:extLst>
      <p:ext uri="{BB962C8B-B14F-4D97-AF65-F5344CB8AC3E}">
        <p14:creationId xmlns:p14="http://schemas.microsoft.com/office/powerpoint/2010/main" val="1471673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4994704"/>
          </a:xfrm>
        </p:spPr>
        <p:txBody>
          <a:bodyPr>
            <a:normAutofit/>
          </a:bodyPr>
          <a:lstStyle/>
          <a:p>
            <a:pPr marL="45720" indent="0" algn="just">
              <a:buNone/>
            </a:pPr>
            <a:endParaRPr lang="pl-PL" sz="2400" dirty="0"/>
          </a:p>
          <a:p>
            <a:pPr marL="45720" indent="0" algn="just">
              <a:buNone/>
            </a:pPr>
            <a:endParaRPr lang="pl-PL" sz="2400" dirty="0"/>
          </a:p>
          <a:p>
            <a:pPr algn="just">
              <a:buFont typeface="Arial" panose="020B0604020202020204" pitchFamily="34" charset="0"/>
              <a:buChar char="•"/>
            </a:pPr>
            <a:endParaRPr lang="pl-PL" sz="2400" dirty="0"/>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50</a:t>
            </a:fld>
            <a:endParaRPr lang="en-US"/>
          </a:p>
        </p:txBody>
      </p:sp>
      <p:sp>
        <p:nvSpPr>
          <p:cNvPr id="5" name="Tytuł 4"/>
          <p:cNvSpPr>
            <a:spLocks noGrp="1"/>
          </p:cNvSpPr>
          <p:nvPr>
            <p:ph type="title"/>
          </p:nvPr>
        </p:nvSpPr>
        <p:spPr/>
        <p:txBody>
          <a:bodyPr/>
          <a:lstStyle/>
          <a:p>
            <a:r>
              <a:rPr lang="pl-PL" sz="2800" dirty="0"/>
              <a:t>Rejestracja bieżąca ludności</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Prostokąt 2"/>
          <p:cNvSpPr/>
          <p:nvPr/>
        </p:nvSpPr>
        <p:spPr>
          <a:xfrm>
            <a:off x="8989017" y="5904854"/>
            <a:ext cx="2572719" cy="557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OBLICZENIA</a:t>
            </a:r>
            <a:endParaRPr lang="pl-PL" dirty="0"/>
          </a:p>
        </p:txBody>
      </p:sp>
    </p:spTree>
    <p:extLst>
      <p:ext uri="{BB962C8B-B14F-4D97-AF65-F5344CB8AC3E}">
        <p14:creationId xmlns:p14="http://schemas.microsoft.com/office/powerpoint/2010/main" val="7185537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74A8BBF0-342D-409A-9C0A-B1B451E92883}" type="datetime1">
              <a:rPr lang="en-US" smtClean="0"/>
              <a:pPr/>
              <a:t>6/1/2018</a:t>
            </a:fld>
            <a:endParaRPr lang="en-US" dirty="0"/>
          </a:p>
        </p:txBody>
      </p:sp>
      <p:sp>
        <p:nvSpPr>
          <p:cNvPr id="4" name="Symbol zastępczy numeru slajdu 3"/>
          <p:cNvSpPr>
            <a:spLocks noGrp="1"/>
          </p:cNvSpPr>
          <p:nvPr>
            <p:ph type="sldNum" sz="quarter" idx="11"/>
          </p:nvPr>
        </p:nvSpPr>
        <p:spPr/>
        <p:txBody>
          <a:bodyPr/>
          <a:lstStyle/>
          <a:p>
            <a:pPr algn="r"/>
            <a:fld id="{F7886C9C-DC18-4195-8FD5-A50AA931D419}" type="slidenum">
              <a:rPr lang="en-US" smtClean="0"/>
              <a:pPr algn="r"/>
              <a:t>51</a:t>
            </a:fld>
            <a:endParaRPr lang="en-US" dirty="0"/>
          </a:p>
        </p:txBody>
      </p:sp>
      <p:sp>
        <p:nvSpPr>
          <p:cNvPr id="6" name="Tytuł 5"/>
          <p:cNvSpPr>
            <a:spLocks noGrp="1"/>
          </p:cNvSpPr>
          <p:nvPr>
            <p:ph type="title"/>
          </p:nvPr>
        </p:nvSpPr>
        <p:spPr>
          <a:xfrm>
            <a:off x="2598843" y="2370604"/>
            <a:ext cx="6482355" cy="1645920"/>
          </a:xfrm>
        </p:spPr>
        <p:txBody>
          <a:bodyPr/>
          <a:lstStyle/>
          <a:p>
            <a:r>
              <a:rPr lang="pl-PL" sz="3600" dirty="0"/>
              <a:t>Analiza </a:t>
            </a:r>
            <a:r>
              <a:rPr lang="pl-PL" sz="3600" dirty="0" err="1" smtClean="0"/>
              <a:t>demograficzNa</a:t>
            </a:r>
            <a:r>
              <a:rPr lang="pl-PL" sz="3600" dirty="0" smtClean="0"/>
              <a:t/>
            </a:r>
            <a:br>
              <a:rPr lang="pl-PL" sz="3600" dirty="0" smtClean="0"/>
            </a:br>
            <a:r>
              <a:rPr lang="pl-PL" sz="3600" dirty="0" smtClean="0"/>
              <a:t>STRUKTURA LUDNOŚCI</a:t>
            </a:r>
            <a:endParaRPr lang="pl-PL" sz="3600" dirty="0"/>
          </a:p>
        </p:txBody>
      </p:sp>
    </p:spTree>
    <p:extLst>
      <p:ext uri="{BB962C8B-B14F-4D97-AF65-F5344CB8AC3E}">
        <p14:creationId xmlns:p14="http://schemas.microsoft.com/office/powerpoint/2010/main" val="1530253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3960" y="1607574"/>
            <a:ext cx="11592233" cy="4994704"/>
          </a:xfrm>
        </p:spPr>
        <p:txBody>
          <a:bodyPr>
            <a:normAutofit/>
          </a:bodyPr>
          <a:lstStyle/>
          <a:p>
            <a:pPr marL="45720" indent="0" algn="just">
              <a:buNone/>
            </a:pPr>
            <a:r>
              <a:rPr lang="pl-PL" sz="2400" dirty="0" smtClean="0"/>
              <a:t>Pod </a:t>
            </a:r>
            <a:r>
              <a:rPr lang="pl-PL" sz="2400" dirty="0"/>
              <a:t>pojęciem struktura ludności rozumiemy jej opis jej </a:t>
            </a:r>
            <a:r>
              <a:rPr lang="pl-PL" sz="2400" b="1" dirty="0"/>
              <a:t>zróżnicowania</a:t>
            </a:r>
            <a:r>
              <a:rPr lang="pl-PL" sz="2400" dirty="0"/>
              <a:t> pod względem:</a:t>
            </a:r>
          </a:p>
          <a:p>
            <a:pPr>
              <a:buFont typeface="Arial" panose="020B0604020202020204" pitchFamily="34" charset="0"/>
              <a:buChar char="•"/>
            </a:pPr>
            <a:endParaRPr lang="pl-PL" sz="1050" dirty="0"/>
          </a:p>
          <a:p>
            <a:pPr>
              <a:buFont typeface="Arial" panose="020B0604020202020204" pitchFamily="34" charset="0"/>
              <a:buChar char="•"/>
            </a:pPr>
            <a:r>
              <a:rPr lang="pl-PL" sz="2400" dirty="0"/>
              <a:t>Według płci i </a:t>
            </a:r>
            <a:r>
              <a:rPr lang="pl-PL" sz="2400" dirty="0" smtClean="0"/>
              <a:t>wieku</a:t>
            </a:r>
          </a:p>
          <a:p>
            <a:pPr>
              <a:buFont typeface="Arial" panose="020B0604020202020204" pitchFamily="34" charset="0"/>
              <a:buChar char="•"/>
            </a:pPr>
            <a:r>
              <a:rPr lang="pl-PL" sz="2400" dirty="0"/>
              <a:t>Według miejsca zamieszkania (kontynent, region, województwo, miasto/wieś)</a:t>
            </a:r>
          </a:p>
          <a:p>
            <a:pPr>
              <a:buFont typeface="Arial" panose="020B0604020202020204" pitchFamily="34" charset="0"/>
              <a:buChar char="•"/>
            </a:pPr>
            <a:r>
              <a:rPr lang="pl-PL" sz="2400" dirty="0" smtClean="0"/>
              <a:t>Według </a:t>
            </a:r>
            <a:r>
              <a:rPr lang="pl-PL" sz="2400" dirty="0"/>
              <a:t>cech społeczno-ekonomicznych np.</a:t>
            </a:r>
          </a:p>
          <a:p>
            <a:pPr marL="1435100" indent="-355600">
              <a:buFont typeface="Arial" panose="020B0604020202020204" pitchFamily="34" charset="0"/>
              <a:buChar char="•"/>
            </a:pPr>
            <a:r>
              <a:rPr lang="pl-PL" sz="2400" dirty="0"/>
              <a:t>wykształcenia</a:t>
            </a:r>
          </a:p>
          <a:p>
            <a:pPr marL="1435100" indent="-355600">
              <a:buFont typeface="Arial" panose="020B0604020202020204" pitchFamily="34" charset="0"/>
              <a:buChar char="•"/>
            </a:pPr>
            <a:r>
              <a:rPr lang="pl-PL" sz="2400" dirty="0"/>
              <a:t>aktywności ekonomicznej</a:t>
            </a:r>
          </a:p>
          <a:p>
            <a:pPr marL="1435100" indent="-355600">
              <a:buFont typeface="Arial" panose="020B0604020202020204" pitchFamily="34" charset="0"/>
              <a:buChar char="•"/>
            </a:pPr>
            <a:r>
              <a:rPr lang="pl-PL" sz="2400" dirty="0"/>
              <a:t>źródła utrzymania itp.</a:t>
            </a:r>
          </a:p>
          <a:p>
            <a:pPr marL="45720" indent="0" algn="just">
              <a:buNone/>
            </a:pPr>
            <a:endParaRPr lang="pl-PL" sz="2400" dirty="0"/>
          </a:p>
          <a:p>
            <a:pPr marL="45720" indent="0" algn="just">
              <a:buNone/>
            </a:pPr>
            <a:endParaRPr lang="pl-PL" sz="2400"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52</a:t>
            </a:fld>
            <a:endParaRPr lang="en-US"/>
          </a:p>
        </p:txBody>
      </p:sp>
      <p:sp>
        <p:nvSpPr>
          <p:cNvPr id="5" name="Tytuł 4"/>
          <p:cNvSpPr>
            <a:spLocks noGrp="1"/>
          </p:cNvSpPr>
          <p:nvPr>
            <p:ph type="title"/>
          </p:nvPr>
        </p:nvSpPr>
        <p:spPr/>
        <p:txBody>
          <a:bodyPr/>
          <a:lstStyle/>
          <a:p>
            <a:r>
              <a:rPr lang="pl-PL" sz="2800" dirty="0"/>
              <a:t>Rejestracja bieżąca ludności</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33037122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6344" y="230920"/>
            <a:ext cx="10927080" cy="1085816"/>
          </a:xfrm>
        </p:spPr>
        <p:txBody>
          <a:bodyPr>
            <a:noAutofit/>
          </a:bodyPr>
          <a:lstStyle/>
          <a:p>
            <a:pPr eaLnBrk="1" hangingPunct="1"/>
            <a:r>
              <a:rPr lang="pl-PL" sz="2800" dirty="0"/>
              <a:t>Struktura ludności według wieku i płci</a:t>
            </a:r>
          </a:p>
        </p:txBody>
      </p:sp>
      <p:sp>
        <p:nvSpPr>
          <p:cNvPr id="141315" name="Rectangle 3"/>
          <p:cNvSpPr>
            <a:spLocks noGrp="1" noChangeArrowheads="1"/>
          </p:cNvSpPr>
          <p:nvPr>
            <p:ph sz="quarter" idx="1"/>
          </p:nvPr>
        </p:nvSpPr>
        <p:spPr>
          <a:xfrm>
            <a:off x="466344" y="1746504"/>
            <a:ext cx="11192256" cy="4578096"/>
          </a:xfrm>
        </p:spPr>
        <p:txBody>
          <a:bodyPr/>
          <a:lstStyle/>
          <a:p>
            <a:pPr marL="44450" indent="0" algn="just" eaLnBrk="1" hangingPunct="1">
              <a:buNone/>
            </a:pPr>
            <a:r>
              <a:rPr lang="pl-PL" sz="2400" dirty="0">
                <a:cs typeface="Times New Roman" pitchFamily="18" charset="0"/>
              </a:rPr>
              <a:t>Struktura według wieku i płci jest czynnikiem kształtującym przebieg wszystkich procesów demograficznych</a:t>
            </a:r>
            <a:r>
              <a:rPr lang="pl-PL" dirty="0">
                <a:cs typeface="Times New Roman" pitchFamily="18" charset="0"/>
              </a:rPr>
              <a:t>. </a:t>
            </a:r>
            <a:endParaRPr lang="pl-PL" dirty="0" smtClean="0">
              <a:cs typeface="Times New Roman" pitchFamily="18" charset="0"/>
            </a:endParaRPr>
          </a:p>
          <a:p>
            <a:pPr marL="44450" indent="0" algn="just" eaLnBrk="1" hangingPunct="1">
              <a:buNone/>
            </a:pPr>
            <a:endParaRPr lang="pl-PL" sz="2400" dirty="0">
              <a:cs typeface="Times New Roman" pitchFamily="18" charset="0"/>
            </a:endParaRPr>
          </a:p>
          <a:p>
            <a:pPr marL="44450" indent="0" algn="just" eaLnBrk="1" hangingPunct="1">
              <a:buNone/>
            </a:pPr>
            <a:endParaRPr lang="pl-PL" sz="2400" dirty="0" smtClean="0">
              <a:cs typeface="Times New Roman" pitchFamily="18" charset="0"/>
            </a:endParaRPr>
          </a:p>
          <a:p>
            <a:pPr marL="44450" indent="0" algn="just" eaLnBrk="1" hangingPunct="1">
              <a:buNone/>
            </a:pPr>
            <a:r>
              <a:rPr lang="pl-PL" sz="2400" dirty="0" smtClean="0">
                <a:cs typeface="Times New Roman" pitchFamily="18" charset="0"/>
              </a:rPr>
              <a:t>Można </a:t>
            </a:r>
            <a:r>
              <a:rPr lang="pl-PL" sz="2400" dirty="0">
                <a:cs typeface="Times New Roman" pitchFamily="18" charset="0"/>
              </a:rPr>
              <a:t>ją przedstawić w postaci tzw. szeregu </a:t>
            </a:r>
            <a:r>
              <a:rPr lang="pl-PL" sz="2400" dirty="0" smtClean="0">
                <a:cs typeface="Times New Roman" pitchFamily="18" charset="0"/>
              </a:rPr>
              <a:t>rozdzielczego, w którym wiek </a:t>
            </a:r>
            <a:r>
              <a:rPr lang="pl-PL" sz="2400" dirty="0">
                <a:cs typeface="Times New Roman" pitchFamily="18" charset="0"/>
              </a:rPr>
              <a:t>dzieli się na odpowiednie przedziały klasowe np. </a:t>
            </a:r>
            <a:endParaRPr lang="pl-PL" sz="2400" dirty="0" smtClean="0">
              <a:cs typeface="Times New Roman" pitchFamily="18" charset="0"/>
            </a:endParaRPr>
          </a:p>
          <a:p>
            <a:pPr marL="44450" indent="0" algn="ctr" eaLnBrk="1" hangingPunct="1">
              <a:buNone/>
            </a:pPr>
            <a:r>
              <a:rPr lang="pl-PL" sz="2400" dirty="0" smtClean="0">
                <a:cs typeface="Times New Roman" pitchFamily="18" charset="0"/>
              </a:rPr>
              <a:t>0-3 </a:t>
            </a:r>
            <a:r>
              <a:rPr lang="pl-PL" sz="2400" dirty="0">
                <a:cs typeface="Times New Roman" pitchFamily="18" charset="0"/>
              </a:rPr>
              <a:t>lat, 4-9, 10-14 lub 1-5 lat, 5-10, 10-15 itp. </a:t>
            </a:r>
          </a:p>
          <a:p>
            <a:pPr marL="45720" indent="0" algn="just">
              <a:buNone/>
            </a:pPr>
            <a:r>
              <a:rPr lang="pl-PL" sz="2400" dirty="0">
                <a:cs typeface="Times New Roman" pitchFamily="18" charset="0"/>
              </a:rPr>
              <a:t>Długość przedziałów i liczbę klas ustala się w zależności od potrzeb prowadzonej analizy. </a:t>
            </a:r>
          </a:p>
          <a:p>
            <a:pPr marL="92075" indent="-47625" eaLnBrk="1" hangingPunct="1">
              <a:buFont typeface="Wingdings" pitchFamily="2" charset="2"/>
              <a:buNone/>
            </a:pPr>
            <a:endParaRPr lang="pl-PL" dirty="0">
              <a:cs typeface="Times New Roman" pitchFamily="18" charset="0"/>
            </a:endParaRPr>
          </a:p>
          <a:p>
            <a:pPr eaLnBrk="1" hangingPunct="1">
              <a:buFont typeface="Wingdings" pitchFamily="2" charset="2"/>
              <a:buNone/>
            </a:pPr>
            <a:endParaRPr lang="pl-PL" dirty="0"/>
          </a:p>
        </p:txBody>
      </p:sp>
    </p:spTree>
    <p:extLst>
      <p:ext uri="{BB962C8B-B14F-4D97-AF65-F5344CB8AC3E}">
        <p14:creationId xmlns:p14="http://schemas.microsoft.com/office/powerpoint/2010/main" val="4081860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6344" y="230920"/>
            <a:ext cx="10927080" cy="1085816"/>
          </a:xfrm>
        </p:spPr>
        <p:txBody>
          <a:bodyPr>
            <a:noAutofit/>
          </a:bodyPr>
          <a:lstStyle/>
          <a:p>
            <a:pPr eaLnBrk="1" hangingPunct="1"/>
            <a:r>
              <a:rPr lang="pl-PL" sz="2800" dirty="0"/>
              <a:t>Struktura ludności według wieku i płci</a:t>
            </a:r>
          </a:p>
        </p:txBody>
      </p:sp>
      <p:sp>
        <p:nvSpPr>
          <p:cNvPr id="141315" name="Rectangle 3"/>
          <p:cNvSpPr>
            <a:spLocks noGrp="1" noChangeArrowheads="1"/>
          </p:cNvSpPr>
          <p:nvPr>
            <p:ph sz="quarter" idx="1"/>
          </p:nvPr>
        </p:nvSpPr>
        <p:spPr>
          <a:xfrm>
            <a:off x="466344" y="1746504"/>
            <a:ext cx="11192256" cy="4578096"/>
          </a:xfrm>
        </p:spPr>
        <p:txBody>
          <a:bodyPr>
            <a:normAutofit/>
          </a:bodyPr>
          <a:lstStyle/>
          <a:p>
            <a:pPr marL="44450" indent="0" algn="just">
              <a:buNone/>
            </a:pPr>
            <a:r>
              <a:rPr lang="pl-PL" sz="2400" b="1" dirty="0"/>
              <a:t>Piramida wieku</a:t>
            </a:r>
            <a:r>
              <a:rPr lang="pl-PL" sz="2400" dirty="0"/>
              <a:t> to graficzny obraz </a:t>
            </a:r>
            <a:r>
              <a:rPr lang="pl-PL" sz="2400" b="1" dirty="0"/>
              <a:t>struktury wiekowej społeczeństwa</a:t>
            </a:r>
            <a:r>
              <a:rPr lang="pl-PL" sz="2400" dirty="0"/>
              <a:t>, zazwyczaj uwzględniający również </a:t>
            </a:r>
            <a:r>
              <a:rPr lang="pl-PL" sz="2400" b="1" dirty="0"/>
              <a:t>strukturę płciową</a:t>
            </a:r>
            <a:r>
              <a:rPr lang="pl-PL" sz="2400" dirty="0" smtClean="0"/>
              <a:t>. </a:t>
            </a:r>
            <a:r>
              <a:rPr lang="pl-PL" sz="2400" dirty="0"/>
              <a:t>Wyróżniamy typy:</a:t>
            </a:r>
            <a:br>
              <a:rPr lang="pl-PL" sz="2400" dirty="0"/>
            </a:br>
            <a:r>
              <a:rPr lang="pl-PL" sz="2400" dirty="0"/>
              <a:t>- </a:t>
            </a:r>
            <a:r>
              <a:rPr lang="pl-PL" sz="2400" dirty="0" smtClean="0"/>
              <a:t>progresywny,</a:t>
            </a:r>
          </a:p>
          <a:p>
            <a:pPr marL="44450" indent="0" algn="just">
              <a:buNone/>
            </a:pPr>
            <a:r>
              <a:rPr lang="pl-PL" sz="2400" dirty="0" smtClean="0"/>
              <a:t>-</a:t>
            </a:r>
            <a:r>
              <a:rPr lang="pl-PL" sz="2400" dirty="0"/>
              <a:t> stacjonarny</a:t>
            </a:r>
            <a:r>
              <a:rPr lang="pl-PL" sz="2400" dirty="0" smtClean="0"/>
              <a:t>,</a:t>
            </a:r>
          </a:p>
          <a:p>
            <a:pPr marL="44450" indent="0" algn="just">
              <a:buNone/>
            </a:pPr>
            <a:r>
              <a:rPr lang="pl-PL" sz="2400" dirty="0" smtClean="0"/>
              <a:t>-</a:t>
            </a:r>
            <a:r>
              <a:rPr lang="pl-PL" sz="2400" dirty="0"/>
              <a:t> regresywny, </a:t>
            </a:r>
            <a:endParaRPr lang="pl-PL" sz="2400" dirty="0" smtClean="0"/>
          </a:p>
          <a:p>
            <a:pPr marL="44450" indent="0" algn="just">
              <a:buNone/>
            </a:pPr>
            <a:endParaRPr lang="pl-PL" sz="2400" dirty="0"/>
          </a:p>
          <a:p>
            <a:pPr marL="44450" indent="0" algn="just">
              <a:buNone/>
            </a:pPr>
            <a:r>
              <a:rPr lang="pl-PL" sz="2400" dirty="0" smtClean="0"/>
              <a:t>Nieregularności </a:t>
            </a:r>
            <a:r>
              <a:rPr lang="pl-PL" sz="2400" dirty="0"/>
              <a:t>kształtu piramidy wieku wskazują na okresy </a:t>
            </a:r>
            <a:r>
              <a:rPr lang="pl-PL" sz="2400" dirty="0" err="1"/>
              <a:t>wyży</a:t>
            </a:r>
            <a:r>
              <a:rPr lang="pl-PL" sz="2400" dirty="0"/>
              <a:t> i niżów demograficznych. W okresie wyżu demograficznego wzrasta liczba urodzeń powodując, ze grupa wiekowa, która wówczas się urodziła będzie liczniejsza</a:t>
            </a:r>
          </a:p>
          <a:p>
            <a:pPr eaLnBrk="1" hangingPunct="1">
              <a:buFont typeface="Wingdings" pitchFamily="2" charset="2"/>
              <a:buNone/>
            </a:pPr>
            <a:endParaRPr lang="pl-PL" dirty="0"/>
          </a:p>
        </p:txBody>
      </p:sp>
    </p:spTree>
    <p:extLst>
      <p:ext uri="{BB962C8B-B14F-4D97-AF65-F5344CB8AC3E}">
        <p14:creationId xmlns:p14="http://schemas.microsoft.com/office/powerpoint/2010/main" val="42573283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pl-PL" dirty="0"/>
              <a:t>Piramida wieku</a:t>
            </a:r>
          </a:p>
        </p:txBody>
      </p:sp>
      <p:sp>
        <p:nvSpPr>
          <p:cNvPr id="38915" name="Rectangle 3"/>
          <p:cNvSpPr>
            <a:spLocks noGrp="1" noChangeArrowheads="1"/>
          </p:cNvSpPr>
          <p:nvPr>
            <p:ph sz="quarter" idx="1"/>
          </p:nvPr>
        </p:nvSpPr>
        <p:spPr>
          <a:xfrm>
            <a:off x="3750590" y="1719071"/>
            <a:ext cx="7967933" cy="4407408"/>
          </a:xfrm>
        </p:spPr>
        <p:txBody>
          <a:bodyPr>
            <a:normAutofit/>
          </a:bodyPr>
          <a:lstStyle/>
          <a:p>
            <a:pPr marL="45720" indent="0">
              <a:buNone/>
            </a:pPr>
            <a:r>
              <a:rPr lang="pl-PL" sz="2400" dirty="0" smtClean="0"/>
              <a:t>progresywny </a:t>
            </a:r>
            <a:r>
              <a:rPr lang="pl-PL" sz="2400" dirty="0"/>
              <a:t>(rozwojowy), w kształcie zwężającego się do góry trójkąta, gdzie występuje silny przyrost naturalny powodujący wzrost liczby ludności a najbardziej liczne są dzieci i młodzież, występuje np. w Nigerii i w Indiach;</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57" y="1716115"/>
            <a:ext cx="3313246" cy="4889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3453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pl-PL" dirty="0"/>
              <a:t>Piramida wieku</a:t>
            </a:r>
          </a:p>
        </p:txBody>
      </p:sp>
      <p:sp>
        <p:nvSpPr>
          <p:cNvPr id="38915" name="Rectangle 3"/>
          <p:cNvSpPr>
            <a:spLocks noGrp="1" noChangeArrowheads="1"/>
          </p:cNvSpPr>
          <p:nvPr>
            <p:ph sz="quarter" idx="1"/>
          </p:nvPr>
        </p:nvSpPr>
        <p:spPr>
          <a:xfrm>
            <a:off x="3750590" y="1719071"/>
            <a:ext cx="7967933" cy="4407408"/>
          </a:xfrm>
        </p:spPr>
        <p:txBody>
          <a:bodyPr>
            <a:normAutofit/>
          </a:bodyPr>
          <a:lstStyle/>
          <a:p>
            <a:pPr marL="45720" indent="0">
              <a:buNone/>
            </a:pPr>
            <a:r>
              <a:rPr lang="pl-PL" sz="2400" dirty="0"/>
              <a:t>stacjonarny, w której liczba osób w wieku przedprodukcyjnym (ale też i </a:t>
            </a:r>
            <a:r>
              <a:rPr lang="pl-PL" sz="2400" dirty="0" err="1"/>
              <a:t>przedrozrodczym</a:t>
            </a:r>
            <a:r>
              <a:rPr lang="pl-PL" sz="2400" dirty="0"/>
              <a:t>) jest podobna jak liczba osób w wieku produkcyjnym (rozrodczym), liczba urodzeń jest podobna do liczby zgonów a liczba ludności jest ustabilizowana, występuje np. w USA</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91" y="1835340"/>
            <a:ext cx="3522048" cy="475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596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pl-PL" dirty="0"/>
              <a:t>Piramida wieku</a:t>
            </a:r>
          </a:p>
        </p:txBody>
      </p:sp>
      <p:sp>
        <p:nvSpPr>
          <p:cNvPr id="38915" name="Rectangle 3"/>
          <p:cNvSpPr>
            <a:spLocks noGrp="1" noChangeArrowheads="1"/>
          </p:cNvSpPr>
          <p:nvPr>
            <p:ph sz="quarter" idx="1"/>
          </p:nvPr>
        </p:nvSpPr>
        <p:spPr>
          <a:xfrm>
            <a:off x="3750590" y="1719071"/>
            <a:ext cx="7967933" cy="4407408"/>
          </a:xfrm>
        </p:spPr>
        <p:txBody>
          <a:bodyPr>
            <a:normAutofit/>
          </a:bodyPr>
          <a:lstStyle/>
          <a:p>
            <a:pPr marL="44450" indent="0" algn="just">
              <a:buNone/>
            </a:pPr>
            <a:r>
              <a:rPr lang="pl-PL" sz="2400" dirty="0"/>
              <a:t>regresywny, ze stosunkowo niską liczbą urodzeń i podobną liczbą zgonów oraz coraz bardziej starzejącą się ludnością (piramida ma kształt grzyba), występuje np. w Japonii.</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28" y="1723299"/>
            <a:ext cx="3437512" cy="478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596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65" y="1740330"/>
            <a:ext cx="4945250" cy="486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731" y="1722913"/>
            <a:ext cx="4941618" cy="488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4740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588" y="1784485"/>
            <a:ext cx="47815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383" y="1765434"/>
            <a:ext cx="47148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065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06521" y="1640070"/>
            <a:ext cx="11210524" cy="5051323"/>
          </a:xfrm>
        </p:spPr>
        <p:txBody>
          <a:bodyPr>
            <a:normAutofit/>
          </a:bodyPr>
          <a:lstStyle/>
          <a:p>
            <a:pPr marL="45720" indent="0" algn="just">
              <a:buNone/>
            </a:pPr>
            <a:r>
              <a:rPr lang="pl-PL" sz="2400" b="1" dirty="0">
                <a:effectLst>
                  <a:outerShdw blurRad="38100" dist="38100" dir="2700000" algn="tl">
                    <a:srgbClr val="000000">
                      <a:alpha val="43137"/>
                    </a:srgbClr>
                  </a:outerShdw>
                </a:effectLst>
              </a:rPr>
              <a:t>Thomas Malthus (1766-1834) </a:t>
            </a:r>
          </a:p>
          <a:p>
            <a:pPr marL="45720" indent="0" algn="just">
              <a:buNone/>
            </a:pPr>
            <a:r>
              <a:rPr lang="pl-PL" sz="2400" dirty="0"/>
              <a:t>Rozróżniał  on dwa rodzaje oddziaływania umożliwiającego utrzymywanie liczby ludności na właściwym poziomie:</a:t>
            </a:r>
          </a:p>
          <a:p>
            <a:pPr algn="just">
              <a:buFont typeface="Arial" panose="020B0604020202020204" pitchFamily="34" charset="0"/>
              <a:buChar char="•"/>
            </a:pPr>
            <a:r>
              <a:rPr lang="pl-PL" sz="2400" dirty="0"/>
              <a:t> prewencyjne (zapobiegawcze), np. opóźnianie wieku zawierania związków małżeńskich, dobrowolny celibat (zwłaszcza wśród ubogich),</a:t>
            </a:r>
          </a:p>
          <a:p>
            <a:pPr algn="just">
              <a:buFont typeface="Arial" panose="020B0604020202020204" pitchFamily="34" charset="0"/>
              <a:buChar char="•"/>
            </a:pPr>
            <a:r>
              <a:rPr lang="pl-PL" sz="2400" dirty="0"/>
              <a:t>„pozytywne przeszkody" skracające długość życia, np. epidemie, wojny, klęski głodu.</a:t>
            </a:r>
          </a:p>
          <a:p>
            <a:pPr marL="45720" indent="0" algn="just">
              <a:buNone/>
            </a:pPr>
            <a:endParaRPr lang="pl-PL" sz="2400" b="1"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6</a:t>
            </a:fld>
            <a:endParaRPr lang="en-US"/>
          </a:p>
        </p:txBody>
      </p:sp>
      <p:sp>
        <p:nvSpPr>
          <p:cNvPr id="5" name="Tytuł 4"/>
          <p:cNvSpPr>
            <a:spLocks noGrp="1"/>
          </p:cNvSpPr>
          <p:nvPr>
            <p:ph type="title"/>
          </p:nvPr>
        </p:nvSpPr>
        <p:spPr/>
        <p:txBody>
          <a:bodyPr/>
          <a:lstStyle/>
          <a:p>
            <a:r>
              <a:rPr lang="pl-PL" dirty="0"/>
              <a:t>demografia- historia </a:t>
            </a:r>
          </a:p>
        </p:txBody>
      </p:sp>
    </p:spTree>
    <p:extLst>
      <p:ext uri="{BB962C8B-B14F-4D97-AF65-F5344CB8AC3E}">
        <p14:creationId xmlns:p14="http://schemas.microsoft.com/office/powerpoint/2010/main" val="31937192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260648"/>
            <a:ext cx="8291264" cy="1152128"/>
          </a:xfrm>
        </p:spPr>
        <p:txBody>
          <a:bodyPr>
            <a:normAutofit/>
          </a:bodyPr>
          <a:lstStyle/>
          <a:p>
            <a:r>
              <a:rPr lang="pl-PL" dirty="0"/>
              <a:t>mierniki pozwalające badać strukturę ludno­ści według płci </a:t>
            </a:r>
          </a:p>
        </p:txBody>
      </p:sp>
      <p:sp>
        <p:nvSpPr>
          <p:cNvPr id="3" name="Symbol zastępczy zawartości 2"/>
          <p:cNvSpPr>
            <a:spLocks noGrp="1"/>
          </p:cNvSpPr>
          <p:nvPr>
            <p:ph idx="1"/>
          </p:nvPr>
        </p:nvSpPr>
        <p:spPr>
          <a:xfrm>
            <a:off x="342841" y="1725368"/>
            <a:ext cx="11208327" cy="4892407"/>
          </a:xfrm>
        </p:spPr>
        <p:txBody>
          <a:bodyPr>
            <a:normAutofit/>
          </a:bodyPr>
          <a:lstStyle/>
          <a:p>
            <a:pPr marL="45720" lvl="0" indent="0" algn="just">
              <a:buNone/>
            </a:pPr>
            <a:r>
              <a:rPr lang="pl-PL" sz="2400" b="1" dirty="0"/>
              <a:t>Struktura płci</a:t>
            </a:r>
            <a:r>
              <a:rPr lang="pl-PL" sz="2400" dirty="0"/>
              <a:t> to po prostu udział osób płci męskiej i żeńskiej w społeczeństwie. Można go przedstawić jako drugorzędny element piramidy wieku lub jako wskaźniki: </a:t>
            </a:r>
            <a:endParaRPr lang="pl-PL" sz="2400" dirty="0" smtClean="0"/>
          </a:p>
          <a:p>
            <a:pPr lvl="0" algn="just">
              <a:buFont typeface="Arial" panose="020B0604020202020204" pitchFamily="34" charset="0"/>
              <a:buChar char="•"/>
            </a:pPr>
            <a:r>
              <a:rPr lang="pl-PL" sz="2400" dirty="0" smtClean="0"/>
              <a:t>feminizacji</a:t>
            </a:r>
          </a:p>
          <a:p>
            <a:pPr lvl="0" algn="just">
              <a:buFont typeface="Arial" panose="020B0604020202020204" pitchFamily="34" charset="0"/>
              <a:buChar char="•"/>
            </a:pPr>
            <a:r>
              <a:rPr lang="pl-PL" sz="2400" dirty="0" smtClean="0"/>
              <a:t>maskulinizacji.</a:t>
            </a:r>
          </a:p>
          <a:p>
            <a:pPr marL="45720" indent="0">
              <a:buNone/>
            </a:pPr>
            <a:endParaRPr lang="pl-PL" sz="2400" b="1" dirty="0" smtClean="0"/>
          </a:p>
          <a:p>
            <a:pPr marL="45720" indent="0">
              <a:buNone/>
            </a:pPr>
            <a:r>
              <a:rPr lang="pl-PL" sz="2400" b="1" dirty="0" smtClean="0"/>
              <a:t>Współczynnik </a:t>
            </a:r>
            <a:r>
              <a:rPr lang="pl-PL" sz="2400" b="1" dirty="0"/>
              <a:t>feminizacji</a:t>
            </a:r>
            <a:r>
              <a:rPr lang="pl-PL" sz="2400" dirty="0"/>
              <a:t> to miara określająca stosunek liczbowy kobiet do mężczyzn w danym społeczeństwie, określany zazwyczaj jako ilość kobiet przypadająca na 100 mężczyzn.</a:t>
            </a:r>
          </a:p>
          <a:p>
            <a:pPr marL="45720" indent="0">
              <a:buNone/>
            </a:pPr>
            <a:r>
              <a:rPr lang="pl-PL" sz="2400" b="1" dirty="0"/>
              <a:t>Współczynnik maskulinizacji</a:t>
            </a:r>
            <a:r>
              <a:rPr lang="pl-PL" sz="2400" dirty="0"/>
              <a:t> jest odwrotnością współczynnika feminizacji. Określa ilość mężczyzn przypadającą w danej populacji na 100 kobiet.</a:t>
            </a:r>
          </a:p>
          <a:p>
            <a:pPr marL="45720" lvl="0" indent="0" algn="just">
              <a:buNone/>
            </a:pPr>
            <a:endParaRPr lang="pl-PL" sz="2400" b="1"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980" y="2704993"/>
            <a:ext cx="1778792" cy="12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561" y="2689380"/>
            <a:ext cx="1770825" cy="125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4000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41D58AA-1C84-40C9-BFEE-631CCB17636C}" type="datetime1">
              <a:rPr lang="en-US" smtClean="0"/>
              <a:pPr/>
              <a:t>6/1/2018</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61</a:t>
            </a:fld>
            <a:endParaRPr lang="en-US"/>
          </a:p>
        </p:txBody>
      </p:sp>
      <p:graphicFrame>
        <p:nvGraphicFramePr>
          <p:cNvPr id="5" name="Symbol zastępczy zawartości 8"/>
          <p:cNvGraphicFramePr>
            <a:graphicFrameLocks/>
          </p:cNvGraphicFramePr>
          <p:nvPr>
            <p:extLst>
              <p:ext uri="{D42A27DB-BD31-4B8C-83A1-F6EECF244321}">
                <p14:modId xmlns:p14="http://schemas.microsoft.com/office/powerpoint/2010/main" val="2114452288"/>
              </p:ext>
            </p:extLst>
          </p:nvPr>
        </p:nvGraphicFramePr>
        <p:xfrm>
          <a:off x="494517" y="942109"/>
          <a:ext cx="5526871" cy="54190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Symbol zastępczy zawartości 9"/>
          <p:cNvGraphicFramePr>
            <a:graphicFrameLocks/>
          </p:cNvGraphicFramePr>
          <p:nvPr>
            <p:extLst>
              <p:ext uri="{D42A27DB-BD31-4B8C-83A1-F6EECF244321}">
                <p14:modId xmlns:p14="http://schemas.microsoft.com/office/powerpoint/2010/main" val="793870644"/>
              </p:ext>
            </p:extLst>
          </p:nvPr>
        </p:nvGraphicFramePr>
        <p:xfrm>
          <a:off x="6206837" y="1052945"/>
          <a:ext cx="5550024" cy="5417128"/>
        </p:xfrm>
        <a:graphic>
          <a:graphicData uri="http://schemas.openxmlformats.org/drawingml/2006/chart">
            <c:chart xmlns:c="http://schemas.openxmlformats.org/drawingml/2006/chart" xmlns:r="http://schemas.openxmlformats.org/officeDocument/2006/relationships" r:id="rId3"/>
          </a:graphicData>
        </a:graphic>
      </p:graphicFrame>
      <p:sp>
        <p:nvSpPr>
          <p:cNvPr id="7" name="Symbol zastępczy tekstu 4"/>
          <p:cNvSpPr txBox="1">
            <a:spLocks/>
          </p:cNvSpPr>
          <p:nvPr/>
        </p:nvSpPr>
        <p:spPr>
          <a:xfrm>
            <a:off x="1237858" y="342877"/>
            <a:ext cx="4040188" cy="659352"/>
          </a:xfrm>
          <a:prstGeom prst="rect">
            <a:avLst/>
          </a:prstGeom>
        </p:spPr>
        <p:txBody>
          <a:bodyPr vert="horz" lIns="45720" tIns="0" rIns="45720" bIns="0" anchor="ctr">
            <a:noAutofit/>
          </a:bodyPr>
          <a:lstStyle>
            <a:lvl1pPr marL="0" indent="0" algn="l" rtl="0" eaLnBrk="1" latinLnBrk="0" hangingPunct="1">
              <a:spcBef>
                <a:spcPct val="20000"/>
              </a:spcBef>
              <a:buClr>
                <a:schemeClr val="accent3"/>
              </a:buClr>
              <a:buSzPct val="95000"/>
              <a:buFont typeface="Wingdings 2"/>
              <a:buNone/>
              <a:defRPr kumimoji="0" sz="2400" b="1" kern="1200" cap="none" baseline="0">
                <a:solidFill>
                  <a:schemeClr val="tx2"/>
                </a:solidFill>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2000" b="1"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800" b="1"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600" b="1"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600" b="1"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pl-PL" sz="2400" b="1" i="0" u="none" strike="noStrike" kern="1200" cap="none" spc="0" normalizeH="0" baseline="0" noProof="0" dirty="0">
                <a:ln>
                  <a:noFill/>
                </a:ln>
                <a:solidFill>
                  <a:schemeClr val="bg1">
                    <a:lumMod val="85000"/>
                  </a:schemeClr>
                </a:solidFill>
                <a:effectLst/>
                <a:uLnTx/>
                <a:uFillTx/>
                <a:ea typeface="+mn-ea"/>
                <a:cs typeface="+mn-cs"/>
              </a:rPr>
              <a:t>MIASTO- 2013</a:t>
            </a:r>
          </a:p>
        </p:txBody>
      </p:sp>
      <p:sp>
        <p:nvSpPr>
          <p:cNvPr id="8" name="Symbol zastępczy tekstu 4"/>
          <p:cNvSpPr txBox="1">
            <a:spLocks/>
          </p:cNvSpPr>
          <p:nvPr/>
        </p:nvSpPr>
        <p:spPr>
          <a:xfrm>
            <a:off x="7139895" y="393593"/>
            <a:ext cx="4040188" cy="659352"/>
          </a:xfrm>
          <a:prstGeom prst="rect">
            <a:avLst/>
          </a:prstGeom>
        </p:spPr>
        <p:txBody>
          <a:bodyPr vert="horz" lIns="45720" tIns="0" rIns="45720" bIns="0" anchor="ctr">
            <a:noAutofit/>
          </a:bodyPr>
          <a:lstStyle>
            <a:lvl1pPr marL="0" indent="0" algn="l" rtl="0" eaLnBrk="1" latinLnBrk="0" hangingPunct="1">
              <a:spcBef>
                <a:spcPct val="20000"/>
              </a:spcBef>
              <a:buClr>
                <a:schemeClr val="accent3"/>
              </a:buClr>
              <a:buSzPct val="95000"/>
              <a:buFont typeface="Wingdings 2"/>
              <a:buNone/>
              <a:defRPr kumimoji="0" sz="2400" b="1" kern="1200" cap="none" baseline="0">
                <a:solidFill>
                  <a:schemeClr val="tx2"/>
                </a:solidFill>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2000" b="1"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800" b="1"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600" b="1"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600" b="1"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pl-PL" dirty="0">
                <a:solidFill>
                  <a:schemeClr val="bg1">
                    <a:lumMod val="85000"/>
                  </a:schemeClr>
                </a:solidFill>
              </a:rPr>
              <a:t>WIEŚ</a:t>
            </a:r>
            <a:r>
              <a:rPr kumimoji="0" lang="pl-PL" sz="2400" b="1" i="0" u="none" strike="noStrike" kern="1200" cap="none" spc="0" normalizeH="0" baseline="0" noProof="0" dirty="0">
                <a:ln>
                  <a:noFill/>
                </a:ln>
                <a:solidFill>
                  <a:schemeClr val="bg1">
                    <a:lumMod val="85000"/>
                  </a:schemeClr>
                </a:solidFill>
                <a:effectLst/>
                <a:uLnTx/>
                <a:uFillTx/>
                <a:ea typeface="+mn-ea"/>
                <a:cs typeface="+mn-cs"/>
              </a:rPr>
              <a:t>- 2013</a:t>
            </a:r>
          </a:p>
        </p:txBody>
      </p:sp>
    </p:spTree>
    <p:extLst>
      <p:ext uri="{BB962C8B-B14F-4D97-AF65-F5344CB8AC3E}">
        <p14:creationId xmlns:p14="http://schemas.microsoft.com/office/powerpoint/2010/main" val="38980733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57" y="0"/>
            <a:ext cx="11621729" cy="1484784"/>
          </a:xfrm>
        </p:spPr>
        <p:txBody>
          <a:bodyPr>
            <a:normAutofit/>
          </a:bodyPr>
          <a:lstStyle/>
          <a:p>
            <a:r>
              <a:rPr lang="pl-PL" sz="2200" dirty="0"/>
              <a:t>Mediana wieku według regionów świata w okresie 2005-2010 i jej zmiana od okresu 1950-1955(w latach)</a:t>
            </a:r>
          </a:p>
        </p:txBody>
      </p:sp>
      <p:sp>
        <p:nvSpPr>
          <p:cNvPr id="3" name="Symbol zastępczy zawartości 2"/>
          <p:cNvSpPr>
            <a:spLocks noGrp="1"/>
          </p:cNvSpPr>
          <p:nvPr>
            <p:ph idx="1"/>
          </p:nvPr>
        </p:nvSpPr>
        <p:spPr>
          <a:xfrm>
            <a:off x="383457" y="1758499"/>
            <a:ext cx="11434470" cy="4517856"/>
          </a:xfrm>
        </p:spPr>
        <p:txBody>
          <a:bodyPr>
            <a:normAutofit/>
          </a:bodyPr>
          <a:lstStyle/>
          <a:p>
            <a:pPr>
              <a:buClr>
                <a:schemeClr val="bg2">
                  <a:lumMod val="25000"/>
                </a:schemeClr>
              </a:buClr>
              <a:buFont typeface="Arial" panose="020B0604020202020204" pitchFamily="34" charset="0"/>
              <a:buChar char="•"/>
            </a:pPr>
            <a:r>
              <a:rPr lang="pl-PL" sz="2600" b="1" dirty="0">
                <a:solidFill>
                  <a:schemeClr val="bg2">
                    <a:lumMod val="50000"/>
                  </a:schemeClr>
                </a:solidFill>
                <a:cs typeface="Times New Roman" panose="02020603050405020304" pitchFamily="18" charset="0"/>
              </a:rPr>
              <a:t>ŚWIAT – 29,4 lat  (wzrost o   5,5 lat)</a:t>
            </a:r>
          </a:p>
          <a:p>
            <a:pPr lvl="2">
              <a:buClr>
                <a:schemeClr val="bg2">
                  <a:lumMod val="25000"/>
                </a:schemeClr>
              </a:buClr>
              <a:buFont typeface="Arial" panose="020B0604020202020204" pitchFamily="34" charset="0"/>
              <a:buChar char="•"/>
            </a:pPr>
            <a:r>
              <a:rPr lang="pl-PL" sz="2600" dirty="0">
                <a:solidFill>
                  <a:schemeClr val="bg2">
                    <a:lumMod val="50000"/>
                  </a:schemeClr>
                </a:solidFill>
                <a:cs typeface="Times New Roman" panose="02020603050405020304" pitchFamily="18" charset="0"/>
              </a:rPr>
              <a:t>Kraje bardziej rozwinięte – 39,7   </a:t>
            </a:r>
          </a:p>
          <a:p>
            <a:pPr lvl="2">
              <a:buClr>
                <a:schemeClr val="bg2">
                  <a:lumMod val="25000"/>
                </a:schemeClr>
              </a:buClr>
              <a:buFont typeface="Arial" panose="020B0604020202020204" pitchFamily="34" charset="0"/>
              <a:buChar char="•"/>
            </a:pPr>
            <a:r>
              <a:rPr lang="pl-PL" sz="2600" dirty="0">
                <a:solidFill>
                  <a:schemeClr val="bg2">
                    <a:lumMod val="50000"/>
                  </a:schemeClr>
                </a:solidFill>
                <a:cs typeface="Times New Roman" panose="02020603050405020304" pitchFamily="18" charset="0"/>
              </a:rPr>
              <a:t>Kraje mniej rozwinięte  – 26,9</a:t>
            </a:r>
          </a:p>
          <a:p>
            <a:pPr lvl="4">
              <a:buClr>
                <a:schemeClr val="bg2">
                  <a:lumMod val="25000"/>
                </a:schemeClr>
              </a:buClr>
              <a:buFont typeface="Arial" panose="020B0604020202020204" pitchFamily="34" charset="0"/>
              <a:buChar char="•"/>
            </a:pPr>
            <a:r>
              <a:rPr lang="pl-PL" sz="2600" u="sng" dirty="0">
                <a:solidFill>
                  <a:schemeClr val="bg2">
                    <a:lumMod val="50000"/>
                  </a:schemeClr>
                </a:solidFill>
                <a:cs typeface="Times New Roman" panose="02020603050405020304" pitchFamily="18" charset="0"/>
              </a:rPr>
              <a:t>Afryka  - 19,8</a:t>
            </a:r>
            <a:r>
              <a:rPr lang="pl-PL" sz="2600" dirty="0">
                <a:solidFill>
                  <a:schemeClr val="bg2">
                    <a:lumMod val="50000"/>
                  </a:schemeClr>
                </a:solidFill>
                <a:cs typeface="Times New Roman" panose="02020603050405020304" pitchFamily="18" charset="0"/>
              </a:rPr>
              <a:t>     (wzrost  o 0,6)</a:t>
            </a:r>
            <a:endParaRPr lang="pl-PL" sz="2600" u="sng" dirty="0">
              <a:solidFill>
                <a:schemeClr val="bg2">
                  <a:lumMod val="50000"/>
                </a:schemeClr>
              </a:solidFill>
              <a:cs typeface="Times New Roman" panose="02020603050405020304" pitchFamily="18" charset="0"/>
            </a:endParaRPr>
          </a:p>
          <a:p>
            <a:pPr lvl="4">
              <a:buClr>
                <a:schemeClr val="bg2">
                  <a:lumMod val="25000"/>
                </a:schemeClr>
              </a:buClr>
              <a:buFont typeface="Arial" panose="020B0604020202020204" pitchFamily="34" charset="0"/>
              <a:buChar char="•"/>
            </a:pPr>
            <a:r>
              <a:rPr lang="pl-PL" sz="2600" dirty="0">
                <a:solidFill>
                  <a:schemeClr val="bg2">
                    <a:lumMod val="50000"/>
                  </a:schemeClr>
                </a:solidFill>
                <a:cs typeface="Times New Roman" panose="02020603050405020304" pitchFamily="18" charset="0"/>
              </a:rPr>
              <a:t>Ameryka Łacińska – 27,9   (wzrost  o 7,8)</a:t>
            </a:r>
          </a:p>
          <a:p>
            <a:pPr lvl="4">
              <a:buClr>
                <a:schemeClr val="bg2">
                  <a:lumMod val="25000"/>
                </a:schemeClr>
              </a:buClr>
              <a:buFont typeface="Arial" panose="020B0604020202020204" pitchFamily="34" charset="0"/>
              <a:buChar char="•"/>
            </a:pPr>
            <a:r>
              <a:rPr lang="pl-PL" sz="2600" dirty="0">
                <a:solidFill>
                  <a:schemeClr val="bg2">
                    <a:lumMod val="50000"/>
                  </a:schemeClr>
                </a:solidFill>
                <a:cs typeface="Times New Roman" panose="02020603050405020304" pitchFamily="18" charset="0"/>
              </a:rPr>
              <a:t>Ameryka Północna – 37,3  (wzrost  o 7,5)</a:t>
            </a:r>
          </a:p>
          <a:p>
            <a:pPr lvl="4">
              <a:buClr>
                <a:schemeClr val="bg2">
                  <a:lumMod val="25000"/>
                </a:schemeClr>
              </a:buClr>
              <a:buFont typeface="Arial" panose="020B0604020202020204" pitchFamily="34" charset="0"/>
              <a:buChar char="•"/>
            </a:pPr>
            <a:r>
              <a:rPr lang="pl-PL" sz="2600" dirty="0">
                <a:solidFill>
                  <a:schemeClr val="bg2">
                    <a:lumMod val="50000"/>
                  </a:schemeClr>
                </a:solidFill>
                <a:cs typeface="Times New Roman" panose="02020603050405020304" pitchFamily="18" charset="0"/>
              </a:rPr>
              <a:t>Azja  -  29,5   (wzrost  o 7,4)</a:t>
            </a:r>
          </a:p>
          <a:p>
            <a:pPr lvl="4">
              <a:buClr>
                <a:schemeClr val="bg2">
                  <a:lumMod val="25000"/>
                </a:schemeClr>
              </a:buClr>
              <a:buFont typeface="Arial" panose="020B0604020202020204" pitchFamily="34" charset="0"/>
              <a:buChar char="•"/>
            </a:pPr>
            <a:r>
              <a:rPr lang="pl-PL" sz="2600" dirty="0">
                <a:solidFill>
                  <a:schemeClr val="bg2">
                    <a:lumMod val="50000"/>
                  </a:schemeClr>
                </a:solidFill>
                <a:cs typeface="Times New Roman" panose="02020603050405020304" pitchFamily="18" charset="0"/>
              </a:rPr>
              <a:t>Oceania  -  32,9     (wzrost  o 4,9)</a:t>
            </a:r>
          </a:p>
          <a:p>
            <a:pPr lvl="4">
              <a:buClr>
                <a:schemeClr val="bg2">
                  <a:lumMod val="25000"/>
                </a:schemeClr>
              </a:buClr>
              <a:buFont typeface="Arial" panose="020B0604020202020204" pitchFamily="34" charset="0"/>
              <a:buChar char="•"/>
            </a:pPr>
            <a:r>
              <a:rPr lang="pl-PL" sz="2600" u="sng" dirty="0">
                <a:solidFill>
                  <a:schemeClr val="bg2">
                    <a:lumMod val="50000"/>
                  </a:schemeClr>
                </a:solidFill>
                <a:cs typeface="Times New Roman" panose="02020603050405020304" pitchFamily="18" charset="0"/>
              </a:rPr>
              <a:t>Europa  -  40,3; </a:t>
            </a:r>
            <a:r>
              <a:rPr lang="pl-PL" sz="2600" dirty="0">
                <a:solidFill>
                  <a:schemeClr val="bg2">
                    <a:lumMod val="50000"/>
                  </a:schemeClr>
                </a:solidFill>
                <a:cs typeface="Times New Roman" panose="02020603050405020304" pitchFamily="18" charset="0"/>
              </a:rPr>
              <a:t>(wzrost  o 10,6)</a:t>
            </a:r>
          </a:p>
          <a:p>
            <a:pPr marL="1252728" lvl="4" indent="0">
              <a:buNone/>
            </a:pPr>
            <a:endParaRPr lang="pl-PL" sz="3200" u="sng"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195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260648"/>
            <a:ext cx="8291264" cy="1152128"/>
          </a:xfrm>
        </p:spPr>
        <p:txBody>
          <a:bodyPr>
            <a:normAutofit/>
          </a:bodyPr>
          <a:lstStyle/>
          <a:p>
            <a:r>
              <a:rPr lang="pl-PL" dirty="0"/>
              <a:t>mierniki pozwalające badać strukturę ludno­ści według płci </a:t>
            </a:r>
          </a:p>
        </p:txBody>
      </p:sp>
      <p:sp>
        <p:nvSpPr>
          <p:cNvPr id="3" name="Symbol zastępczy zawartości 2"/>
          <p:cNvSpPr>
            <a:spLocks noGrp="1"/>
          </p:cNvSpPr>
          <p:nvPr>
            <p:ph idx="1"/>
          </p:nvPr>
        </p:nvSpPr>
        <p:spPr>
          <a:xfrm>
            <a:off x="342841" y="1725368"/>
            <a:ext cx="11208327" cy="4892407"/>
          </a:xfrm>
        </p:spPr>
        <p:txBody>
          <a:bodyPr>
            <a:normAutofit/>
          </a:bodyPr>
          <a:lstStyle/>
          <a:p>
            <a:pPr marL="45720" indent="0" algn="just">
              <a:buNone/>
            </a:pPr>
            <a:r>
              <a:rPr lang="pl-PL" sz="2400" dirty="0"/>
              <a:t>Starzenie się ludności obserwowane jako wzrost udziału ludzi w starszym wieku </a:t>
            </a:r>
            <a:r>
              <a:rPr lang="pl-PL" sz="2400" dirty="0" smtClean="0"/>
              <a:t>w całej </a:t>
            </a:r>
            <a:r>
              <a:rPr lang="pl-PL" sz="2400" dirty="0"/>
              <a:t>populacji jest charakterystyczną cechą współczesnych społeczeństw. Metodyka </a:t>
            </a:r>
            <a:r>
              <a:rPr lang="pl-PL" sz="2400" dirty="0" smtClean="0"/>
              <a:t>analizy rozważanego </a:t>
            </a:r>
            <a:r>
              <a:rPr lang="pl-PL" sz="2400" dirty="0"/>
              <a:t>procesu obejmuje</a:t>
            </a:r>
            <a:r>
              <a:rPr lang="pl-PL" sz="2400" dirty="0" smtClean="0"/>
              <a:t>:</a:t>
            </a:r>
            <a:endParaRPr lang="pl-PL" sz="2400" dirty="0"/>
          </a:p>
          <a:p>
            <a:pPr marL="620713" indent="-576263" algn="just">
              <a:buNone/>
            </a:pPr>
            <a:r>
              <a:rPr lang="pl-PL" sz="2400" dirty="0"/>
              <a:t>1. ustalenie progu starości czyli </a:t>
            </a:r>
            <a:r>
              <a:rPr lang="pl-PL" sz="2400" dirty="0" smtClean="0"/>
              <a:t>najniższego </a:t>
            </a:r>
            <a:r>
              <a:rPr lang="pl-PL" sz="2400" dirty="0"/>
              <a:t>wieku, począwszy od którego </a:t>
            </a:r>
            <a:r>
              <a:rPr lang="pl-PL" sz="2400" dirty="0" smtClean="0"/>
              <a:t>ludność klasyfikowana </a:t>
            </a:r>
            <a:r>
              <a:rPr lang="pl-PL" sz="2400" dirty="0"/>
              <a:t>jest jako starsza,</a:t>
            </a:r>
          </a:p>
          <a:p>
            <a:pPr marL="45720" indent="0" algn="just">
              <a:buNone/>
            </a:pPr>
            <a:r>
              <a:rPr lang="pl-PL" sz="2400" dirty="0"/>
              <a:t>2. dobór miary opisującej starzenie się ludności w ujęciu ilościowym,</a:t>
            </a:r>
          </a:p>
          <a:p>
            <a:pPr marL="542925" indent="-498475" algn="just">
              <a:buNone/>
            </a:pPr>
            <a:r>
              <a:rPr lang="pl-PL" sz="2400" dirty="0"/>
              <a:t>3. przyjęcie skali starzenia się pozwalającej ocenić stopień zaawansowania starzenia </a:t>
            </a:r>
            <a:r>
              <a:rPr lang="pl-PL" sz="2400" dirty="0" smtClean="0"/>
              <a:t>się rozpatrywanej </a:t>
            </a:r>
            <a:r>
              <a:rPr lang="pl-PL" sz="2400" dirty="0"/>
              <a:t>populacji. </a:t>
            </a:r>
          </a:p>
        </p:txBody>
      </p:sp>
    </p:spTree>
    <p:extLst>
      <p:ext uri="{BB962C8B-B14F-4D97-AF65-F5344CB8AC3E}">
        <p14:creationId xmlns:p14="http://schemas.microsoft.com/office/powerpoint/2010/main" val="38091645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260648"/>
            <a:ext cx="8291264" cy="1152128"/>
          </a:xfrm>
        </p:spPr>
        <p:txBody>
          <a:bodyPr>
            <a:normAutofit/>
          </a:bodyPr>
          <a:lstStyle/>
          <a:p>
            <a:r>
              <a:rPr lang="pl-PL" dirty="0"/>
              <a:t>mierniki pozwalające badać strukturę ludno­ści według płci </a:t>
            </a:r>
          </a:p>
        </p:txBody>
      </p:sp>
      <p:sp>
        <p:nvSpPr>
          <p:cNvPr id="3" name="Symbol zastępczy zawartości 2"/>
          <p:cNvSpPr>
            <a:spLocks noGrp="1"/>
          </p:cNvSpPr>
          <p:nvPr>
            <p:ph idx="1"/>
          </p:nvPr>
        </p:nvSpPr>
        <p:spPr>
          <a:xfrm>
            <a:off x="342841" y="1725368"/>
            <a:ext cx="11208327" cy="4892407"/>
          </a:xfrm>
        </p:spPr>
        <p:txBody>
          <a:bodyPr>
            <a:normAutofit/>
          </a:bodyPr>
          <a:lstStyle/>
          <a:p>
            <a:pPr marL="45720" indent="0" algn="just">
              <a:buNone/>
            </a:pPr>
            <a:r>
              <a:rPr lang="pl-PL" sz="2400" dirty="0" smtClean="0"/>
              <a:t>W Polsce jako próg </a:t>
            </a:r>
            <a:r>
              <a:rPr lang="pl-PL" sz="2400" dirty="0"/>
              <a:t>starości </a:t>
            </a:r>
            <a:r>
              <a:rPr lang="pl-PL" sz="2400" dirty="0" smtClean="0"/>
              <a:t>przyjmuje się </a:t>
            </a:r>
            <a:r>
              <a:rPr lang="pl-PL" sz="2400" dirty="0"/>
              <a:t>65 lat, a więc populację w starszym wieku stanowią osoby w wieku przynajmniej 65 lat. </a:t>
            </a:r>
            <a:endParaRPr lang="pl-PL" sz="2400" dirty="0" smtClean="0"/>
          </a:p>
          <a:p>
            <a:pPr marL="45720" indent="0" algn="just">
              <a:buNone/>
            </a:pPr>
            <a:endParaRPr lang="pl-PL" sz="2400" dirty="0"/>
          </a:p>
          <a:p>
            <a:pPr marL="45720" indent="0" algn="just">
              <a:buNone/>
            </a:pPr>
            <a:r>
              <a:rPr lang="pl-PL" sz="2400" dirty="0" smtClean="0"/>
              <a:t>Miarami </a:t>
            </a:r>
            <a:r>
              <a:rPr lang="pl-PL" sz="2400" dirty="0"/>
              <a:t>opisującymi </a:t>
            </a:r>
            <a:r>
              <a:rPr lang="pl-PL" sz="2400" dirty="0" smtClean="0"/>
              <a:t>rozważane </a:t>
            </a:r>
            <a:r>
              <a:rPr lang="pl-PL" sz="2400" dirty="0"/>
              <a:t>zjawisko są: </a:t>
            </a:r>
            <a:endParaRPr lang="pl-PL" sz="2400" dirty="0" smtClean="0"/>
          </a:p>
          <a:p>
            <a:pPr marL="45720" indent="0" algn="just">
              <a:buNone/>
            </a:pPr>
            <a:r>
              <a:rPr lang="pl-PL" sz="2400" dirty="0" smtClean="0"/>
              <a:t>• mediana </a:t>
            </a:r>
            <a:r>
              <a:rPr lang="pl-PL" sz="2400" dirty="0"/>
              <a:t>wieku, </a:t>
            </a:r>
          </a:p>
          <a:p>
            <a:pPr marL="45720" indent="0" algn="just">
              <a:buNone/>
            </a:pPr>
            <a:r>
              <a:rPr lang="pl-PL" sz="2400" dirty="0" smtClean="0"/>
              <a:t>• </a:t>
            </a:r>
            <a:r>
              <a:rPr lang="pl-PL" sz="2400" dirty="0"/>
              <a:t>odsetek ludności wieku przynajmniej 65 lat, </a:t>
            </a:r>
            <a:endParaRPr lang="pl-PL" sz="2400" dirty="0" smtClean="0"/>
          </a:p>
          <a:p>
            <a:pPr marL="357188" indent="-312738" algn="just">
              <a:buNone/>
            </a:pPr>
            <a:r>
              <a:rPr lang="pl-PL" sz="2400" dirty="0" smtClean="0"/>
              <a:t>• </a:t>
            </a:r>
            <a:r>
              <a:rPr lang="pl-PL" sz="2400" dirty="0"/>
              <a:t>indeks starości czyli liczba osób w wieku przynajmniej 65 lat w przeliczeniu na 100 osób w wieku 0 – 14 lat, </a:t>
            </a:r>
            <a:endParaRPr lang="pl-PL" sz="2400" dirty="0" smtClean="0"/>
          </a:p>
        </p:txBody>
      </p:sp>
    </p:spTree>
    <p:extLst>
      <p:ext uri="{BB962C8B-B14F-4D97-AF65-F5344CB8AC3E}">
        <p14:creationId xmlns:p14="http://schemas.microsoft.com/office/powerpoint/2010/main" val="39010894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260648"/>
            <a:ext cx="8291264" cy="1152128"/>
          </a:xfrm>
        </p:spPr>
        <p:txBody>
          <a:bodyPr>
            <a:normAutofit/>
          </a:bodyPr>
          <a:lstStyle/>
          <a:p>
            <a:r>
              <a:rPr lang="pl-PL" dirty="0"/>
              <a:t>mierniki pozwalające badać strukturę ludno­ści według płci </a:t>
            </a:r>
          </a:p>
        </p:txBody>
      </p:sp>
      <p:sp>
        <p:nvSpPr>
          <p:cNvPr id="3" name="Symbol zastępczy zawartości 2"/>
          <p:cNvSpPr>
            <a:spLocks noGrp="1"/>
          </p:cNvSpPr>
          <p:nvPr>
            <p:ph idx="1"/>
          </p:nvPr>
        </p:nvSpPr>
        <p:spPr>
          <a:xfrm>
            <a:off x="342841" y="1725368"/>
            <a:ext cx="11208327" cy="4892407"/>
          </a:xfrm>
        </p:spPr>
        <p:txBody>
          <a:bodyPr>
            <a:normAutofit/>
          </a:bodyPr>
          <a:lstStyle/>
          <a:p>
            <a:pPr marL="45720" indent="0" algn="just">
              <a:buNone/>
            </a:pPr>
            <a:r>
              <a:rPr lang="pl-PL" sz="2400" dirty="0"/>
              <a:t>Stopień zaawansowania starzenia się ludności </a:t>
            </a:r>
            <a:r>
              <a:rPr lang="pl-PL" sz="2400" dirty="0" smtClean="0"/>
              <a:t>określa się </a:t>
            </a:r>
            <a:r>
              <a:rPr lang="pl-PL" sz="2400" dirty="0"/>
              <a:t>za pomocą </a:t>
            </a:r>
            <a:r>
              <a:rPr lang="pl-PL" sz="2400" dirty="0" err="1" smtClean="0"/>
              <a:t>skal</a:t>
            </a:r>
            <a:r>
              <a:rPr lang="pl-PL" sz="2400" dirty="0" smtClean="0"/>
              <a:t> a najpowszechniejsze z nich </a:t>
            </a:r>
            <a:r>
              <a:rPr lang="pl-PL" sz="2400" dirty="0"/>
              <a:t>to: </a:t>
            </a:r>
            <a:endParaRPr lang="pl-PL" sz="2400" dirty="0" smtClean="0"/>
          </a:p>
          <a:p>
            <a:pPr marL="449263" indent="-404813" algn="just">
              <a:buNone/>
            </a:pPr>
            <a:r>
              <a:rPr lang="pl-PL" sz="2400" dirty="0" smtClean="0"/>
              <a:t>• skala </a:t>
            </a:r>
            <a:r>
              <a:rPr lang="pl-PL" sz="2400" dirty="0"/>
              <a:t>ONZ, w której podstawą klasyfikacji jest odsetek ludności wieku przynajmniej 65 </a:t>
            </a:r>
            <a:r>
              <a:rPr lang="pl-PL" sz="2400" dirty="0" smtClean="0"/>
              <a:t>lat</a:t>
            </a:r>
            <a:endParaRPr lang="pl-PL" sz="2400" dirty="0"/>
          </a:p>
          <a:p>
            <a:pPr marL="449263" indent="-404813" algn="just">
              <a:buNone/>
            </a:pPr>
            <a:endParaRPr lang="pl-PL" sz="2400" dirty="0" smtClean="0"/>
          </a:p>
          <a:p>
            <a:pPr marL="449263" indent="-404813" algn="just">
              <a:buNone/>
            </a:pPr>
            <a:endParaRPr lang="pl-PL" sz="2400" dirty="0"/>
          </a:p>
          <a:p>
            <a:pPr marL="449263" indent="-404813" algn="just">
              <a:buNone/>
            </a:pPr>
            <a:endParaRPr lang="pl-PL" sz="2400" dirty="0" smtClean="0"/>
          </a:p>
          <a:p>
            <a:pPr marL="449263" indent="-404813" algn="just">
              <a:buNone/>
            </a:pPr>
            <a:endParaRPr lang="pl-PL" sz="24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176" y="3568485"/>
            <a:ext cx="9764816" cy="165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0255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260648"/>
            <a:ext cx="8291264" cy="1152128"/>
          </a:xfrm>
        </p:spPr>
        <p:txBody>
          <a:bodyPr>
            <a:normAutofit/>
          </a:bodyPr>
          <a:lstStyle/>
          <a:p>
            <a:r>
              <a:rPr lang="pl-PL" dirty="0"/>
              <a:t>mierniki pozwalające badać strukturę ludno­ści według płci </a:t>
            </a:r>
          </a:p>
        </p:txBody>
      </p:sp>
      <p:sp>
        <p:nvSpPr>
          <p:cNvPr id="3" name="Symbol zastępczy zawartości 2"/>
          <p:cNvSpPr>
            <a:spLocks noGrp="1"/>
          </p:cNvSpPr>
          <p:nvPr>
            <p:ph idx="1"/>
          </p:nvPr>
        </p:nvSpPr>
        <p:spPr>
          <a:xfrm>
            <a:off x="342841" y="1725368"/>
            <a:ext cx="11208327" cy="4892407"/>
          </a:xfrm>
        </p:spPr>
        <p:txBody>
          <a:bodyPr>
            <a:normAutofit/>
          </a:bodyPr>
          <a:lstStyle/>
          <a:p>
            <a:pPr marL="45720" indent="0" algn="just">
              <a:buNone/>
            </a:pPr>
            <a:r>
              <a:rPr lang="pl-PL" sz="2400" dirty="0" smtClean="0"/>
              <a:t>• </a:t>
            </a:r>
            <a:r>
              <a:rPr lang="pl-PL" sz="2400" dirty="0"/>
              <a:t>skali M. </a:t>
            </a:r>
            <a:r>
              <a:rPr lang="pl-PL" sz="2400" dirty="0" err="1"/>
              <a:t>Maksimowicz</a:t>
            </a:r>
            <a:r>
              <a:rPr lang="pl-PL" sz="2400" dirty="0"/>
              <a:t> opartej na medianie wieku. </a:t>
            </a:r>
            <a:endParaRPr lang="pl-PL" sz="2400" dirty="0" smtClean="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160" y="2269937"/>
            <a:ext cx="10440574" cy="287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0975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41D58AA-1C84-40C9-BFEE-631CCB17636C}" type="datetime1">
              <a:rPr lang="en-US" smtClean="0"/>
              <a:pPr/>
              <a:t>6/1/2018</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67</a:t>
            </a:fld>
            <a:endParaRPr lang="en-US"/>
          </a:p>
        </p:txBody>
      </p:sp>
      <p:pic>
        <p:nvPicPr>
          <p:cNvPr id="5" name="Obraz 4"/>
          <p:cNvPicPr>
            <a:picLocks noChangeAspect="1"/>
          </p:cNvPicPr>
          <p:nvPr/>
        </p:nvPicPr>
        <p:blipFill rotWithShape="1">
          <a:blip r:embed="rId2">
            <a:grayscl/>
            <a:lum bright="-20000" contrast="40000"/>
          </a:blip>
          <a:srcRect t="2144" b="6234"/>
          <a:stretch/>
        </p:blipFill>
        <p:spPr>
          <a:xfrm>
            <a:off x="1241942" y="728420"/>
            <a:ext cx="8709047" cy="5885482"/>
          </a:xfrm>
          <a:prstGeom prst="rect">
            <a:avLst/>
          </a:prstGeom>
          <a:ln>
            <a:noFill/>
          </a:ln>
          <a:effectLst>
            <a:outerShdw blurRad="292100" dist="139700" dir="2700000" algn="tl" rotWithShape="0">
              <a:srgbClr val="333333">
                <a:alpha val="65000"/>
              </a:srgbClr>
            </a:outerShdw>
          </a:effectLst>
        </p:spPr>
      </p:pic>
      <p:sp>
        <p:nvSpPr>
          <p:cNvPr id="6" name="Symbol zastępczy zawartości 2"/>
          <p:cNvSpPr txBox="1">
            <a:spLocks/>
          </p:cNvSpPr>
          <p:nvPr/>
        </p:nvSpPr>
        <p:spPr>
          <a:xfrm>
            <a:off x="342840" y="253029"/>
            <a:ext cx="11208327" cy="4892407"/>
          </a:xfrm>
          <a:prstGeom prst="rect">
            <a:avLst/>
          </a:prstGeom>
        </p:spPr>
        <p:txBody>
          <a:bodyP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just">
              <a:buFont typeface="Wingdings 2" pitchFamily="18" charset="2"/>
              <a:buNone/>
            </a:pPr>
            <a:r>
              <a:rPr lang="pl-PL" sz="2400" dirty="0" smtClean="0"/>
              <a:t>Dokonaj klasyfikacji poszczególnych województw:</a:t>
            </a:r>
          </a:p>
        </p:txBody>
      </p:sp>
    </p:spTree>
    <p:extLst>
      <p:ext uri="{BB962C8B-B14F-4D97-AF65-F5344CB8AC3E}">
        <p14:creationId xmlns:p14="http://schemas.microsoft.com/office/powerpoint/2010/main" val="1475067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188640"/>
            <a:ext cx="8229600" cy="792088"/>
          </a:xfrm>
        </p:spPr>
        <p:txBody>
          <a:bodyPr>
            <a:normAutofit/>
          </a:bodyPr>
          <a:lstStyle/>
          <a:p>
            <a:r>
              <a:rPr lang="pl-PL" dirty="0"/>
              <a:t>Mediana wieku ludności -Polska</a:t>
            </a:r>
          </a:p>
        </p:txBody>
      </p:sp>
      <p:pic>
        <p:nvPicPr>
          <p:cNvPr id="6" name="Obraz 5"/>
          <p:cNvPicPr>
            <a:picLocks noChangeAspect="1"/>
          </p:cNvPicPr>
          <p:nvPr/>
        </p:nvPicPr>
        <p:blipFill rotWithShape="1">
          <a:blip r:embed="rId2"/>
          <a:srcRect r="24821"/>
          <a:stretch/>
        </p:blipFill>
        <p:spPr>
          <a:xfrm>
            <a:off x="1717963" y="1525803"/>
            <a:ext cx="8166138" cy="5332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14841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260648"/>
            <a:ext cx="8291264" cy="1152128"/>
          </a:xfrm>
        </p:spPr>
        <p:txBody>
          <a:bodyPr>
            <a:normAutofit/>
          </a:bodyPr>
          <a:lstStyle/>
          <a:p>
            <a:r>
              <a:rPr lang="pl-PL" dirty="0"/>
              <a:t>mierniki pozwalające badać strukturę ludno­ści według płci </a:t>
            </a:r>
          </a:p>
        </p:txBody>
      </p:sp>
      <p:sp>
        <p:nvSpPr>
          <p:cNvPr id="3" name="Symbol zastępczy zawartości 2"/>
          <p:cNvSpPr>
            <a:spLocks noGrp="1"/>
          </p:cNvSpPr>
          <p:nvPr>
            <p:ph idx="1"/>
          </p:nvPr>
        </p:nvSpPr>
        <p:spPr>
          <a:xfrm>
            <a:off x="342841" y="1725368"/>
            <a:ext cx="11208327" cy="4892407"/>
          </a:xfrm>
        </p:spPr>
        <p:txBody>
          <a:bodyPr>
            <a:normAutofit/>
          </a:bodyPr>
          <a:lstStyle/>
          <a:p>
            <a:pPr marL="45720" indent="0" algn="just">
              <a:buNone/>
            </a:pPr>
            <a:r>
              <a:rPr lang="pl-PL" sz="2400" dirty="0" smtClean="0"/>
              <a:t>Mediana jak liczyć….</a:t>
            </a:r>
          </a:p>
        </p:txBody>
      </p:sp>
    </p:spTree>
    <p:extLst>
      <p:ext uri="{BB962C8B-B14F-4D97-AF65-F5344CB8AC3E}">
        <p14:creationId xmlns:p14="http://schemas.microsoft.com/office/powerpoint/2010/main" val="2984768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7999" y="1578076"/>
            <a:ext cx="11210524" cy="5051323"/>
          </a:xfrm>
        </p:spPr>
        <p:txBody>
          <a:bodyPr>
            <a:normAutofit/>
          </a:bodyPr>
          <a:lstStyle/>
          <a:p>
            <a:pPr marL="45720" indent="0" algn="just">
              <a:buNone/>
            </a:pPr>
            <a:r>
              <a:rPr lang="pl-PL" sz="2400" b="1" dirty="0"/>
              <a:t>Do dziś używa się pojęć wywodzących się z jego nazwiska:</a:t>
            </a:r>
          </a:p>
          <a:p>
            <a:pPr marL="45720" indent="0" algn="just">
              <a:buNone/>
            </a:pPr>
            <a:endParaRPr lang="pl-PL" sz="2400" b="1" dirty="0"/>
          </a:p>
          <a:p>
            <a:pPr marL="45720" indent="0" algn="just">
              <a:buNone/>
            </a:pPr>
            <a:r>
              <a:rPr lang="pl-PL" sz="2400" b="1" dirty="0"/>
              <a:t>Maltuzjanizm</a:t>
            </a:r>
            <a:r>
              <a:rPr lang="pl-PL" sz="2400" dirty="0"/>
              <a:t> – opowiada się za ograniczeniem tempa przyrostu ludności na drodze przeszkód represyjnych i prewencyjnych,</a:t>
            </a:r>
          </a:p>
          <a:p>
            <a:pPr marL="45720" indent="0" algn="just">
              <a:buNone/>
            </a:pPr>
            <a:endParaRPr lang="pl-PL" sz="2400" dirty="0"/>
          </a:p>
          <a:p>
            <a:pPr marL="45720" indent="0" algn="just">
              <a:buNone/>
            </a:pPr>
            <a:r>
              <a:rPr lang="pl-PL" sz="2400" b="1" dirty="0"/>
              <a:t>Neomaltuzjanizm</a:t>
            </a:r>
            <a:r>
              <a:rPr lang="pl-PL" sz="2400" dirty="0"/>
              <a:t> – opowiada się za ograniczeniem przyrostu ludności za pomocą regulacji urodzeń.</a:t>
            </a:r>
          </a:p>
          <a:p>
            <a:pPr marL="45720" indent="0" algn="r">
              <a:buNone/>
            </a:pPr>
            <a:r>
              <a:rPr lang="pl-PL" sz="2400" dirty="0"/>
              <a:t>	        </a:t>
            </a:r>
          </a:p>
          <a:p>
            <a:pPr marL="45720" indent="0" algn="r">
              <a:buNone/>
            </a:pPr>
            <a:r>
              <a:rPr lang="pl-PL" sz="2400" dirty="0"/>
              <a:t>  [Według słownika demograficznego ONZ]</a:t>
            </a:r>
          </a:p>
          <a:p>
            <a:pPr marL="45720" indent="0" algn="just">
              <a:buNone/>
            </a:pPr>
            <a:endParaRPr lang="pl-PL" sz="2400" b="1"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7</a:t>
            </a:fld>
            <a:endParaRPr lang="en-US"/>
          </a:p>
        </p:txBody>
      </p:sp>
      <p:sp>
        <p:nvSpPr>
          <p:cNvPr id="5" name="Tytuł 4"/>
          <p:cNvSpPr>
            <a:spLocks noGrp="1"/>
          </p:cNvSpPr>
          <p:nvPr>
            <p:ph type="title"/>
          </p:nvPr>
        </p:nvSpPr>
        <p:spPr/>
        <p:txBody>
          <a:bodyPr/>
          <a:lstStyle/>
          <a:p>
            <a:r>
              <a:rPr lang="pl-PL" dirty="0"/>
              <a:t>demografia- historia </a:t>
            </a:r>
          </a:p>
        </p:txBody>
      </p:sp>
    </p:spTree>
    <p:extLst>
      <p:ext uri="{BB962C8B-B14F-4D97-AF65-F5344CB8AC3E}">
        <p14:creationId xmlns:p14="http://schemas.microsoft.com/office/powerpoint/2010/main" val="29330807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332656"/>
            <a:ext cx="8229600" cy="864096"/>
          </a:xfrm>
        </p:spPr>
        <p:txBody>
          <a:bodyPr/>
          <a:lstStyle/>
          <a:p>
            <a:r>
              <a:rPr lang="pl-PL" dirty="0"/>
              <a:t>Obciążenie demograficzne</a:t>
            </a:r>
          </a:p>
        </p:txBody>
      </p:sp>
      <p:sp>
        <p:nvSpPr>
          <p:cNvPr id="3" name="Symbol zastępczy zawartości 2"/>
          <p:cNvSpPr>
            <a:spLocks noGrp="1"/>
          </p:cNvSpPr>
          <p:nvPr>
            <p:ph idx="1"/>
          </p:nvPr>
        </p:nvSpPr>
        <p:spPr>
          <a:xfrm>
            <a:off x="257365" y="1707244"/>
            <a:ext cx="11471564" cy="4911824"/>
          </a:xfrm>
        </p:spPr>
        <p:txBody>
          <a:bodyPr>
            <a:normAutofit/>
          </a:bodyPr>
          <a:lstStyle/>
          <a:p>
            <a:pPr marL="0" indent="0" algn="just">
              <a:buNone/>
            </a:pPr>
            <a:r>
              <a:rPr lang="pl-PL" sz="2400" dirty="0"/>
              <a:t>Klasyczną miarą obciążenia demograficznego jest współczynnik </a:t>
            </a:r>
            <a:r>
              <a:rPr lang="pl-PL" sz="2400" dirty="0" smtClean="0"/>
              <a:t>obciążenia najczęściej  </a:t>
            </a:r>
            <a:r>
              <a:rPr lang="pl-PL" sz="2400" dirty="0"/>
              <a:t>wyliczany dla porównań międzynarodowych wg wzoru:</a:t>
            </a:r>
          </a:p>
          <a:p>
            <a:pPr>
              <a:buNone/>
            </a:pPr>
            <a:endParaRPr lang="pl-PL" sz="2400" dirty="0"/>
          </a:p>
          <a:p>
            <a:pPr>
              <a:buNone/>
            </a:pPr>
            <a:endParaRPr lang="pl-PL" sz="2400" dirty="0"/>
          </a:p>
          <a:p>
            <a:pPr>
              <a:buNone/>
            </a:pPr>
            <a:endParaRPr lang="pl-PL" sz="2400" dirty="0"/>
          </a:p>
          <a:p>
            <a:pPr>
              <a:buNone/>
            </a:pPr>
            <a:endParaRPr lang="pl-PL" sz="2400" dirty="0"/>
          </a:p>
          <a:p>
            <a:pPr marL="0" indent="0" algn="just">
              <a:buNone/>
            </a:pPr>
            <a:r>
              <a:rPr lang="pl-PL" sz="2400" dirty="0" smtClean="0"/>
              <a:t>W tym przypadku współczynnik ten jest relacją liczby </a:t>
            </a:r>
            <a:r>
              <a:rPr lang="pl-PL" sz="2400" dirty="0"/>
              <a:t>osób w </a:t>
            </a:r>
            <a:r>
              <a:rPr lang="pl-PL" sz="2400" dirty="0" smtClean="0"/>
              <a:t>wieku przedprodukcyjnym </a:t>
            </a:r>
            <a:r>
              <a:rPr lang="pl-PL" sz="2400" dirty="0"/>
              <a:t>i poprodukcyjnym  </a:t>
            </a:r>
            <a:r>
              <a:rPr lang="pl-PL" sz="2400" dirty="0" smtClean="0"/>
              <a:t>przypadająca  </a:t>
            </a:r>
            <a:r>
              <a:rPr lang="pl-PL" sz="2400" dirty="0"/>
              <a:t>na 100 (lub 1000) osób w wieku produkcyjnym.</a:t>
            </a:r>
          </a:p>
          <a:p>
            <a:pPr>
              <a:buNone/>
            </a:pPr>
            <a:endParaRPr lang="pl-PL" sz="2400" dirty="0"/>
          </a:p>
          <a:p>
            <a:pPr>
              <a:buNone/>
            </a:pPr>
            <a:r>
              <a:rPr lang="pl-PL" sz="2400" b="1" dirty="0">
                <a:solidFill>
                  <a:schemeClr val="tx2">
                    <a:lumMod val="75000"/>
                  </a:schemeClr>
                </a:solidFill>
                <a:effectLst>
                  <a:outerShdw blurRad="38100" dist="38100" dir="2700000" algn="tl">
                    <a:srgbClr val="000000">
                      <a:alpha val="43137"/>
                    </a:srgbClr>
                  </a:outerShdw>
                </a:effectLst>
              </a:rPr>
              <a:t>Polska:   </a:t>
            </a:r>
            <a:r>
              <a:rPr lang="pl-PL" sz="2400" b="1" dirty="0" err="1"/>
              <a:t>W</a:t>
            </a:r>
            <a:r>
              <a:rPr lang="pl-PL" sz="2400" b="1" baseline="-25000" dirty="0" err="1"/>
              <a:t>o</a:t>
            </a:r>
            <a:r>
              <a:rPr lang="pl-PL" sz="2400" b="1" baseline="30000" dirty="0" err="1"/>
              <a:t>d</a:t>
            </a:r>
            <a:r>
              <a:rPr lang="pl-PL" sz="2400" b="1" baseline="30000" dirty="0"/>
              <a:t> </a:t>
            </a:r>
            <a:r>
              <a:rPr lang="pl-PL" sz="2400" baseline="30000" dirty="0"/>
              <a:t> </a:t>
            </a:r>
            <a:r>
              <a:rPr lang="pl-PL" sz="2400" dirty="0"/>
              <a:t>=   84 (1900); 60 (1950);  67 (1990); 56(2000);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251" y="2771656"/>
            <a:ext cx="4947472" cy="106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0841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332656"/>
            <a:ext cx="8229600" cy="864096"/>
          </a:xfrm>
        </p:spPr>
        <p:txBody>
          <a:bodyPr/>
          <a:lstStyle/>
          <a:p>
            <a:r>
              <a:rPr lang="pl-PL" dirty="0"/>
              <a:t>Obciążenie demograficzne</a:t>
            </a:r>
          </a:p>
        </p:txBody>
      </p:sp>
      <p:sp>
        <p:nvSpPr>
          <p:cNvPr id="3" name="Symbol zastępczy zawartości 2"/>
          <p:cNvSpPr>
            <a:spLocks noGrp="1"/>
          </p:cNvSpPr>
          <p:nvPr>
            <p:ph idx="1"/>
          </p:nvPr>
        </p:nvSpPr>
        <p:spPr>
          <a:xfrm>
            <a:off x="272862" y="1753738"/>
            <a:ext cx="11598839" cy="4864038"/>
          </a:xfrm>
        </p:spPr>
        <p:txBody>
          <a:bodyPr/>
          <a:lstStyle/>
          <a:p>
            <a:pPr>
              <a:buNone/>
            </a:pPr>
            <a:r>
              <a:rPr lang="pl-PL" sz="2400" dirty="0" smtClean="0">
                <a:cs typeface="Arial" panose="020B0604020202020204" pitchFamily="34" charset="0"/>
              </a:rPr>
              <a:t>Przy </a:t>
            </a:r>
            <a:r>
              <a:rPr lang="pl-PL" sz="2400" dirty="0">
                <a:cs typeface="Arial" panose="020B0604020202020204" pitchFamily="34" charset="0"/>
              </a:rPr>
              <a:t>porównaniach uwzględniających rzeczywiste granice wieku produkcyjnego</a:t>
            </a:r>
          </a:p>
          <a:p>
            <a:pPr>
              <a:buNone/>
            </a:pPr>
            <a:r>
              <a:rPr lang="pl-PL" sz="2400" dirty="0">
                <a:cs typeface="Arial" panose="020B0604020202020204" pitchFamily="34" charset="0"/>
              </a:rPr>
              <a:t>w Polsce przyjmuje się jako:</a:t>
            </a:r>
          </a:p>
          <a:p>
            <a:pPr>
              <a:buFont typeface="Arial" panose="020B0604020202020204" pitchFamily="34" charset="0"/>
              <a:buChar char="•"/>
            </a:pPr>
            <a:r>
              <a:rPr lang="pl-PL" sz="2400" dirty="0">
                <a:cs typeface="Arial" panose="020B0604020202020204" pitchFamily="34" charset="0"/>
              </a:rPr>
              <a:t> </a:t>
            </a:r>
            <a:r>
              <a:rPr lang="pl-PL" sz="2400" b="1" dirty="0">
                <a:solidFill>
                  <a:schemeClr val="tx2">
                    <a:lumMod val="75000"/>
                  </a:schemeClr>
                </a:solidFill>
                <a:cs typeface="Arial" panose="020B0604020202020204" pitchFamily="34" charset="0"/>
              </a:rPr>
              <a:t>dolną granicę wieku produkcyjnego 15 lat </a:t>
            </a:r>
            <a:r>
              <a:rPr lang="pl-PL" sz="2400" dirty="0">
                <a:cs typeface="Arial" panose="020B0604020202020204" pitchFamily="34" charset="0"/>
              </a:rPr>
              <a:t>dla obu płci,</a:t>
            </a:r>
          </a:p>
          <a:p>
            <a:pPr>
              <a:buFont typeface="Arial" panose="020B0604020202020204" pitchFamily="34" charset="0"/>
              <a:buChar char="•"/>
            </a:pPr>
            <a:r>
              <a:rPr lang="pl-PL" sz="2400" dirty="0">
                <a:cs typeface="Arial" panose="020B0604020202020204" pitchFamily="34" charset="0"/>
              </a:rPr>
              <a:t> </a:t>
            </a:r>
            <a:r>
              <a:rPr lang="pl-PL" sz="2400" b="1" dirty="0">
                <a:solidFill>
                  <a:schemeClr val="tx2">
                    <a:lumMod val="75000"/>
                  </a:schemeClr>
                </a:solidFill>
                <a:cs typeface="Arial" panose="020B0604020202020204" pitchFamily="34" charset="0"/>
              </a:rPr>
              <a:t>natomiast jako górną granicę: 59 lat dla kobiet i 64 lata dla mężczyzn</a:t>
            </a:r>
          </a:p>
          <a:p>
            <a:endParaRPr lang="pl-PL" dirty="0"/>
          </a:p>
        </p:txBody>
      </p:sp>
    </p:spTree>
    <p:extLst>
      <p:ext uri="{BB962C8B-B14F-4D97-AF65-F5344CB8AC3E}">
        <p14:creationId xmlns:p14="http://schemas.microsoft.com/office/powerpoint/2010/main" val="16165996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0941" y="116632"/>
            <a:ext cx="11326761" cy="1224136"/>
          </a:xfrm>
          <a:noFill/>
          <a:ln>
            <a:solidFill>
              <a:schemeClr val="tx1">
                <a:lumMod val="50000"/>
                <a:lumOff val="50000"/>
              </a:schemeClr>
            </a:solidFill>
          </a:ln>
          <a:effectLst/>
          <a:scene3d>
            <a:camera prst="orthographicFront">
              <a:rot lat="0" lon="0" rev="0"/>
            </a:camera>
            <a:lightRig rig="balanced" dir="t">
              <a:rot lat="0" lon="0" rev="8700000"/>
            </a:lightRig>
          </a:scene3d>
          <a:sp3d>
            <a:bevelT w="190500" h="38100"/>
          </a:sp3d>
        </p:spPr>
        <p:txBody>
          <a:bodyPr rtlCol="0">
            <a:noAutofit/>
          </a:bodyPr>
          <a:lstStyle/>
          <a:p>
            <a:pPr>
              <a:defRPr/>
            </a:pPr>
            <a:r>
              <a:rPr lang="pl-PL" sz="2400" dirty="0">
                <a:latin typeface="+mn-lt"/>
                <a:cs typeface="Arial" pitchFamily="34" charset="0"/>
              </a:rPr>
              <a:t>STRUKTURA  LUDNOŚCI POLSKI  wg  BIOLOGICZNYCH GRUP WIEKU</a:t>
            </a:r>
            <a:br>
              <a:rPr lang="pl-PL" sz="2400" dirty="0">
                <a:latin typeface="+mn-lt"/>
                <a:cs typeface="Arial" pitchFamily="34" charset="0"/>
              </a:rPr>
            </a:br>
            <a:r>
              <a:rPr lang="pl-PL" sz="2400" dirty="0">
                <a:latin typeface="+mn-lt"/>
                <a:cs typeface="Arial" pitchFamily="34" charset="0"/>
              </a:rPr>
              <a:t>na podstawie wyników spisów ludności</a:t>
            </a:r>
          </a:p>
        </p:txBody>
      </p:sp>
      <p:pic>
        <p:nvPicPr>
          <p:cNvPr id="4098" name="Picture 2"/>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914399" y="1542170"/>
            <a:ext cx="10349345" cy="5103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913664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41D58AA-1C84-40C9-BFEE-631CCB17636C}" type="datetime1">
              <a:rPr lang="en-US" smtClean="0"/>
              <a:pPr/>
              <a:t>6/1/2018</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73</a:t>
            </a:fld>
            <a:endParaRPr lang="en-US"/>
          </a:p>
        </p:txBody>
      </p:sp>
      <p:pic>
        <p:nvPicPr>
          <p:cNvPr id="5" name="Obraz 4"/>
          <p:cNvPicPr>
            <a:picLocks noChangeAspect="1"/>
          </p:cNvPicPr>
          <p:nvPr/>
        </p:nvPicPr>
        <p:blipFill>
          <a:blip r:embed="rId2"/>
          <a:stretch>
            <a:fillRect/>
          </a:stretch>
        </p:blipFill>
        <p:spPr>
          <a:xfrm>
            <a:off x="734291" y="261668"/>
            <a:ext cx="10834254" cy="6230572"/>
          </a:xfrm>
          <a:prstGeom prst="rect">
            <a:avLst/>
          </a:prstGeom>
        </p:spPr>
      </p:pic>
    </p:spTree>
    <p:extLst>
      <p:ext uri="{BB962C8B-B14F-4D97-AF65-F5344CB8AC3E}">
        <p14:creationId xmlns:p14="http://schemas.microsoft.com/office/powerpoint/2010/main" val="37979398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483608"/>
            <a:ext cx="8229600" cy="648072"/>
          </a:xfrm>
        </p:spPr>
        <p:txBody>
          <a:bodyPr>
            <a:normAutofit/>
          </a:bodyPr>
          <a:lstStyle/>
          <a:p>
            <a:r>
              <a:rPr lang="pl-PL" dirty="0"/>
              <a:t>Obciążenie </a:t>
            </a:r>
            <a:r>
              <a:rPr lang="pl-PL" dirty="0" err="1"/>
              <a:t>demograficzne-POLSKA</a:t>
            </a:r>
            <a:endParaRPr lang="pl-PL" dirty="0"/>
          </a:p>
        </p:txBody>
      </p:sp>
      <p:sp>
        <p:nvSpPr>
          <p:cNvPr id="3" name="Symbol zastępczy zawartości 2"/>
          <p:cNvSpPr>
            <a:spLocks noGrp="1"/>
          </p:cNvSpPr>
          <p:nvPr>
            <p:ph idx="1"/>
          </p:nvPr>
        </p:nvSpPr>
        <p:spPr>
          <a:xfrm>
            <a:off x="185981" y="1651819"/>
            <a:ext cx="11763212" cy="4717026"/>
          </a:xfrm>
        </p:spPr>
        <p:txBody>
          <a:bodyPr/>
          <a:lstStyle/>
          <a:p>
            <a:pPr marL="45720" indent="0">
              <a:buNone/>
            </a:pPr>
            <a:r>
              <a:rPr lang="pl-PL" sz="2400" b="1" dirty="0"/>
              <a:t>A</a:t>
            </a:r>
            <a:r>
              <a:rPr lang="pl-PL" sz="2400" dirty="0"/>
              <a:t>- obciążenie ludności w wieku produkcyjnym  osobami  w wieku przedprodukcyjnym (</a:t>
            </a:r>
            <a:r>
              <a:rPr lang="pl-PL" sz="2400" dirty="0" smtClean="0"/>
              <a:t>0-14)</a:t>
            </a:r>
            <a:endParaRPr lang="pl-PL" sz="2400" dirty="0"/>
          </a:p>
          <a:p>
            <a:pPr marL="45720" indent="0">
              <a:buNone/>
            </a:pPr>
            <a:r>
              <a:rPr lang="pl-PL" sz="2400" b="1" dirty="0"/>
              <a:t>B</a:t>
            </a:r>
            <a:r>
              <a:rPr lang="pl-PL" sz="2400" dirty="0"/>
              <a:t>- obciążenie ludności w wieku produkcyjnym  osobami  w wieku poprodukcyjnym</a:t>
            </a:r>
          </a:p>
          <a:p>
            <a:endParaRPr lang="pl-PL" dirty="0"/>
          </a:p>
          <a:p>
            <a:pPr marL="0" indent="0" algn="ctr">
              <a:buNone/>
            </a:pPr>
            <a:endParaRPr lang="pl-PL" dirty="0"/>
          </a:p>
          <a:p>
            <a:pPr algn="ctr"/>
            <a:endParaRPr lang="pl-PL" dirty="0"/>
          </a:p>
          <a:p>
            <a:pPr algn="ctr"/>
            <a:endParaRPr lang="pl-PL" dirty="0"/>
          </a:p>
          <a:p>
            <a:pPr algn="ctr"/>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631" y="3347634"/>
            <a:ext cx="10258127" cy="3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2083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483608"/>
            <a:ext cx="8229600" cy="648072"/>
          </a:xfrm>
        </p:spPr>
        <p:txBody>
          <a:bodyPr>
            <a:normAutofit/>
          </a:bodyPr>
          <a:lstStyle/>
          <a:p>
            <a:r>
              <a:rPr lang="pl-PL" dirty="0"/>
              <a:t>Obciążenie </a:t>
            </a:r>
            <a:r>
              <a:rPr lang="pl-PL" dirty="0" err="1"/>
              <a:t>demograficzne-POLSKA</a:t>
            </a:r>
            <a:endParaRPr lang="pl-PL" dirty="0"/>
          </a:p>
        </p:txBody>
      </p:sp>
      <p:sp>
        <p:nvSpPr>
          <p:cNvPr id="3" name="Symbol zastępczy zawartości 2"/>
          <p:cNvSpPr>
            <a:spLocks noGrp="1"/>
          </p:cNvSpPr>
          <p:nvPr>
            <p:ph idx="1"/>
          </p:nvPr>
        </p:nvSpPr>
        <p:spPr>
          <a:xfrm>
            <a:off x="185981" y="1651819"/>
            <a:ext cx="11763212" cy="4717026"/>
          </a:xfrm>
        </p:spPr>
        <p:txBody>
          <a:bodyPr/>
          <a:lstStyle/>
          <a:p>
            <a:endParaRPr lang="pl-PL" dirty="0"/>
          </a:p>
          <a:p>
            <a:pPr marL="0" indent="0" algn="ctr">
              <a:buNone/>
            </a:pPr>
            <a:endParaRPr lang="pl-PL" dirty="0"/>
          </a:p>
          <a:p>
            <a:pPr algn="ctr"/>
            <a:endParaRPr lang="pl-PL" dirty="0"/>
          </a:p>
          <a:p>
            <a:pPr algn="ctr"/>
            <a:endParaRPr lang="pl-PL" dirty="0"/>
          </a:p>
          <a:p>
            <a:pPr algn="ctr"/>
            <a:endParaRPr lang="pl-PL"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63" y="1709737"/>
            <a:ext cx="6985756" cy="495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8139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981200" y="332656"/>
            <a:ext cx="8229600" cy="1080120"/>
          </a:xfrm>
        </p:spPr>
        <p:txBody>
          <a:bodyPr>
            <a:normAutofit/>
          </a:bodyPr>
          <a:lstStyle/>
          <a:p>
            <a:r>
              <a:rPr lang="pl-PL" dirty="0"/>
              <a:t>Urbanizacja </a:t>
            </a:r>
          </a:p>
        </p:txBody>
      </p:sp>
      <p:sp>
        <p:nvSpPr>
          <p:cNvPr id="5" name="Symbol zastępczy zawartości 4"/>
          <p:cNvSpPr>
            <a:spLocks noGrp="1"/>
          </p:cNvSpPr>
          <p:nvPr>
            <p:ph idx="1"/>
          </p:nvPr>
        </p:nvSpPr>
        <p:spPr>
          <a:xfrm>
            <a:off x="325464" y="1719070"/>
            <a:ext cx="11393059" cy="4898705"/>
          </a:xfrm>
        </p:spPr>
        <p:txBody>
          <a:bodyPr>
            <a:normAutofit/>
          </a:bodyPr>
          <a:lstStyle/>
          <a:p>
            <a:pPr marL="45720" indent="0" algn="just">
              <a:buNone/>
            </a:pPr>
            <a:r>
              <a:rPr lang="pl-PL" sz="2400" b="1" dirty="0"/>
              <a:t>Urbanizacja </a:t>
            </a:r>
            <a:r>
              <a:rPr lang="pl-PL" sz="2400" dirty="0" smtClean="0"/>
              <a:t>to </a:t>
            </a:r>
            <a:r>
              <a:rPr lang="pl-PL" sz="2400" dirty="0"/>
              <a:t>proces koncentracji ludności w </a:t>
            </a:r>
            <a:r>
              <a:rPr lang="pl-PL" sz="2400" dirty="0" smtClean="0"/>
              <a:t>punktach </a:t>
            </a:r>
            <a:r>
              <a:rPr lang="pl-PL" sz="2400" dirty="0"/>
              <a:t>przestrzeni geograficznej, głównie na obszarach miejskich, określający także wzrost liczby ludności miejskiej i jej udziału w liczbie ludności danego obszaru, dzięki czynnikom społeczno-kulturowym, demograficznym i </a:t>
            </a:r>
            <a:r>
              <a:rPr lang="pl-PL" sz="2400" dirty="0" smtClean="0"/>
              <a:t>ekonomicznym. </a:t>
            </a:r>
            <a:r>
              <a:rPr lang="pl-PL" sz="2400" dirty="0"/>
              <a:t>Urbanizacja oznacza także przestrzenny rozwój miast oraz zmianę stylu życia na </a:t>
            </a:r>
            <a:r>
              <a:rPr lang="pl-PL" sz="2400" dirty="0" smtClean="0"/>
              <a:t>miejski.</a:t>
            </a:r>
          </a:p>
          <a:p>
            <a:pPr marL="45720" indent="0" algn="just">
              <a:buNone/>
            </a:pPr>
            <a:endParaRPr lang="pl-PL" sz="2400" dirty="0" smtClean="0"/>
          </a:p>
          <a:p>
            <a:pPr marL="45720" indent="0" algn="just">
              <a:buNone/>
            </a:pPr>
            <a:r>
              <a:rPr lang="pl-PL" sz="2400" b="1" dirty="0" smtClean="0"/>
              <a:t>Współczynnik </a:t>
            </a:r>
            <a:r>
              <a:rPr lang="pl-PL" sz="2400" b="1" dirty="0"/>
              <a:t>urbanizacji </a:t>
            </a:r>
            <a:r>
              <a:rPr lang="pl-PL" sz="2400" dirty="0" smtClean="0"/>
              <a:t>to </a:t>
            </a:r>
            <a:r>
              <a:rPr lang="pl-PL" sz="2400" dirty="0"/>
              <a:t>procentowy udział mieszkańców miast w ogólnej liczbie ludności</a:t>
            </a:r>
            <a:r>
              <a:rPr lang="pl-PL" sz="2400" dirty="0" smtClean="0"/>
              <a:t>. Współczynnik </a:t>
            </a:r>
            <a:r>
              <a:rPr lang="pl-PL" sz="2400" dirty="0"/>
              <a:t>ten jest wskaźnikiem rozwoju społecznego społeczeństw. Wraz z uprzemysłowieniem następuje względnie gwałtowna migracja ludności do miast z obszarów wiejskich.</a:t>
            </a:r>
          </a:p>
        </p:txBody>
      </p:sp>
    </p:spTree>
    <p:extLst>
      <p:ext uri="{BB962C8B-B14F-4D97-AF65-F5344CB8AC3E}">
        <p14:creationId xmlns:p14="http://schemas.microsoft.com/office/powerpoint/2010/main" val="4747669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981200" y="332656"/>
            <a:ext cx="8229600" cy="1080120"/>
          </a:xfrm>
        </p:spPr>
        <p:txBody>
          <a:bodyPr>
            <a:normAutofit/>
          </a:bodyPr>
          <a:lstStyle/>
          <a:p>
            <a:r>
              <a:rPr lang="pl-PL" dirty="0"/>
              <a:t>Urbanizacja </a:t>
            </a:r>
          </a:p>
        </p:txBody>
      </p:sp>
      <p:sp>
        <p:nvSpPr>
          <p:cNvPr id="5" name="Symbol zastępczy zawartości 4"/>
          <p:cNvSpPr>
            <a:spLocks noGrp="1"/>
          </p:cNvSpPr>
          <p:nvPr>
            <p:ph idx="1"/>
          </p:nvPr>
        </p:nvSpPr>
        <p:spPr/>
        <p:txBody>
          <a:bodyPr/>
          <a:lstStyle/>
          <a:p>
            <a:pPr marL="45720" indent="0">
              <a:buNone/>
            </a:pPr>
            <a:r>
              <a:rPr lang="pl-PL" sz="2400" dirty="0" smtClean="0"/>
              <a:t>Urbanizacja jest:</a:t>
            </a:r>
          </a:p>
          <a:p>
            <a:pPr>
              <a:buFont typeface="Arial" panose="020B0604020202020204" pitchFamily="34" charset="0"/>
              <a:buChar char="•"/>
            </a:pPr>
            <a:r>
              <a:rPr lang="pl-PL" sz="2400" dirty="0" smtClean="0"/>
              <a:t>procesem </a:t>
            </a:r>
            <a:r>
              <a:rPr lang="pl-PL" sz="2400" dirty="0"/>
              <a:t>względnego (zwykle też bezwzględnego) powiększania się liczby ludności miejskiej</a:t>
            </a:r>
          </a:p>
          <a:p>
            <a:pPr>
              <a:buFont typeface="Arial" panose="020B0604020202020204" pitchFamily="34" charset="0"/>
              <a:buChar char="•"/>
            </a:pPr>
            <a:r>
              <a:rPr lang="pl-PL" sz="2400" dirty="0" smtClean="0"/>
              <a:t>procesem </a:t>
            </a:r>
            <a:r>
              <a:rPr lang="pl-PL" sz="2400" dirty="0"/>
              <a:t>rozprzestrzeniania się miejskiego stylu życia</a:t>
            </a:r>
          </a:p>
          <a:p>
            <a:pPr>
              <a:buFont typeface="Arial" panose="020B0604020202020204" pitchFamily="34" charset="0"/>
              <a:buChar char="•"/>
            </a:pPr>
            <a:r>
              <a:rPr lang="pl-PL" sz="2400" dirty="0" smtClean="0"/>
              <a:t>poziom </a:t>
            </a:r>
            <a:r>
              <a:rPr lang="pl-PL" sz="2400" dirty="0"/>
              <a:t>jest mierzony proporcją ludności miejskiej do ogólnej liczby ludności danego obszaru (</a:t>
            </a:r>
            <a:r>
              <a:rPr lang="pl-PL" sz="2400" b="1" dirty="0"/>
              <a:t>W</a:t>
            </a:r>
            <a:r>
              <a:rPr lang="pl-PL" sz="2400" b="1" baseline="-25000" dirty="0"/>
              <a:t>u</a:t>
            </a:r>
            <a:r>
              <a:rPr lang="pl-PL" sz="2400" dirty="0"/>
              <a:t>-współczynnik urbanizacji - w %)</a:t>
            </a:r>
          </a:p>
          <a:p>
            <a:pPr marL="45720" indent="0">
              <a:buNone/>
            </a:pPr>
            <a:endParaRPr lang="pl-PL" dirty="0"/>
          </a:p>
        </p:txBody>
      </p:sp>
    </p:spTree>
    <p:extLst>
      <p:ext uri="{BB962C8B-B14F-4D97-AF65-F5344CB8AC3E}">
        <p14:creationId xmlns:p14="http://schemas.microsoft.com/office/powerpoint/2010/main" val="6387034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31504" y="188640"/>
            <a:ext cx="9036496" cy="1224136"/>
          </a:xfrm>
        </p:spPr>
        <p:txBody>
          <a:bodyPr>
            <a:normAutofit/>
          </a:bodyPr>
          <a:lstStyle/>
          <a:p>
            <a:r>
              <a:rPr lang="pl-PL" sz="2800" dirty="0"/>
              <a:t>Poziom urbanizacji   w krajach bardziej i mniej rozwiniętych (W</a:t>
            </a:r>
            <a:r>
              <a:rPr lang="pl-PL" sz="2800" baseline="-25000" dirty="0"/>
              <a:t>u</a:t>
            </a:r>
            <a:r>
              <a:rPr lang="pl-PL" sz="2800" dirty="0"/>
              <a:t>  w %) </a:t>
            </a:r>
          </a:p>
        </p:txBody>
      </p:sp>
      <p:pic>
        <p:nvPicPr>
          <p:cNvPr id="294915" name="Picture 3"/>
          <p:cNvPicPr>
            <a:picLocks noGrp="1" noChangeAspect="1" noChangeArrowheads="1"/>
          </p:cNvPicPr>
          <p:nvPr>
            <p:ph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8144" y="1785392"/>
            <a:ext cx="9249856" cy="4824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5654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32212" y="548137"/>
            <a:ext cx="8030696" cy="559154"/>
          </a:xfrm>
          <a:noFill/>
          <a:ln>
            <a:solidFill>
              <a:schemeClr val="tx1">
                <a:lumMod val="50000"/>
                <a:lumOff val="50000"/>
              </a:schemeClr>
            </a:solidFill>
          </a:ln>
          <a:scene3d>
            <a:camera prst="orthographicFront">
              <a:rot lat="0" lon="0" rev="0"/>
            </a:camera>
            <a:lightRig rig="balanced" dir="t">
              <a:rot lat="0" lon="0" rev="8700000"/>
            </a:lightRig>
          </a:scene3d>
          <a:sp3d>
            <a:bevelT w="190500" h="38100"/>
          </a:sp3d>
        </p:spPr>
        <p:txBody>
          <a:bodyPr rtlCol="0">
            <a:noAutofit/>
          </a:bodyPr>
          <a:lstStyle/>
          <a:p>
            <a:pPr>
              <a:defRPr/>
            </a:pPr>
            <a:r>
              <a:rPr lang="pl-PL" sz="2600" dirty="0">
                <a:cs typeface="Arial" pitchFamily="34" charset="0"/>
              </a:rPr>
              <a:t>POZIOM URBANIZACJI W POLSCE</a:t>
            </a:r>
            <a:r>
              <a:rPr lang="pl-PL" sz="2400" dirty="0">
                <a:cs typeface="Arial" pitchFamily="34" charset="0"/>
              </a:rPr>
              <a:t/>
            </a:r>
            <a:br>
              <a:rPr lang="pl-PL" sz="2400" dirty="0">
                <a:cs typeface="Arial" pitchFamily="34" charset="0"/>
              </a:rPr>
            </a:br>
            <a:r>
              <a:rPr lang="pl-PL" sz="2000" dirty="0">
                <a:solidFill>
                  <a:srgbClr val="000000"/>
                </a:solidFill>
                <a:latin typeface="Arial" pitchFamily="34" charset="0"/>
                <a:cs typeface="Arial" pitchFamily="34" charset="0"/>
              </a:rPr>
              <a:t> </a:t>
            </a:r>
            <a:endParaRPr lang="pl-PL" sz="2000" dirty="0">
              <a:latin typeface="Arial" pitchFamily="34" charset="0"/>
              <a:cs typeface="Arial" pitchFamily="34" charset="0"/>
            </a:endParaRPr>
          </a:p>
        </p:txBody>
      </p:sp>
      <p:sp>
        <p:nvSpPr>
          <p:cNvPr id="7173" name="Podtytuł 7"/>
          <p:cNvSpPr>
            <a:spLocks/>
          </p:cNvSpPr>
          <p:nvPr/>
        </p:nvSpPr>
        <p:spPr bwMode="auto">
          <a:xfrm>
            <a:off x="5453063" y="1285876"/>
            <a:ext cx="4214812" cy="1643063"/>
          </a:xfrm>
          <a:prstGeom prst="rect">
            <a:avLst/>
          </a:prstGeom>
          <a:noFill/>
          <a:ln w="9525">
            <a:noFill/>
            <a:miter lim="800000"/>
            <a:headEnd/>
            <a:tailEnd/>
          </a:ln>
        </p:spPr>
        <p:txBody>
          <a:bodyPr/>
          <a:lstStyle/>
          <a:p>
            <a:pPr marL="0" marR="0" lvl="0" indent="363538" algn="l" defTabSz="914400" rtl="0" eaLnBrk="1" fontAlgn="auto" latinLnBrk="0" hangingPunct="1">
              <a:lnSpc>
                <a:spcPts val="2875"/>
              </a:lnSpc>
              <a:spcBef>
                <a:spcPts val="0"/>
              </a:spcBef>
              <a:spcAft>
                <a:spcPts val="0"/>
              </a:spcAft>
              <a:buClr>
                <a:srgbClr val="C00000"/>
              </a:buClr>
              <a:buSzPct val="115000"/>
              <a:buFont typeface="Wingdings" pitchFamily="2" charset="2"/>
              <a:buChar char="Ø"/>
              <a:tabLst/>
              <a:defRPr/>
            </a:pPr>
            <a:endParaRPr kumimoji="0" lang="pl-PL" sz="2000" b="0" i="0" u="none" strike="noStrike" kern="1200" cap="none" spc="0" normalizeH="0" baseline="0" noProof="0">
              <a:ln>
                <a:noFill/>
              </a:ln>
              <a:solidFill>
                <a:prstClr val="black"/>
              </a:solidFill>
              <a:effectLst/>
              <a:uLnTx/>
              <a:uFillTx/>
              <a:latin typeface="Calibri"/>
              <a:ea typeface="+mn-ea"/>
              <a:cs typeface="+mn-cs"/>
            </a:endParaRPr>
          </a:p>
        </p:txBody>
      </p:sp>
      <p:sp>
        <p:nvSpPr>
          <p:cNvPr id="7176" name="pole tekstowe 6"/>
          <p:cNvSpPr txBox="1">
            <a:spLocks noChangeArrowheads="1"/>
          </p:cNvSpPr>
          <p:nvPr/>
        </p:nvSpPr>
        <p:spPr bwMode="auto">
          <a:xfrm>
            <a:off x="348909" y="1518810"/>
            <a:ext cx="8143875" cy="36933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a:ea typeface="+mn-ea"/>
                <a:cs typeface="+mn-cs"/>
              </a:rPr>
              <a:t>Ludność Polski według miejsca zamieszkania w świetle  spisów ludności</a:t>
            </a:r>
          </a:p>
        </p:txBody>
      </p:sp>
      <p:sp>
        <p:nvSpPr>
          <p:cNvPr id="9" name="Symbol zastępczy daty 8"/>
          <p:cNvSpPr>
            <a:spLocks noGrp="1"/>
          </p:cNvSpPr>
          <p:nvPr>
            <p:ph type="dt" sz="half" idx="10"/>
          </p:nvPr>
        </p:nvSpPr>
        <p:spPr>
          <a:xfrm>
            <a:off x="9667900" y="142852"/>
            <a:ext cx="642942" cy="35719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F694FD-47A1-4C50-8625-3ECA99779828}" type="datetime10">
              <a:rPr kumimoji="0" lang="pl-PL" sz="1100" b="0" i="0" u="none" strike="noStrike" kern="1200" cap="none" spc="0" normalizeH="0" baseline="0" noProof="0" smtClean="0">
                <a:ln>
                  <a:noFill/>
                </a:ln>
                <a:solidFill>
                  <a:srgbClr val="4E5B6F"/>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06:45</a:t>
            </a:fld>
            <a:endParaRPr kumimoji="0" lang="pl-PL" sz="1100" b="0" i="0" u="none" strike="noStrike" kern="1200" cap="none" spc="0" normalizeH="0" baseline="0" noProof="0" dirty="0">
              <a:ln>
                <a:noFill/>
              </a:ln>
              <a:solidFill>
                <a:srgbClr val="4E5B6F"/>
              </a:solidFill>
              <a:effectLst/>
              <a:uLnTx/>
              <a:uFillTx/>
              <a:latin typeface="Arial" pitchFamily="34" charset="0"/>
              <a:ea typeface="+mn-ea"/>
              <a:cs typeface="Arial" pitchFamily="34" charset="0"/>
            </a:endParaRPr>
          </a:p>
        </p:txBody>
      </p:sp>
      <p:sp>
        <p:nvSpPr>
          <p:cNvPr id="12" name="pole tekstowe 16"/>
          <p:cNvSpPr txBox="1">
            <a:spLocks noChangeArrowheads="1"/>
          </p:cNvSpPr>
          <p:nvPr/>
        </p:nvSpPr>
        <p:spPr bwMode="auto">
          <a:xfrm>
            <a:off x="7810513" y="5857893"/>
            <a:ext cx="2143125" cy="43088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solidFill>
                <a:effectLst/>
                <a:uLnTx/>
                <a:uFillTx/>
                <a:latin typeface="Calibri"/>
                <a:ea typeface="+mn-ea"/>
                <a:cs typeface="+mn-cs"/>
              </a:rPr>
              <a:t>Źródło: oprac. http://www.stat.gov.pl</a:t>
            </a:r>
          </a:p>
        </p:txBody>
      </p:sp>
      <p:pic>
        <p:nvPicPr>
          <p:cNvPr id="2050" name="Picture 2"/>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99289" y="1888142"/>
            <a:ext cx="10680383" cy="4648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06966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2020" y="1655568"/>
            <a:ext cx="11210524" cy="5051323"/>
          </a:xfrm>
        </p:spPr>
        <p:txBody>
          <a:bodyPr>
            <a:normAutofit/>
          </a:bodyPr>
          <a:lstStyle/>
          <a:p>
            <a:pPr marL="45720" indent="0" algn="just">
              <a:buNone/>
            </a:pPr>
            <a:r>
              <a:rPr lang="pl-PL" sz="2400" dirty="0"/>
              <a:t>W Polsce prekursorami demografii byli myśliciele społeczni pierwszej połowy  XIX w. :</a:t>
            </a:r>
          </a:p>
          <a:p>
            <a:pPr algn="just">
              <a:buFont typeface="Arial" panose="020B0604020202020204" pitchFamily="34" charset="0"/>
              <a:buChar char="•"/>
            </a:pPr>
            <a:r>
              <a:rPr lang="pl-PL" sz="2400" dirty="0"/>
              <a:t> T. Czacki, S. Staszic, W. Surowiecki  i  J. Śniadecki, członkowie Towarzystwa Przyjaciół Nauk w Warszawie.</a:t>
            </a:r>
          </a:p>
          <a:p>
            <a:pPr algn="just">
              <a:buFont typeface="Arial" panose="020B0604020202020204" pitchFamily="34" charset="0"/>
              <a:buChar char="•"/>
            </a:pPr>
            <a:r>
              <a:rPr lang="pl-PL" sz="2400" dirty="0" smtClean="0"/>
              <a:t>Po </a:t>
            </a:r>
            <a:r>
              <a:rPr lang="pl-PL" sz="2400" dirty="0"/>
              <a:t>II wojnie światowej szczególna rola przypadła   </a:t>
            </a:r>
            <a:r>
              <a:rPr lang="pl-PL" sz="2400" b="1" dirty="0"/>
              <a:t>Edwardowi  Rossetowi</a:t>
            </a:r>
            <a:r>
              <a:rPr lang="pl-PL" sz="2400" dirty="0"/>
              <a:t>, kontynuatorowi dzieła Stefana Szulca, wybitnego demografa okresu przedwojennego.</a:t>
            </a:r>
          </a:p>
          <a:p>
            <a:pPr marL="45720" indent="0" algn="just">
              <a:buNone/>
            </a:pPr>
            <a:endParaRPr lang="pl-PL" sz="2400" b="1" dirty="0" smtClean="0"/>
          </a:p>
          <a:p>
            <a:pPr marL="45720" indent="0" algn="just">
              <a:buNone/>
            </a:pPr>
            <a:r>
              <a:rPr lang="pl-PL" sz="2400" b="1" dirty="0" smtClean="0"/>
              <a:t>E</a:t>
            </a:r>
            <a:r>
              <a:rPr lang="pl-PL" sz="2400" b="1" dirty="0"/>
              <a:t>. </a:t>
            </a:r>
            <a:r>
              <a:rPr lang="pl-PL" sz="2400" b="1" dirty="0" err="1"/>
              <a:t>Rosset</a:t>
            </a:r>
            <a:r>
              <a:rPr lang="pl-PL" sz="2400" b="1" dirty="0"/>
              <a:t> (1897 – 1989) </a:t>
            </a:r>
            <a:r>
              <a:rPr lang="pl-PL" sz="2400" dirty="0"/>
              <a:t>stwierdził, że wojenny cykl demograficzny składa się z dwóch kolejno po sobie występujących faz: </a:t>
            </a:r>
          </a:p>
          <a:p>
            <a:pPr algn="just">
              <a:buFont typeface="Arial" panose="020B0604020202020204" pitchFamily="34" charset="0"/>
              <a:buChar char="•"/>
            </a:pPr>
            <a:r>
              <a:rPr lang="pl-PL" sz="2400" b="1" dirty="0"/>
              <a:t>destrukcyjnej </a:t>
            </a:r>
          </a:p>
          <a:p>
            <a:pPr algn="just">
              <a:buFont typeface="Arial" panose="020B0604020202020204" pitchFamily="34" charset="0"/>
              <a:buChar char="•"/>
            </a:pPr>
            <a:r>
              <a:rPr lang="pl-PL" sz="2400" b="1" dirty="0"/>
              <a:t>kompensacyjnej</a:t>
            </a:r>
            <a:r>
              <a:rPr lang="pl-PL" sz="2400" b="1" dirty="0" smtClean="0"/>
              <a:t>.</a:t>
            </a:r>
            <a:endParaRPr lang="pl-PL" sz="2400" b="1" dirty="0"/>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8</a:t>
            </a:fld>
            <a:endParaRPr lang="en-US"/>
          </a:p>
        </p:txBody>
      </p:sp>
      <p:sp>
        <p:nvSpPr>
          <p:cNvPr id="5" name="Tytuł 4"/>
          <p:cNvSpPr>
            <a:spLocks noGrp="1"/>
          </p:cNvSpPr>
          <p:nvPr>
            <p:ph type="title"/>
          </p:nvPr>
        </p:nvSpPr>
        <p:spPr/>
        <p:txBody>
          <a:bodyPr/>
          <a:lstStyle/>
          <a:p>
            <a:r>
              <a:rPr lang="pl-PL" dirty="0"/>
              <a:t>demografia- historia </a:t>
            </a:r>
          </a:p>
        </p:txBody>
      </p:sp>
    </p:spTree>
    <p:extLst>
      <p:ext uri="{BB962C8B-B14F-4D97-AF65-F5344CB8AC3E}">
        <p14:creationId xmlns:p14="http://schemas.microsoft.com/office/powerpoint/2010/main" val="34351880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188640"/>
            <a:ext cx="8229600" cy="1008112"/>
          </a:xfrm>
        </p:spPr>
        <p:txBody>
          <a:bodyPr/>
          <a:lstStyle/>
          <a:p>
            <a:r>
              <a:rPr lang="pl-PL" dirty="0"/>
              <a:t>PODSUMOWANIE -ludność</a:t>
            </a:r>
          </a:p>
        </p:txBody>
      </p:sp>
      <p:sp>
        <p:nvSpPr>
          <p:cNvPr id="3" name="Symbol zastępczy zawartości 2"/>
          <p:cNvSpPr>
            <a:spLocks noGrp="1"/>
          </p:cNvSpPr>
          <p:nvPr>
            <p:ph idx="1"/>
          </p:nvPr>
        </p:nvSpPr>
        <p:spPr>
          <a:xfrm>
            <a:off x="374072" y="1745432"/>
            <a:ext cx="11568546" cy="5112568"/>
          </a:xfrm>
        </p:spPr>
        <p:txBody>
          <a:bodyPr>
            <a:noAutofit/>
          </a:bodyPr>
          <a:lstStyle/>
          <a:p>
            <a:r>
              <a:rPr lang="pl-PL" b="1" dirty="0">
                <a:cs typeface="Times New Roman" panose="02020603050405020304" pitchFamily="18" charset="0"/>
              </a:rPr>
              <a:t>Wiek XX był wiekiem wzrostu liczby ludności świata </a:t>
            </a:r>
            <a:r>
              <a:rPr lang="pl-PL" dirty="0">
                <a:cs typeface="Times New Roman" panose="02020603050405020304" pitchFamily="18" charset="0"/>
              </a:rPr>
              <a:t>(z 1.6 mld to 6.1 mld ), ale pod koniec wieku stopa wzrostu zmalała</a:t>
            </a:r>
          </a:p>
          <a:p>
            <a:r>
              <a:rPr lang="pl-PL" dirty="0">
                <a:cs typeface="Times New Roman" panose="02020603050405020304" pitchFamily="18" charset="0"/>
              </a:rPr>
              <a:t>projekcje ludnościowe pokazują, iż można oczekiwać wzrostu ludności świata do 9-10 mld  około 2060-2080 roku</a:t>
            </a:r>
          </a:p>
          <a:p>
            <a:endParaRPr lang="pl-PL" sz="1000" dirty="0">
              <a:cs typeface="Times New Roman" panose="02020603050405020304" pitchFamily="18" charset="0"/>
            </a:endParaRPr>
          </a:p>
          <a:p>
            <a:r>
              <a:rPr lang="pl-PL" dirty="0">
                <a:cs typeface="Times New Roman" panose="02020603050405020304" pitchFamily="18" charset="0"/>
              </a:rPr>
              <a:t> </a:t>
            </a:r>
            <a:r>
              <a:rPr lang="pl-PL" b="1" dirty="0">
                <a:cs typeface="Times New Roman" panose="02020603050405020304" pitchFamily="18" charset="0"/>
              </a:rPr>
              <a:t>wiek XXI będzie już wiekiem starzenia się ludności </a:t>
            </a:r>
            <a:r>
              <a:rPr lang="pl-PL" dirty="0">
                <a:cs typeface="Times New Roman" panose="02020603050405020304" pitchFamily="18" charset="0"/>
              </a:rPr>
              <a:t>– odsetek  osób w wieku powyżej 60 lat wzrośnie z 10% do 25-45% w 2100 roku; natężenie procesu starzenia się ludności znacznie wzrośnie w nadchodzących dekadach</a:t>
            </a:r>
          </a:p>
          <a:p>
            <a:endParaRPr lang="pl-PL" sz="1000" dirty="0">
              <a:cs typeface="Times New Roman" panose="02020603050405020304" pitchFamily="18" charset="0"/>
            </a:endParaRPr>
          </a:p>
          <a:p>
            <a:r>
              <a:rPr lang="pl-PL" dirty="0">
                <a:cs typeface="Times New Roman" panose="02020603050405020304" pitchFamily="18" charset="0"/>
              </a:rPr>
              <a:t>sytuacja demograficzna świata jest </a:t>
            </a:r>
            <a:r>
              <a:rPr lang="pl-PL" b="1" dirty="0">
                <a:cs typeface="Times New Roman" panose="02020603050405020304" pitchFamily="18" charset="0"/>
              </a:rPr>
              <a:t>silnie zróżnicowana regionalnie</a:t>
            </a:r>
            <a:r>
              <a:rPr lang="pl-PL" dirty="0">
                <a:cs typeface="Times New Roman" panose="02020603050405020304" pitchFamily="18" charset="0"/>
              </a:rPr>
              <a:t>: liczba ludności niektórych regionów wzrasta szybko (Afryka, kraje arabskie), inne regiony starzeją się gwałtownie (Europa, Azja Wschodnia, Ameryka Północna), liczba ludności w innych zmniejsza się (Europa, a zwłaszcza Europa Wschodnia)</a:t>
            </a:r>
          </a:p>
          <a:p>
            <a:endParaRPr lang="pl-PL" sz="1000" dirty="0">
              <a:cs typeface="Times New Roman" panose="02020603050405020304" pitchFamily="18" charset="0"/>
            </a:endParaRPr>
          </a:p>
          <a:p>
            <a:r>
              <a:rPr lang="pl-PL" dirty="0">
                <a:cs typeface="Times New Roman" panose="02020603050405020304" pitchFamily="18" charset="0"/>
              </a:rPr>
              <a:t>wzrasta zróżnicowanie sytuacji demograficznej między kontynentami, krajami rozwiniętymi i rozwijającymi się</a:t>
            </a:r>
          </a:p>
        </p:txBody>
      </p:sp>
    </p:spTree>
    <p:extLst>
      <p:ext uri="{BB962C8B-B14F-4D97-AF65-F5344CB8AC3E}">
        <p14:creationId xmlns:p14="http://schemas.microsoft.com/office/powerpoint/2010/main" val="24924464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39091" y="1378526"/>
            <a:ext cx="6761018" cy="1828800"/>
          </a:xfrm>
        </p:spPr>
        <p:txBody>
          <a:bodyPr/>
          <a:lstStyle/>
          <a:p>
            <a:r>
              <a:rPr lang="pl-PL" sz="3600" dirty="0"/>
              <a:t>Reprodukcja Ludności</a:t>
            </a:r>
          </a:p>
        </p:txBody>
      </p:sp>
      <p:sp>
        <p:nvSpPr>
          <p:cNvPr id="3" name="Podtytuł 2"/>
          <p:cNvSpPr>
            <a:spLocks noGrp="1"/>
          </p:cNvSpPr>
          <p:nvPr>
            <p:ph type="subTitle" idx="1"/>
          </p:nvPr>
        </p:nvSpPr>
        <p:spPr>
          <a:xfrm>
            <a:off x="9130145" y="401781"/>
            <a:ext cx="2812473" cy="5611091"/>
          </a:xfrm>
        </p:spPr>
        <p:txBody>
          <a:bodyPr>
            <a:normAutofit fontScale="40000" lnSpcReduction="20000"/>
          </a:bodyPr>
          <a:lstStyle/>
          <a:p>
            <a:pPr marL="179388" lvl="2" algn="just">
              <a:buClr>
                <a:schemeClr val="tx1">
                  <a:lumMod val="75000"/>
                  <a:lumOff val="25000"/>
                </a:schemeClr>
              </a:buClr>
              <a:defRPr/>
            </a:pPr>
            <a:r>
              <a:rPr lang="pl-PL" sz="4800" dirty="0">
                <a:solidFill>
                  <a:schemeClr val="accent3">
                    <a:lumMod val="10000"/>
                  </a:schemeClr>
                </a:solidFill>
              </a:rPr>
              <a:t>Miary reprodukcji ludności:</a:t>
            </a:r>
          </a:p>
          <a:p>
            <a:pPr marL="442913" lvl="4" indent="-263525" algn="just">
              <a:buClr>
                <a:schemeClr val="tx1">
                  <a:lumMod val="75000"/>
                  <a:lumOff val="25000"/>
                </a:schemeClr>
              </a:buClr>
              <a:buFont typeface="Arial" panose="020B0604020202020204" pitchFamily="34" charset="0"/>
              <a:buChar char="•"/>
              <a:defRPr/>
            </a:pPr>
            <a:r>
              <a:rPr lang="pl-PL" sz="4800" dirty="0">
                <a:solidFill>
                  <a:schemeClr val="accent3">
                    <a:lumMod val="10000"/>
                  </a:schemeClr>
                </a:solidFill>
              </a:rPr>
              <a:t>Współczynnik przyrostu naturalnego</a:t>
            </a:r>
          </a:p>
          <a:p>
            <a:pPr marL="442913" lvl="4" indent="-263525" algn="just">
              <a:buClr>
                <a:schemeClr val="tx1">
                  <a:lumMod val="75000"/>
                  <a:lumOff val="25000"/>
                </a:schemeClr>
              </a:buClr>
              <a:buFont typeface="Arial" panose="020B0604020202020204" pitchFamily="34" charset="0"/>
              <a:buChar char="•"/>
              <a:defRPr/>
            </a:pPr>
            <a:r>
              <a:rPr lang="pl-PL" sz="4800" dirty="0">
                <a:solidFill>
                  <a:schemeClr val="accent3">
                    <a:lumMod val="10000"/>
                  </a:schemeClr>
                </a:solidFill>
              </a:rPr>
              <a:t>Współczynnik  dynamiki demograficznej</a:t>
            </a:r>
          </a:p>
          <a:p>
            <a:pPr marL="442913" lvl="4" indent="-263525" algn="just">
              <a:buClr>
                <a:schemeClr val="tx1">
                  <a:lumMod val="75000"/>
                  <a:lumOff val="25000"/>
                </a:schemeClr>
              </a:buClr>
              <a:buFont typeface="Arial" panose="020B0604020202020204" pitchFamily="34" charset="0"/>
              <a:buChar char="•"/>
              <a:defRPr/>
            </a:pPr>
            <a:r>
              <a:rPr lang="pl-PL" sz="4800" dirty="0">
                <a:solidFill>
                  <a:schemeClr val="accent3">
                    <a:lumMod val="10000"/>
                  </a:schemeClr>
                </a:solidFill>
              </a:rPr>
              <a:t>Współczynniki dzietności</a:t>
            </a:r>
          </a:p>
          <a:p>
            <a:pPr marL="442913" lvl="4" indent="-263525" algn="just">
              <a:buClr>
                <a:schemeClr val="tx1">
                  <a:lumMod val="75000"/>
                  <a:lumOff val="25000"/>
                </a:schemeClr>
              </a:buClr>
              <a:buFont typeface="Arial" panose="020B0604020202020204" pitchFamily="34" charset="0"/>
              <a:buChar char="•"/>
              <a:defRPr/>
            </a:pPr>
            <a:r>
              <a:rPr lang="pl-PL" sz="4800" dirty="0">
                <a:solidFill>
                  <a:schemeClr val="accent3">
                    <a:lumMod val="10000"/>
                  </a:schemeClr>
                </a:solidFill>
              </a:rPr>
              <a:t>Współczynniki reprodukcji (brutto i netto)</a:t>
            </a:r>
          </a:p>
          <a:p>
            <a:pPr marL="442913" lvl="4" indent="-263525" algn="just">
              <a:buClr>
                <a:schemeClr val="tx1">
                  <a:lumMod val="75000"/>
                  <a:lumOff val="25000"/>
                </a:schemeClr>
              </a:buClr>
              <a:buFont typeface="Arial" panose="020B0604020202020204" pitchFamily="34" charset="0"/>
              <a:buChar char="•"/>
              <a:defRPr/>
            </a:pPr>
            <a:r>
              <a:rPr lang="pl-PL" sz="4800" dirty="0">
                <a:solidFill>
                  <a:schemeClr val="accent3">
                    <a:lumMod val="10000"/>
                  </a:schemeClr>
                </a:solidFill>
              </a:rPr>
              <a:t>Współczynnik efektywności demograficznej</a:t>
            </a:r>
          </a:p>
          <a:p>
            <a:pPr marL="179388" lvl="2" algn="just">
              <a:buClr>
                <a:schemeClr val="tx1">
                  <a:lumMod val="75000"/>
                  <a:lumOff val="25000"/>
                </a:schemeClr>
              </a:buClr>
              <a:defRPr/>
            </a:pPr>
            <a:r>
              <a:rPr lang="pl-PL" sz="4800" dirty="0">
                <a:solidFill>
                  <a:schemeClr val="accent3">
                    <a:lumMod val="10000"/>
                  </a:schemeClr>
                </a:solidFill>
              </a:rPr>
              <a:t>Modele reprodukcji ludności</a:t>
            </a:r>
          </a:p>
          <a:p>
            <a:endParaRPr lang="pl-PL" dirty="0"/>
          </a:p>
        </p:txBody>
      </p:sp>
      <p:pic>
        <p:nvPicPr>
          <p:cNvPr id="3074" name="Picture 2" descr="Znalezione obrazy dla zapytania demografia"/>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76946" y="3667963"/>
            <a:ext cx="5029199" cy="259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5311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53490" y="468602"/>
            <a:ext cx="7467600" cy="778098"/>
          </a:xfrm>
          <a:noFill/>
        </p:spPr>
        <p:txBody>
          <a:bodyPr/>
          <a:lstStyle/>
          <a:p>
            <a:r>
              <a:rPr lang="pl-PL" sz="2800" dirty="0"/>
              <a:t>Reprodukcja ludności</a:t>
            </a:r>
          </a:p>
        </p:txBody>
      </p:sp>
      <p:sp>
        <p:nvSpPr>
          <p:cNvPr id="58371" name="Rectangle 3"/>
          <p:cNvSpPr>
            <a:spLocks noGrp="1" noChangeArrowheads="1"/>
          </p:cNvSpPr>
          <p:nvPr>
            <p:ph sz="quarter" idx="1"/>
          </p:nvPr>
        </p:nvSpPr>
        <p:spPr>
          <a:xfrm>
            <a:off x="507999" y="1719071"/>
            <a:ext cx="11210524" cy="4751002"/>
          </a:xfrm>
          <a:noFill/>
        </p:spPr>
        <p:txBody>
          <a:bodyPr>
            <a:normAutofit/>
          </a:bodyPr>
          <a:lstStyle/>
          <a:p>
            <a:pPr marL="45720" indent="0">
              <a:buNone/>
            </a:pPr>
            <a:r>
              <a:rPr lang="pl-PL" sz="2400" dirty="0" smtClean="0"/>
              <a:t>REPRODUKCJA LUDNOŚCI to </a:t>
            </a:r>
            <a:r>
              <a:rPr lang="pl-PL" sz="2400" dirty="0"/>
              <a:t>odtwarzanie (w czasie) liczby i struktury ludności pod wpływem :</a:t>
            </a:r>
          </a:p>
          <a:p>
            <a:pPr marL="360363" indent="-315913">
              <a:buFont typeface="Arial" panose="020B0604020202020204" pitchFamily="34" charset="0"/>
              <a:buChar char="•"/>
            </a:pPr>
            <a:r>
              <a:rPr lang="pl-PL" sz="2400" dirty="0"/>
              <a:t>ruchu naturalne­go; </a:t>
            </a:r>
          </a:p>
          <a:p>
            <a:pPr marL="342900" indent="-342900">
              <a:buFont typeface="Arial" panose="020B0604020202020204" pitchFamily="34" charset="0"/>
              <a:buChar char="•"/>
            </a:pPr>
            <a:r>
              <a:rPr lang="pl-PL" sz="2400" dirty="0"/>
              <a:t>ruchu wędrówkowego (migracji);</a:t>
            </a:r>
          </a:p>
          <a:p>
            <a:pPr marL="45720" indent="0">
              <a:buNone/>
            </a:pPr>
            <a:endParaRPr lang="pl-PL" sz="2400" u="sng" dirty="0"/>
          </a:p>
          <a:p>
            <a:pPr marL="45720" indent="0" algn="just">
              <a:buNone/>
            </a:pPr>
            <a:r>
              <a:rPr lang="pl-PL" sz="2400" dirty="0"/>
              <a:t>W węższym rozumieniu ignoruje </a:t>
            </a:r>
            <a:r>
              <a:rPr lang="pl-PL" sz="2400" dirty="0" smtClean="0"/>
              <a:t>się migracje </a:t>
            </a:r>
            <a:r>
              <a:rPr lang="pl-PL" sz="2400" dirty="0"/>
              <a:t>i oznacza odtwarzanie się stanu </a:t>
            </a:r>
            <a:r>
              <a:rPr lang="pl-PL" sz="2400" dirty="0" smtClean="0"/>
              <a:t>i struktury </a:t>
            </a:r>
            <a:r>
              <a:rPr lang="pl-PL" sz="2400" dirty="0"/>
              <a:t>ludności według wieku w </a:t>
            </a:r>
            <a:r>
              <a:rPr lang="pl-PL" sz="2400" dirty="0" smtClean="0"/>
              <a:t>wyniku strumienia </a:t>
            </a:r>
            <a:r>
              <a:rPr lang="pl-PL" sz="2400" dirty="0"/>
              <a:t>urodzeń i </a:t>
            </a:r>
            <a:r>
              <a:rPr lang="pl-PL" sz="2400" dirty="0" smtClean="0"/>
              <a:t>zgonów. Można </a:t>
            </a:r>
            <a:r>
              <a:rPr lang="pl-PL" sz="2400" dirty="0"/>
              <a:t>więc powiedzieć, że proces reprodukcji ludności obejmuje procesy umierania i rodzenia (czyli tzw. </a:t>
            </a:r>
            <a:r>
              <a:rPr lang="pl-PL" sz="2400" b="1" dirty="0"/>
              <a:t>umieralność i rozrodczość</a:t>
            </a:r>
            <a:r>
              <a:rPr lang="pl-PL" sz="2400" dirty="0"/>
              <a:t>).</a:t>
            </a:r>
          </a:p>
          <a:p>
            <a:pPr marL="0" indent="0">
              <a:buNone/>
            </a:pPr>
            <a:endParaRPr lang="pl-PL" sz="2400" dirty="0"/>
          </a:p>
          <a:p>
            <a:endParaRPr lang="pl-PL" dirty="0"/>
          </a:p>
          <a:p>
            <a:endParaRPr lang="pl-PL" dirty="0"/>
          </a:p>
          <a:p>
            <a:endParaRPr lang="pl-PL" dirty="0"/>
          </a:p>
        </p:txBody>
      </p:sp>
    </p:spTree>
    <p:extLst>
      <p:ext uri="{BB962C8B-B14F-4D97-AF65-F5344CB8AC3E}">
        <p14:creationId xmlns:p14="http://schemas.microsoft.com/office/powerpoint/2010/main" val="15608183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3"/>
          <p:cNvSpPr>
            <a:spLocks noGrp="1" noChangeArrowheads="1"/>
          </p:cNvSpPr>
          <p:nvPr>
            <p:ph sz="quarter" idx="1"/>
          </p:nvPr>
        </p:nvSpPr>
        <p:spPr>
          <a:xfrm>
            <a:off x="484909" y="1731818"/>
            <a:ext cx="11430000" cy="4742134"/>
          </a:xfrm>
          <a:noFill/>
        </p:spPr>
        <p:txBody>
          <a:bodyPr>
            <a:normAutofit/>
          </a:bodyPr>
          <a:lstStyle/>
          <a:p>
            <a:pPr marL="0" indent="0">
              <a:lnSpc>
                <a:spcPct val="150000"/>
              </a:lnSpc>
              <a:buNone/>
            </a:pPr>
            <a:r>
              <a:rPr lang="pl-PL" sz="2400" dirty="0"/>
              <a:t>Wyróżniamy trzy typy reprodukcji:</a:t>
            </a:r>
          </a:p>
          <a:p>
            <a:pPr>
              <a:buFont typeface="Arial" panose="020B0604020202020204" pitchFamily="34" charset="0"/>
              <a:buChar char="•"/>
            </a:pPr>
            <a:r>
              <a:rPr lang="pl-PL" sz="2400" b="1" dirty="0"/>
              <a:t>prosta</a:t>
            </a:r>
            <a:r>
              <a:rPr lang="pl-PL" sz="2400" dirty="0"/>
              <a:t>- gdy pokolenie dzieci jest liczebnie równe pokoleniu rodziców,</a:t>
            </a:r>
          </a:p>
          <a:p>
            <a:pPr>
              <a:buFont typeface="Arial" panose="020B0604020202020204" pitchFamily="34" charset="0"/>
              <a:buChar char="•"/>
            </a:pPr>
            <a:r>
              <a:rPr lang="pl-PL" sz="2400" b="1" dirty="0"/>
              <a:t>rozszerzona</a:t>
            </a:r>
            <a:r>
              <a:rPr lang="pl-PL" sz="2400" dirty="0"/>
              <a:t> – gdy liczebność dzieci przekracza liczbę rodziców,</a:t>
            </a:r>
          </a:p>
          <a:p>
            <a:pPr>
              <a:buFont typeface="Arial" panose="020B0604020202020204" pitchFamily="34" charset="0"/>
              <a:buChar char="•"/>
            </a:pPr>
            <a:r>
              <a:rPr lang="pl-PL" sz="2400" b="1" dirty="0"/>
              <a:t>zawężona</a:t>
            </a:r>
            <a:r>
              <a:rPr lang="pl-PL" sz="2400" dirty="0"/>
              <a:t>- gdy liczba dzieci jest mniejsza od liczby rodziców</a:t>
            </a:r>
          </a:p>
          <a:p>
            <a:pPr>
              <a:lnSpc>
                <a:spcPct val="150000"/>
              </a:lnSpc>
            </a:pPr>
            <a:endParaRPr lang="pl-PL" dirty="0"/>
          </a:p>
        </p:txBody>
      </p:sp>
      <p:sp>
        <p:nvSpPr>
          <p:cNvPr id="6" name="Rectangle 2"/>
          <p:cNvSpPr txBox="1">
            <a:spLocks noChangeArrowheads="1"/>
          </p:cNvSpPr>
          <p:nvPr/>
        </p:nvSpPr>
        <p:spPr>
          <a:xfrm>
            <a:off x="1953490" y="468602"/>
            <a:ext cx="7467600" cy="77809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pl-PL" sz="2800" dirty="0"/>
              <a:t>Reprodukcja ludności</a:t>
            </a:r>
          </a:p>
        </p:txBody>
      </p:sp>
    </p:spTree>
    <p:extLst>
      <p:ext uri="{BB962C8B-B14F-4D97-AF65-F5344CB8AC3E}">
        <p14:creationId xmlns:p14="http://schemas.microsoft.com/office/powerpoint/2010/main" val="226953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sz="quarter" idx="1"/>
          </p:nvPr>
        </p:nvSpPr>
        <p:spPr>
          <a:xfrm>
            <a:off x="277090" y="1676400"/>
            <a:ext cx="11568545" cy="4876799"/>
          </a:xfrm>
          <a:noFill/>
        </p:spPr>
        <p:txBody>
          <a:bodyPr>
            <a:normAutofit/>
          </a:bodyPr>
          <a:lstStyle/>
          <a:p>
            <a:pPr marL="0" indent="0" algn="just">
              <a:lnSpc>
                <a:spcPct val="150000"/>
              </a:lnSpc>
              <a:buNone/>
            </a:pPr>
            <a:r>
              <a:rPr lang="pl-PL" sz="2400" dirty="0"/>
              <a:t>Do opisu reprodukcji </a:t>
            </a:r>
            <a:r>
              <a:rPr lang="pl-PL" sz="2400" dirty="0" smtClean="0"/>
              <a:t>ludności stosowane są </a:t>
            </a:r>
            <a:r>
              <a:rPr lang="pl-PL" sz="2400" dirty="0"/>
              <a:t>specjalne mierniki syntetyczne lub modele formalne. Najbardziej popularne mierniki to: </a:t>
            </a:r>
            <a:endParaRPr lang="pl-PL" sz="2400" dirty="0" smtClean="0"/>
          </a:p>
          <a:p>
            <a:pPr marL="342900" indent="-342900" algn="just">
              <a:lnSpc>
                <a:spcPct val="150000"/>
              </a:lnSpc>
              <a:buFont typeface="Arial" panose="020B0604020202020204" pitchFamily="34" charset="0"/>
              <a:buChar char="•"/>
            </a:pPr>
            <a:r>
              <a:rPr lang="pl-PL" sz="2400" dirty="0"/>
              <a:t>Przyrost naturalny </a:t>
            </a:r>
            <a:r>
              <a:rPr lang="pl-PL" sz="2400" dirty="0" smtClean="0"/>
              <a:t>- współczynnik </a:t>
            </a:r>
            <a:r>
              <a:rPr lang="pl-PL" sz="2400" dirty="0"/>
              <a:t>przyrostu naturalnego </a:t>
            </a:r>
          </a:p>
          <a:p>
            <a:pPr marL="342900" indent="-342900" algn="just">
              <a:lnSpc>
                <a:spcPct val="150000"/>
              </a:lnSpc>
              <a:buFont typeface="Arial" panose="020B0604020202020204" pitchFamily="34" charset="0"/>
              <a:buChar char="•"/>
            </a:pPr>
            <a:r>
              <a:rPr lang="pl-PL" sz="2400" dirty="0" smtClean="0"/>
              <a:t>Współczynnik </a:t>
            </a:r>
            <a:r>
              <a:rPr lang="pl-PL" sz="2400" dirty="0"/>
              <a:t>dynamiki demograficznej </a:t>
            </a:r>
            <a:endParaRPr lang="pl-PL" sz="2400" dirty="0" smtClean="0"/>
          </a:p>
          <a:p>
            <a:pPr marL="342900" indent="-342900" algn="just">
              <a:lnSpc>
                <a:spcPct val="150000"/>
              </a:lnSpc>
              <a:buFont typeface="Arial" panose="020B0604020202020204" pitchFamily="34" charset="0"/>
              <a:buChar char="•"/>
            </a:pPr>
            <a:r>
              <a:rPr lang="pl-PL" sz="2400" dirty="0" smtClean="0"/>
              <a:t>Ogólny </a:t>
            </a:r>
            <a:r>
              <a:rPr lang="pl-PL" sz="2400" dirty="0"/>
              <a:t>współczynnik dzietności </a:t>
            </a:r>
            <a:endParaRPr lang="pl-PL" sz="2400" dirty="0" smtClean="0"/>
          </a:p>
          <a:p>
            <a:pPr marL="342900" indent="-342900" algn="just">
              <a:lnSpc>
                <a:spcPct val="150000"/>
              </a:lnSpc>
              <a:buFont typeface="Arial" panose="020B0604020202020204" pitchFamily="34" charset="0"/>
              <a:buChar char="•"/>
            </a:pPr>
            <a:r>
              <a:rPr lang="pl-PL" sz="2400" dirty="0" smtClean="0"/>
              <a:t>Współczynnik </a:t>
            </a:r>
            <a:r>
              <a:rPr lang="pl-PL" sz="2400" dirty="0"/>
              <a:t>reprodukcji brutto </a:t>
            </a:r>
            <a:endParaRPr lang="pl-PL" sz="2400" dirty="0" smtClean="0"/>
          </a:p>
          <a:p>
            <a:pPr marL="342900" indent="-342900" algn="just">
              <a:lnSpc>
                <a:spcPct val="150000"/>
              </a:lnSpc>
              <a:buFont typeface="Arial" panose="020B0604020202020204" pitchFamily="34" charset="0"/>
              <a:buChar char="•"/>
            </a:pPr>
            <a:r>
              <a:rPr lang="pl-PL" sz="2400" dirty="0" smtClean="0"/>
              <a:t>Współczynnik </a:t>
            </a:r>
            <a:r>
              <a:rPr lang="pl-PL" sz="2400" dirty="0"/>
              <a:t>reprodukcji netto</a:t>
            </a:r>
          </a:p>
        </p:txBody>
      </p:sp>
      <p:sp>
        <p:nvSpPr>
          <p:cNvPr id="6" name="Rectangle 2"/>
          <p:cNvSpPr txBox="1">
            <a:spLocks noChangeArrowheads="1"/>
          </p:cNvSpPr>
          <p:nvPr/>
        </p:nvSpPr>
        <p:spPr>
          <a:xfrm>
            <a:off x="1953490" y="468602"/>
            <a:ext cx="7467600" cy="77809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pl-PL" sz="2800" dirty="0"/>
              <a:t>Reprodukcja ludności</a:t>
            </a:r>
          </a:p>
        </p:txBody>
      </p:sp>
    </p:spTree>
    <p:extLst>
      <p:ext uri="{BB962C8B-B14F-4D97-AF65-F5344CB8AC3E}">
        <p14:creationId xmlns:p14="http://schemas.microsoft.com/office/powerpoint/2010/main" val="13630234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sz="quarter" idx="1"/>
          </p:nvPr>
        </p:nvSpPr>
        <p:spPr>
          <a:xfrm>
            <a:off x="277090" y="1676400"/>
            <a:ext cx="11568545" cy="4876799"/>
          </a:xfrm>
          <a:noFill/>
        </p:spPr>
        <p:txBody>
          <a:bodyPr>
            <a:normAutofit/>
          </a:bodyPr>
          <a:lstStyle/>
          <a:p>
            <a:pPr marL="0" indent="0" algn="just">
              <a:lnSpc>
                <a:spcPct val="150000"/>
              </a:lnSpc>
              <a:buNone/>
            </a:pPr>
            <a:r>
              <a:rPr lang="pl-PL" sz="2400" dirty="0"/>
              <a:t>Istota syntetycznych miar reprodukcji ludności </a:t>
            </a:r>
            <a:r>
              <a:rPr lang="pl-PL" sz="2400" dirty="0" smtClean="0"/>
              <a:t>polega na tym, że pozwalają </a:t>
            </a:r>
            <a:r>
              <a:rPr lang="pl-PL" sz="2400" dirty="0"/>
              <a:t>ocenić tempo wzrostu ludności ogółem, liczby ludności określonych grup oraz wielkość potencjału demograficznego całej ludności lub określonych grup. </a:t>
            </a:r>
            <a:endParaRPr lang="pl-PL" sz="2400" dirty="0" smtClean="0"/>
          </a:p>
          <a:p>
            <a:pPr marL="0" indent="0" algn="just">
              <a:lnSpc>
                <a:spcPct val="150000"/>
              </a:lnSpc>
              <a:buNone/>
            </a:pPr>
            <a:endParaRPr lang="pl-PL" sz="2400" dirty="0"/>
          </a:p>
          <a:p>
            <a:pPr marL="0" indent="0" algn="just">
              <a:lnSpc>
                <a:spcPct val="150000"/>
              </a:lnSpc>
              <a:buNone/>
            </a:pPr>
            <a:r>
              <a:rPr lang="pl-PL" sz="2400" dirty="0" smtClean="0"/>
              <a:t>Miary </a:t>
            </a:r>
            <a:r>
              <a:rPr lang="pl-PL" sz="2400" dirty="0"/>
              <a:t>takie mogą i powinny być sporządzane na podstawie danych dotyczących ludności o określonych cechach </a:t>
            </a:r>
            <a:r>
              <a:rPr lang="pl-PL" sz="2400" dirty="0" err="1"/>
              <a:t>społeczno</a:t>
            </a:r>
            <a:r>
              <a:rPr lang="pl-PL" sz="2400" dirty="0"/>
              <a:t> – zawodowych, co w zasadniczy sposób rozszerza możliwości wnioskowania.</a:t>
            </a:r>
          </a:p>
        </p:txBody>
      </p:sp>
      <p:sp>
        <p:nvSpPr>
          <p:cNvPr id="6" name="Rectangle 2"/>
          <p:cNvSpPr txBox="1">
            <a:spLocks noChangeArrowheads="1"/>
          </p:cNvSpPr>
          <p:nvPr/>
        </p:nvSpPr>
        <p:spPr>
          <a:xfrm>
            <a:off x="1953490" y="468602"/>
            <a:ext cx="7467600" cy="77809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pl-PL" sz="2800" dirty="0"/>
              <a:t>Reprodukcja ludności</a:t>
            </a:r>
          </a:p>
        </p:txBody>
      </p:sp>
    </p:spTree>
    <p:extLst>
      <p:ext uri="{BB962C8B-B14F-4D97-AF65-F5344CB8AC3E}">
        <p14:creationId xmlns:p14="http://schemas.microsoft.com/office/powerpoint/2010/main" val="26073558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sz="quarter" idx="1"/>
          </p:nvPr>
        </p:nvSpPr>
        <p:spPr>
          <a:xfrm>
            <a:off x="277090" y="1676400"/>
            <a:ext cx="11568545" cy="4876799"/>
          </a:xfrm>
          <a:noFill/>
        </p:spPr>
        <p:txBody>
          <a:bodyPr>
            <a:normAutofit/>
          </a:bodyPr>
          <a:lstStyle/>
          <a:p>
            <a:pPr marL="0" indent="0" algn="just">
              <a:lnSpc>
                <a:spcPct val="150000"/>
              </a:lnSpc>
              <a:buNone/>
            </a:pPr>
            <a:r>
              <a:rPr lang="pl-PL" sz="2400" dirty="0" smtClean="0"/>
              <a:t>Przyrost </a:t>
            </a:r>
            <a:r>
              <a:rPr lang="pl-PL" sz="2400" dirty="0"/>
              <a:t>naturalny to różnica między liczbą urodzeń a liczbą zgonów w badanym okresie na określonym </a:t>
            </a:r>
            <a:r>
              <a:rPr lang="pl-PL" sz="2400" dirty="0" smtClean="0"/>
              <a:t>terytorium.</a:t>
            </a:r>
          </a:p>
          <a:p>
            <a:pPr marL="0" indent="0" algn="just">
              <a:lnSpc>
                <a:spcPct val="150000"/>
              </a:lnSpc>
              <a:buNone/>
            </a:pPr>
            <a:endParaRPr lang="pl-PL" sz="2400" dirty="0"/>
          </a:p>
          <a:p>
            <a:pPr marL="0" indent="0" algn="just">
              <a:lnSpc>
                <a:spcPct val="150000"/>
              </a:lnSpc>
              <a:buNone/>
            </a:pPr>
            <a:r>
              <a:rPr lang="pl-PL" sz="2400" dirty="0" smtClean="0"/>
              <a:t>Współczynnik </a:t>
            </a:r>
            <a:r>
              <a:rPr lang="pl-PL" sz="2400" dirty="0"/>
              <a:t>przyrostu naturalnego </a:t>
            </a:r>
            <a:r>
              <a:rPr lang="pl-PL" sz="2400" dirty="0" smtClean="0"/>
              <a:t>jest </a:t>
            </a:r>
            <a:r>
              <a:rPr lang="pl-PL" sz="2400" dirty="0"/>
              <a:t>względną miarą przyrostu naturalnego. </a:t>
            </a:r>
            <a:r>
              <a:rPr lang="pl-PL" sz="2400" dirty="0" smtClean="0"/>
              <a:t>To </a:t>
            </a:r>
            <a:r>
              <a:rPr lang="pl-PL" sz="2400" dirty="0"/>
              <a:t>różnica między liczbą urodzeń i liczbą zgonów, obliczona na 1000, 10 000 lub 100 000 ludności.</a:t>
            </a:r>
          </a:p>
        </p:txBody>
      </p:sp>
      <p:sp>
        <p:nvSpPr>
          <p:cNvPr id="6" name="Rectangle 2"/>
          <p:cNvSpPr txBox="1">
            <a:spLocks noChangeArrowheads="1"/>
          </p:cNvSpPr>
          <p:nvPr/>
        </p:nvSpPr>
        <p:spPr>
          <a:xfrm>
            <a:off x="1953490" y="468602"/>
            <a:ext cx="7467600" cy="77809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pl-PL" sz="2800" dirty="0"/>
              <a:t>Reprodukcja ludności</a:t>
            </a:r>
          </a:p>
        </p:txBody>
      </p:sp>
    </p:spTree>
    <p:extLst>
      <p:ext uri="{BB962C8B-B14F-4D97-AF65-F5344CB8AC3E}">
        <p14:creationId xmlns:p14="http://schemas.microsoft.com/office/powerpoint/2010/main" val="12004886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sz="quarter" idx="1"/>
          </p:nvPr>
        </p:nvSpPr>
        <p:spPr>
          <a:xfrm>
            <a:off x="276597" y="1690253"/>
            <a:ext cx="11637818" cy="4866825"/>
          </a:xfrm>
          <a:noFill/>
        </p:spPr>
        <p:txBody>
          <a:bodyPr>
            <a:normAutofit fontScale="92500" lnSpcReduction="20000"/>
          </a:bodyPr>
          <a:lstStyle/>
          <a:p>
            <a:pPr marL="360363" indent="-360363">
              <a:buNone/>
            </a:pPr>
            <a:r>
              <a:rPr lang="pl-PL" sz="2400" b="1" dirty="0">
                <a:cs typeface="Times New Roman" pitchFamily="18" charset="0"/>
              </a:rPr>
              <a:t>1. Współczynnik przyrostu naturalnego </a:t>
            </a:r>
            <a:r>
              <a:rPr lang="pl-PL" sz="2400" dirty="0">
                <a:cs typeface="Times New Roman" pitchFamily="18" charset="0"/>
              </a:rPr>
              <a:t>(zwany też </a:t>
            </a:r>
            <a:r>
              <a:rPr lang="pl-PL" sz="2400" b="1" i="1" dirty="0">
                <a:cs typeface="Times New Roman" pitchFamily="18" charset="0"/>
              </a:rPr>
              <a:t>stopą przyrostu naturalnego</a:t>
            </a:r>
            <a:r>
              <a:rPr lang="pl-PL" sz="2400" dirty="0">
                <a:cs typeface="Times New Roman" pitchFamily="18" charset="0"/>
              </a:rPr>
              <a:t>)</a:t>
            </a:r>
          </a:p>
          <a:p>
            <a:pPr marL="609600" indent="-609600">
              <a:buFont typeface="Wingdings" pitchFamily="2" charset="2"/>
              <a:buAutoNum type="arabicPeriod"/>
            </a:pPr>
            <a:endParaRPr lang="pl-PL" dirty="0">
              <a:latin typeface="Times New Roman" pitchFamily="18" charset="0"/>
            </a:endParaRPr>
          </a:p>
          <a:p>
            <a:pPr marL="609600" indent="-609600">
              <a:buNone/>
            </a:pPr>
            <a:r>
              <a:rPr lang="pl-PL" dirty="0">
                <a:latin typeface="Times New Roman" pitchFamily="18" charset="0"/>
              </a:rPr>
              <a:t>                 </a:t>
            </a:r>
          </a:p>
          <a:p>
            <a:pPr marL="609600" indent="-609600">
              <a:buNone/>
            </a:pPr>
            <a:endParaRPr lang="pl-PL" sz="3200" dirty="0">
              <a:latin typeface="Times New Roman" pitchFamily="18" charset="0"/>
              <a:cs typeface="Times New Roman" pitchFamily="18" charset="0"/>
            </a:endParaRPr>
          </a:p>
          <a:p>
            <a:pPr marL="609600" indent="-609600">
              <a:buNone/>
            </a:pPr>
            <a:endParaRPr lang="pl-PL" sz="2400" b="1" dirty="0">
              <a:solidFill>
                <a:srgbClr val="FF0000"/>
              </a:solidFill>
              <a:latin typeface="+mj-lt"/>
              <a:cs typeface="Times New Roman" pitchFamily="18" charset="0"/>
            </a:endParaRPr>
          </a:p>
          <a:p>
            <a:pPr>
              <a:lnSpc>
                <a:spcPct val="110000"/>
              </a:lnSpc>
              <a:buFont typeface="Arial" panose="020B0604020202020204" pitchFamily="34" charset="0"/>
              <a:buChar char="•"/>
            </a:pPr>
            <a:r>
              <a:rPr lang="pl-PL" sz="2400" i="1" dirty="0" err="1">
                <a:latin typeface="+mj-lt"/>
              </a:rPr>
              <a:t>P</a:t>
            </a:r>
            <a:r>
              <a:rPr lang="pl-PL" sz="2400" i="1" baseline="-25000" dirty="0" err="1">
                <a:latin typeface="+mj-lt"/>
              </a:rPr>
              <a:t>n</a:t>
            </a:r>
            <a:r>
              <a:rPr lang="pl-PL" sz="2400" dirty="0">
                <a:latin typeface="+mj-lt"/>
              </a:rPr>
              <a:t>- przyrost naturalny; </a:t>
            </a:r>
          </a:p>
          <a:p>
            <a:pPr>
              <a:lnSpc>
                <a:spcPct val="110000"/>
              </a:lnSpc>
              <a:buFont typeface="Arial" panose="020B0604020202020204" pitchFamily="34" charset="0"/>
              <a:buChar char="•"/>
            </a:pPr>
            <a:r>
              <a:rPr lang="pl-PL" sz="2400" i="1" dirty="0" err="1">
                <a:latin typeface="+mj-lt"/>
              </a:rPr>
              <a:t>U</a:t>
            </a:r>
            <a:r>
              <a:rPr lang="pl-PL" sz="2400" i="1" baseline="-25000" dirty="0" err="1">
                <a:latin typeface="+mj-lt"/>
              </a:rPr>
              <a:t>t</a:t>
            </a:r>
            <a:r>
              <a:rPr lang="pl-PL" sz="2400" baseline="-25000" dirty="0">
                <a:latin typeface="+mj-lt"/>
              </a:rPr>
              <a:t> </a:t>
            </a:r>
            <a:r>
              <a:rPr lang="pl-PL" sz="2400" dirty="0">
                <a:latin typeface="+mj-lt"/>
              </a:rPr>
              <a:t>-  liczba urodzeń w badanym okresie  t,</a:t>
            </a:r>
          </a:p>
          <a:p>
            <a:pPr>
              <a:lnSpc>
                <a:spcPct val="110000"/>
              </a:lnSpc>
              <a:buFont typeface="Arial" panose="020B0604020202020204" pitchFamily="34" charset="0"/>
              <a:buChar char="•"/>
            </a:pPr>
            <a:r>
              <a:rPr lang="pl-PL" sz="2400" i="1" dirty="0" err="1">
                <a:latin typeface="+mj-lt"/>
              </a:rPr>
              <a:t>Z</a:t>
            </a:r>
            <a:r>
              <a:rPr lang="pl-PL" sz="2400" i="1" baseline="-25000" dirty="0" err="1">
                <a:latin typeface="+mj-lt"/>
              </a:rPr>
              <a:t>t</a:t>
            </a:r>
            <a:r>
              <a:rPr lang="pl-PL" sz="2400" dirty="0">
                <a:latin typeface="+mj-lt"/>
              </a:rPr>
              <a:t> – liczba zgonów w badanym okresie  t,</a:t>
            </a:r>
          </a:p>
          <a:p>
            <a:pPr>
              <a:lnSpc>
                <a:spcPct val="110000"/>
              </a:lnSpc>
              <a:buFont typeface="Arial" panose="020B0604020202020204" pitchFamily="34" charset="0"/>
              <a:buChar char="•"/>
            </a:pPr>
            <a:r>
              <a:rPr lang="pl-PL" sz="2400" i="1" dirty="0">
                <a:latin typeface="+mj-lt"/>
              </a:rPr>
              <a:t>L</a:t>
            </a:r>
            <a:r>
              <a:rPr lang="pl-PL" sz="2400" dirty="0">
                <a:latin typeface="+mj-lt"/>
              </a:rPr>
              <a:t> – liczba ludności w połowie badanego okresu  t  lub średnia liczba ludności w tym okresie,</a:t>
            </a:r>
          </a:p>
          <a:p>
            <a:pPr>
              <a:lnSpc>
                <a:spcPct val="110000"/>
              </a:lnSpc>
              <a:buFont typeface="Arial" panose="020B0604020202020204" pitchFamily="34" charset="0"/>
              <a:buChar char="•"/>
            </a:pPr>
            <a:r>
              <a:rPr lang="pl-PL" sz="2400" i="1" dirty="0">
                <a:latin typeface="+mj-lt"/>
              </a:rPr>
              <a:t>C</a:t>
            </a:r>
            <a:r>
              <a:rPr lang="pl-PL" sz="2400" dirty="0">
                <a:latin typeface="+mj-lt"/>
              </a:rPr>
              <a:t>- constans (1000,   10000,  100000)</a:t>
            </a:r>
          </a:p>
          <a:p>
            <a:pPr>
              <a:lnSpc>
                <a:spcPct val="110000"/>
              </a:lnSpc>
              <a:buFont typeface="Arial" panose="020B0604020202020204" pitchFamily="34" charset="0"/>
              <a:buChar char="•"/>
            </a:pPr>
            <a:r>
              <a:rPr lang="pl-PL" sz="2400" i="1" dirty="0">
                <a:latin typeface="+mj-lt"/>
              </a:rPr>
              <a:t>W</a:t>
            </a:r>
            <a:r>
              <a:rPr lang="pl-PL" sz="2400" i="1" baseline="-25000" dirty="0">
                <a:latin typeface="+mj-lt"/>
              </a:rPr>
              <a:t>u</a:t>
            </a:r>
            <a:r>
              <a:rPr lang="pl-PL" sz="2400" i="1" dirty="0">
                <a:latin typeface="+mj-lt"/>
              </a:rPr>
              <a:t> </a:t>
            </a:r>
            <a:r>
              <a:rPr lang="pl-PL" sz="2400" dirty="0">
                <a:latin typeface="+mj-lt"/>
              </a:rPr>
              <a:t> </a:t>
            </a:r>
            <a:r>
              <a:rPr lang="pl-PL" sz="2400" dirty="0">
                <a:latin typeface="+mj-lt"/>
                <a:cs typeface="Times New Roman" pitchFamily="18" charset="0"/>
              </a:rPr>
              <a:t> - współczynnik urodzeń</a:t>
            </a:r>
          </a:p>
          <a:p>
            <a:pPr>
              <a:lnSpc>
                <a:spcPct val="110000"/>
              </a:lnSpc>
              <a:buFont typeface="Arial" panose="020B0604020202020204" pitchFamily="34" charset="0"/>
              <a:buChar char="•"/>
            </a:pPr>
            <a:r>
              <a:rPr lang="pl-PL" sz="2400" i="1" dirty="0" err="1">
                <a:latin typeface="+mj-lt"/>
              </a:rPr>
              <a:t>W</a:t>
            </a:r>
            <a:r>
              <a:rPr lang="pl-PL" sz="2400" i="1" baseline="-25000" dirty="0" err="1">
                <a:latin typeface="+mj-lt"/>
              </a:rPr>
              <a:t>z</a:t>
            </a:r>
            <a:r>
              <a:rPr lang="pl-PL" sz="2400" baseline="-25000" dirty="0">
                <a:latin typeface="+mj-lt"/>
              </a:rPr>
              <a:t> </a:t>
            </a:r>
            <a:r>
              <a:rPr lang="pl-PL" sz="2400" baseline="-25000" dirty="0">
                <a:latin typeface="+mj-lt"/>
                <a:cs typeface="Times New Roman" pitchFamily="18" charset="0"/>
              </a:rPr>
              <a:t>   - </a:t>
            </a:r>
            <a:r>
              <a:rPr lang="pl-PL" sz="2400" dirty="0">
                <a:latin typeface="+mj-lt"/>
                <a:cs typeface="Times New Roman" pitchFamily="18" charset="0"/>
              </a:rPr>
              <a:t>współczynnik zgonów</a:t>
            </a:r>
            <a:endParaRPr lang="pl-PL" sz="2400" baseline="-25000" dirty="0">
              <a:latin typeface="+mj-lt"/>
              <a:cs typeface="Times New Roman" pitchFamily="18" charset="0"/>
            </a:endParaRPr>
          </a:p>
          <a:p>
            <a:pPr marL="609600" indent="-609600">
              <a:buNone/>
            </a:pPr>
            <a:endParaRPr lang="pl-PL" sz="2400" i="1" dirty="0">
              <a:latin typeface="Times New Roman" pitchFamily="18" charset="0"/>
              <a:cs typeface="Times New Roman" pitchFamily="18" charset="0"/>
            </a:endParaRPr>
          </a:p>
          <a:p>
            <a:pPr marL="609600" indent="-609600">
              <a:buNone/>
            </a:pPr>
            <a:endParaRPr lang="pl-PL" sz="2400" baseline="-25000" dirty="0">
              <a:latin typeface="Times New Roman" pitchFamily="18" charset="0"/>
              <a:cs typeface="Times New Roman" pitchFamily="18" charset="0"/>
            </a:endParaRPr>
          </a:p>
          <a:p>
            <a:pPr marL="609600" indent="-609600">
              <a:buNone/>
            </a:pPr>
            <a:endParaRPr lang="pl-PL" baseline="-30000" dirty="0">
              <a:latin typeface="Times New Roman" pitchFamily="18" charset="0"/>
              <a:cs typeface="Times New Roman" pitchFamily="18" charset="0"/>
            </a:endParaRPr>
          </a:p>
        </p:txBody>
      </p:sp>
      <p:sp>
        <p:nvSpPr>
          <p:cNvPr id="3"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884" y="2143744"/>
            <a:ext cx="3442389" cy="73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ytuł 3"/>
          <p:cNvSpPr>
            <a:spLocks noGrp="1"/>
          </p:cNvSpPr>
          <p:nvPr>
            <p:ph type="title"/>
          </p:nvPr>
        </p:nvSpPr>
        <p:spPr/>
        <p:txBody>
          <a:bodyPr/>
          <a:lstStyle/>
          <a:p>
            <a:r>
              <a:rPr lang="pl-PL" dirty="0"/>
              <a:t>Reprodukcja ludności- miary</a:t>
            </a:r>
          </a:p>
        </p:txBody>
      </p:sp>
    </p:spTree>
    <p:extLst>
      <p:ext uri="{BB962C8B-B14F-4D97-AF65-F5344CB8AC3E}">
        <p14:creationId xmlns:p14="http://schemas.microsoft.com/office/powerpoint/2010/main" val="42026998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POLSKA</a:t>
            </a:r>
          </a:p>
        </p:txBody>
      </p:sp>
      <p:pic>
        <p:nvPicPr>
          <p:cNvPr id="3686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1673" y="1410241"/>
            <a:ext cx="11734799" cy="519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2696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41" y="1734357"/>
            <a:ext cx="11527267"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600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7999" y="1578076"/>
            <a:ext cx="11210524" cy="5051323"/>
          </a:xfrm>
        </p:spPr>
        <p:txBody>
          <a:bodyPr>
            <a:normAutofit/>
          </a:bodyPr>
          <a:lstStyle/>
          <a:p>
            <a:endParaRPr lang="pl-PL" sz="2400" dirty="0"/>
          </a:p>
          <a:p>
            <a:pPr marL="457200" indent="-457200" algn="just">
              <a:buClrTx/>
              <a:buSzPct val="120000"/>
              <a:buFont typeface="+mj-lt"/>
              <a:buAutoNum type="arabicPeriod"/>
            </a:pPr>
            <a:r>
              <a:rPr lang="pl-PL" sz="2400" b="1" dirty="0"/>
              <a:t>Faza destrukcyjna </a:t>
            </a:r>
            <a:r>
              <a:rPr lang="pl-PL" sz="2400" dirty="0"/>
              <a:t>rozpoczyna się z momentem podjęcia działań wojennych i trwa do czasu ich zaprzestania. Charakterystyczny dla tej fazy jest wzrost liczby zgonów, spadek liczby zawieranych małżeństw, a co za tym idzie – liczby urodzeń. Efektem tego spadku jest </a:t>
            </a:r>
            <a:r>
              <a:rPr lang="pl-PL" sz="2400" b="1" dirty="0"/>
              <a:t>niż demograficzny</a:t>
            </a:r>
            <a:r>
              <a:rPr lang="pl-PL" sz="2400" dirty="0"/>
              <a:t>.</a:t>
            </a:r>
          </a:p>
          <a:p>
            <a:pPr marL="502920" indent="-457200" algn="just">
              <a:buFont typeface="+mj-lt"/>
              <a:buAutoNum type="arabicPeriod"/>
            </a:pPr>
            <a:r>
              <a:rPr lang="pl-PL" sz="2400" b="1" dirty="0"/>
              <a:t>Faza kompensacyjna </a:t>
            </a:r>
            <a:r>
              <a:rPr lang="pl-PL" sz="2400" dirty="0"/>
              <a:t>rozpoczyna się z chwilą zakończenia wojny. Wzrasta liczba zawieranych małżeństw, a za nowo licznie zawartymi małżeństwami podążają liczne urodzenia. Rodzi się zjawisko wyżu demograficznego. Faza ta trwa przynajmniej tak długo, jak faza destrukcyjna, niekiedy może ulec wydłużeniu, gdy straty ludności są szczególnie duże.</a:t>
            </a:r>
          </a:p>
        </p:txBody>
      </p:sp>
      <p:sp>
        <p:nvSpPr>
          <p:cNvPr id="4" name="Symbol zastępczy numeru slajdu 3"/>
          <p:cNvSpPr>
            <a:spLocks noGrp="1"/>
          </p:cNvSpPr>
          <p:nvPr>
            <p:ph type="sldNum" sz="quarter" idx="12"/>
          </p:nvPr>
        </p:nvSpPr>
        <p:spPr/>
        <p:txBody>
          <a:bodyPr/>
          <a:lstStyle/>
          <a:p>
            <a:fld id="{F7886C9C-DC18-4195-8FD5-A50AA931D419}" type="slidenum">
              <a:rPr lang="en-US" smtClean="0"/>
              <a:pPr/>
              <a:t>9</a:t>
            </a:fld>
            <a:endParaRPr lang="en-US"/>
          </a:p>
        </p:txBody>
      </p:sp>
      <p:sp>
        <p:nvSpPr>
          <p:cNvPr id="5" name="Tytuł 4"/>
          <p:cNvSpPr>
            <a:spLocks noGrp="1"/>
          </p:cNvSpPr>
          <p:nvPr>
            <p:ph type="title"/>
          </p:nvPr>
        </p:nvSpPr>
        <p:spPr/>
        <p:txBody>
          <a:bodyPr/>
          <a:lstStyle/>
          <a:p>
            <a:r>
              <a:rPr lang="pl-PL" dirty="0"/>
              <a:t>demografia- historia </a:t>
            </a:r>
          </a:p>
        </p:txBody>
      </p:sp>
    </p:spTree>
    <p:extLst>
      <p:ext uri="{BB962C8B-B14F-4D97-AF65-F5344CB8AC3E}">
        <p14:creationId xmlns:p14="http://schemas.microsoft.com/office/powerpoint/2010/main" val="8532370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5299" name="Rectangle 3"/>
              <p:cNvSpPr>
                <a:spLocks noGrp="1" noChangeArrowheads="1"/>
              </p:cNvSpPr>
              <p:nvPr>
                <p:ph sz="quarter" idx="1"/>
              </p:nvPr>
            </p:nvSpPr>
            <p:spPr>
              <a:xfrm>
                <a:off x="290945" y="1704110"/>
                <a:ext cx="11637819" cy="5022154"/>
              </a:xfrm>
            </p:spPr>
            <p:txBody>
              <a:bodyPr>
                <a:normAutofit/>
              </a:bodyPr>
              <a:lstStyle/>
              <a:p>
                <a:pPr marL="45720" indent="0">
                  <a:buNone/>
                </a:pPr>
                <a:r>
                  <a:rPr lang="pl-PL" sz="2400" b="1" dirty="0">
                    <a:solidFill>
                      <a:schemeClr val="tx1"/>
                    </a:solidFill>
                  </a:rPr>
                  <a:t>2. Współczynnik  dynamiki </a:t>
                </a:r>
                <a:r>
                  <a:rPr lang="pl-PL" sz="2400" b="1" dirty="0" smtClean="0">
                    <a:solidFill>
                      <a:schemeClr val="tx1"/>
                    </a:solidFill>
                  </a:rPr>
                  <a:t>demograficznej </a:t>
                </a:r>
                <a:r>
                  <a:rPr lang="pl-PL" sz="2400" dirty="0" smtClean="0"/>
                  <a:t>wyraża </a:t>
                </a:r>
                <a:r>
                  <a:rPr lang="pl-PL" sz="2400" dirty="0"/>
                  <a:t>stosunek liczby urodzeń w badanym roku do liczby zgonów w tymże roku</a:t>
                </a:r>
                <a:r>
                  <a:rPr lang="pl-PL" sz="2400" dirty="0" smtClean="0"/>
                  <a:t>:</a:t>
                </a:r>
              </a:p>
              <a:p>
                <a:pPr marL="45720" indent="0">
                  <a:buNone/>
                </a:pPr>
                <a:endParaRPr lang="pl-PL" sz="2400" dirty="0"/>
              </a:p>
              <a:p>
                <a:endParaRPr lang="pl-PL" dirty="0"/>
              </a:p>
              <a:p>
                <a:pPr marL="45720" indent="0">
                  <a:buNone/>
                </a:pPr>
                <a:endParaRPr lang="pl-PL" dirty="0"/>
              </a:p>
              <a:p>
                <a:endParaRPr lang="pl-PL" b="1" dirty="0"/>
              </a:p>
              <a:p>
                <a:pPr>
                  <a:buFont typeface="Arial" panose="020B0604020202020204" pitchFamily="34" charset="0"/>
                  <a:buChar char="•"/>
                </a:pPr>
                <a14:m>
                  <m:oMath xmlns:m="http://schemas.openxmlformats.org/officeDocument/2006/math">
                    <m:r>
                      <a:rPr lang="pl-PL" sz="2400" b="1" i="1" dirty="0" smtClean="0">
                        <a:latin typeface="Cambria Math" panose="02040503050406030204" pitchFamily="18" charset="0"/>
                      </a:rPr>
                      <m:t>𝟎</m:t>
                    </m:r>
                    <m:r>
                      <a:rPr lang="pl-PL" sz="2400" b="1" i="1" dirty="0" smtClean="0">
                        <a:latin typeface="Cambria Math" panose="02040503050406030204" pitchFamily="18" charset="0"/>
                      </a:rPr>
                      <m:t> &lt;</m:t>
                    </m:r>
                    <m:r>
                      <a:rPr lang="pl-PL" sz="2400" b="1" i="1" dirty="0" err="1" smtClean="0">
                        <a:latin typeface="Cambria Math" panose="02040503050406030204" pitchFamily="18" charset="0"/>
                      </a:rPr>
                      <m:t>𝑾</m:t>
                    </m:r>
                    <m:r>
                      <a:rPr lang="pl-PL" sz="2400" b="1" i="1" baseline="-25000" dirty="0" err="1" smtClean="0">
                        <a:latin typeface="Cambria Math" panose="02040503050406030204" pitchFamily="18" charset="0"/>
                      </a:rPr>
                      <m:t>𝒅𝒅</m:t>
                    </m:r>
                    <m:r>
                      <a:rPr lang="pl-PL" sz="2400" b="1" i="1" baseline="-25000" dirty="0" smtClean="0">
                        <a:latin typeface="Cambria Math" panose="02040503050406030204" pitchFamily="18" charset="0"/>
                      </a:rPr>
                      <m:t> </m:t>
                    </m:r>
                    <m:r>
                      <a:rPr lang="pl-PL" sz="2400" b="1" i="1" dirty="0" smtClean="0">
                        <a:latin typeface="Cambria Math" panose="02040503050406030204" pitchFamily="18" charset="0"/>
                      </a:rPr>
                      <m:t>&lt; </m:t>
                    </m:r>
                    <m:r>
                      <a:rPr lang="pl-PL" sz="2400" b="1" i="1" dirty="0" smtClean="0">
                        <a:latin typeface="Cambria Math" panose="02040503050406030204" pitchFamily="18" charset="0"/>
                      </a:rPr>
                      <m:t>𝟏</m:t>
                    </m:r>
                    <m:r>
                      <a:rPr lang="pl-PL" sz="2400" b="1" i="1" dirty="0" smtClean="0">
                        <a:latin typeface="Cambria Math" panose="02040503050406030204" pitchFamily="18" charset="0"/>
                      </a:rPr>
                      <m:t>  </m:t>
                    </m:r>
                  </m:oMath>
                </a14:m>
                <a:r>
                  <a:rPr lang="pl-PL" sz="2400" dirty="0"/>
                  <a:t>roczna liczba urodzeń  nie równoważy rocznej liczby zgonów </a:t>
                </a:r>
                <a:r>
                  <a:rPr lang="pl-PL" sz="2400" b="1" dirty="0">
                    <a:solidFill>
                      <a:schemeClr val="tx2">
                        <a:lumMod val="75000"/>
                      </a:schemeClr>
                    </a:solidFill>
                    <a:effectLst>
                      <a:outerShdw blurRad="38100" dist="38100" dir="2700000" algn="tl">
                        <a:srgbClr val="000000">
                          <a:alpha val="43137"/>
                        </a:srgbClr>
                      </a:outerShdw>
                    </a:effectLst>
                  </a:rPr>
                  <a:t>(</a:t>
                </a:r>
                <a:r>
                  <a:rPr lang="pl-PL" sz="2400" b="1" i="1" dirty="0">
                    <a:solidFill>
                      <a:schemeClr val="tx2">
                        <a:lumMod val="75000"/>
                      </a:schemeClr>
                    </a:solidFill>
                    <a:effectLst>
                      <a:outerShdw blurRad="38100" dist="38100" dir="2700000" algn="tl">
                        <a:srgbClr val="000000">
                          <a:alpha val="43137"/>
                        </a:srgbClr>
                      </a:outerShdw>
                    </a:effectLst>
                  </a:rPr>
                  <a:t>reprodukcja zawężona</a:t>
                </a:r>
                <a:r>
                  <a:rPr lang="pl-PL" sz="2400" dirty="0"/>
                  <a:t>); liczba ludności maleje</a:t>
                </a:r>
              </a:p>
              <a:p>
                <a:pPr>
                  <a:buFont typeface="Arial" panose="020B0604020202020204" pitchFamily="34" charset="0"/>
                  <a:buChar char="•"/>
                </a:pPr>
                <a14:m>
                  <m:oMath xmlns:m="http://schemas.openxmlformats.org/officeDocument/2006/math">
                    <m:r>
                      <a:rPr lang="pl-PL" sz="2400" b="1" i="1" dirty="0" smtClean="0">
                        <a:latin typeface="Cambria Math" panose="02040503050406030204" pitchFamily="18" charset="0"/>
                      </a:rPr>
                      <m:t>𝑾</m:t>
                    </m:r>
                    <m:r>
                      <a:rPr lang="pl-PL" sz="2400" b="1" i="1" baseline="-25000" dirty="0" err="1">
                        <a:latin typeface="Cambria Math" panose="02040503050406030204" pitchFamily="18" charset="0"/>
                      </a:rPr>
                      <m:t>𝒅𝒅</m:t>
                    </m:r>
                    <m:r>
                      <a:rPr lang="pl-PL" sz="2400" b="1" i="1" baseline="-25000" dirty="0">
                        <a:latin typeface="Cambria Math" panose="02040503050406030204" pitchFamily="18" charset="0"/>
                      </a:rPr>
                      <m:t> </m:t>
                    </m:r>
                    <m:r>
                      <a:rPr lang="pl-PL" sz="2400" b="1" i="1" dirty="0" smtClean="0">
                        <a:latin typeface="Cambria Math" panose="02040503050406030204" pitchFamily="18" charset="0"/>
                      </a:rPr>
                      <m:t>&gt; </m:t>
                    </m:r>
                    <m:r>
                      <a:rPr lang="pl-PL" sz="2400" b="1" i="1" dirty="0">
                        <a:latin typeface="Cambria Math" panose="02040503050406030204" pitchFamily="18" charset="0"/>
                      </a:rPr>
                      <m:t>𝟏</m:t>
                    </m:r>
                    <m:r>
                      <a:rPr lang="pl-PL" sz="2400" b="1" i="1" dirty="0">
                        <a:latin typeface="Cambria Math" panose="02040503050406030204" pitchFamily="18" charset="0"/>
                      </a:rPr>
                      <m:t>  </m:t>
                    </m:r>
                  </m:oMath>
                </a14:m>
                <a:r>
                  <a:rPr lang="pl-PL" sz="2400" b="1" dirty="0"/>
                  <a:t>- </a:t>
                </a:r>
                <a:r>
                  <a:rPr lang="pl-PL" sz="2400" dirty="0"/>
                  <a:t>występuje nadwyżka liczby urodzeń nad liczbą zgonów (</a:t>
                </a:r>
                <a:r>
                  <a:rPr lang="pl-PL" sz="2400" b="1" i="1" dirty="0">
                    <a:solidFill>
                      <a:schemeClr val="tx2">
                        <a:lumMod val="75000"/>
                      </a:schemeClr>
                    </a:solidFill>
                    <a:effectLst>
                      <a:outerShdw blurRad="38100" dist="38100" dir="2700000" algn="tl">
                        <a:srgbClr val="000000">
                          <a:alpha val="43137"/>
                        </a:srgbClr>
                      </a:outerShdw>
                    </a:effectLst>
                  </a:rPr>
                  <a:t>reprodukcja rozszerzona)</a:t>
                </a:r>
                <a:r>
                  <a:rPr lang="pl-PL" sz="2400" dirty="0"/>
                  <a:t>; liczba ludności rośnie</a:t>
                </a:r>
              </a:p>
              <a:p>
                <a:pPr>
                  <a:buFont typeface="Arial" panose="020B0604020202020204" pitchFamily="34" charset="0"/>
                  <a:buChar char="•"/>
                </a:pPr>
                <a14:m>
                  <m:oMath xmlns:m="http://schemas.openxmlformats.org/officeDocument/2006/math">
                    <m:r>
                      <a:rPr lang="pl-PL" sz="2400" b="1" i="1" dirty="0" smtClean="0">
                        <a:latin typeface="Cambria Math" panose="02040503050406030204" pitchFamily="18" charset="0"/>
                      </a:rPr>
                      <m:t>𝑾</m:t>
                    </m:r>
                    <m:r>
                      <a:rPr lang="pl-PL" sz="2400" b="1" i="1" baseline="-25000" dirty="0" err="1">
                        <a:latin typeface="Cambria Math" panose="02040503050406030204" pitchFamily="18" charset="0"/>
                      </a:rPr>
                      <m:t>𝒅𝒅</m:t>
                    </m:r>
                    <m:r>
                      <a:rPr lang="pl-PL" sz="2400" b="1" i="1" baseline="-25000" dirty="0">
                        <a:latin typeface="Cambria Math" panose="02040503050406030204" pitchFamily="18" charset="0"/>
                      </a:rPr>
                      <m:t> </m:t>
                    </m:r>
                    <m:r>
                      <a:rPr lang="pl-PL" sz="2400" b="1" i="1" dirty="0" smtClean="0">
                        <a:latin typeface="Cambria Math" panose="02040503050406030204" pitchFamily="18" charset="0"/>
                      </a:rPr>
                      <m:t>= </m:t>
                    </m:r>
                    <m:r>
                      <a:rPr lang="pl-PL" sz="2400" b="1" i="1" dirty="0">
                        <a:latin typeface="Cambria Math" panose="02040503050406030204" pitchFamily="18" charset="0"/>
                      </a:rPr>
                      <m:t>𝟏</m:t>
                    </m:r>
                    <m:r>
                      <a:rPr lang="pl-PL" sz="2400" b="1" i="1" dirty="0">
                        <a:latin typeface="Cambria Math" panose="02040503050406030204" pitchFamily="18" charset="0"/>
                      </a:rPr>
                      <m:t> </m:t>
                    </m:r>
                  </m:oMath>
                </a14:m>
                <a:r>
                  <a:rPr lang="pl-PL" sz="2400" b="1" dirty="0"/>
                  <a:t>– </a:t>
                </a:r>
                <a:r>
                  <a:rPr lang="pl-PL" sz="2400" dirty="0"/>
                  <a:t>gdy roczna liczba urodzeń jest równa rocznej liczbie zgonów </a:t>
                </a:r>
                <a:r>
                  <a:rPr lang="pl-PL" sz="2400" b="1" i="1" dirty="0">
                    <a:solidFill>
                      <a:schemeClr val="tx2">
                        <a:lumMod val="75000"/>
                      </a:schemeClr>
                    </a:solidFill>
                    <a:effectLst>
                      <a:outerShdw blurRad="38100" dist="38100" dir="2700000" algn="tl">
                        <a:srgbClr val="000000">
                          <a:alpha val="43137"/>
                        </a:srgbClr>
                      </a:outerShdw>
                    </a:effectLst>
                  </a:rPr>
                  <a:t>(reprodukcja prosta);  </a:t>
                </a:r>
                <a:r>
                  <a:rPr lang="pl-PL" sz="2400" dirty="0"/>
                  <a:t>liczba ludności nie ulega zmianie</a:t>
                </a:r>
              </a:p>
            </p:txBody>
          </p:sp>
        </mc:Choice>
        <mc:Fallback xmlns="">
          <p:sp>
            <p:nvSpPr>
              <p:cNvPr id="55299" name="Rectangle 3"/>
              <p:cNvSpPr>
                <a:spLocks noGrp="1" noRot="1" noChangeAspect="1" noMove="1" noResize="1" noEditPoints="1" noAdjustHandles="1" noChangeArrowheads="1" noChangeShapeType="1" noTextEdit="1"/>
              </p:cNvSpPr>
              <p:nvPr>
                <p:ph sz="quarter" idx="1"/>
              </p:nvPr>
            </p:nvSpPr>
            <p:spPr>
              <a:xfrm>
                <a:off x="290945" y="1704110"/>
                <a:ext cx="11637819" cy="5022154"/>
              </a:xfrm>
              <a:blipFill rotWithShape="1">
                <a:blip r:embed="rId4"/>
                <a:stretch>
                  <a:fillRect l="-419" t="-972"/>
                </a:stretch>
              </a:blipFill>
            </p:spPr>
            <p:txBody>
              <a:bodyPr/>
              <a:lstStyle/>
              <a:p>
                <a:r>
                  <a:rPr lang="pl-PL">
                    <a:noFill/>
                  </a:rPr>
                  <a:t> </a:t>
                </a:r>
              </a:p>
            </p:txBody>
          </p:sp>
        </mc:Fallback>
      </mc:AlternateContent>
      <p:sp>
        <p:nvSpPr>
          <p:cNvPr id="5530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wrap="none" anchor="ctr">
            <a:spAutoFit/>
          </a:bodyPr>
          <a:lstStyle/>
          <a:p>
            <a:endParaRPr lang="pl-PL"/>
          </a:p>
        </p:txBody>
      </p:sp>
      <p:graphicFrame>
        <p:nvGraphicFramePr>
          <p:cNvPr id="55301" name="Object 5"/>
          <p:cNvGraphicFramePr>
            <a:graphicFrameLocks noChangeAspect="1"/>
          </p:cNvGraphicFramePr>
          <p:nvPr>
            <p:extLst>
              <p:ext uri="{D42A27DB-BD31-4B8C-83A1-F6EECF244321}">
                <p14:modId xmlns:p14="http://schemas.microsoft.com/office/powerpoint/2010/main" val="3231606126"/>
              </p:ext>
            </p:extLst>
          </p:nvPr>
        </p:nvGraphicFramePr>
        <p:xfrm>
          <a:off x="4734933" y="2670388"/>
          <a:ext cx="2043932" cy="966843"/>
        </p:xfrm>
        <a:graphic>
          <a:graphicData uri="http://schemas.openxmlformats.org/presentationml/2006/ole">
            <mc:AlternateContent xmlns:mc="http://schemas.openxmlformats.org/markup-compatibility/2006">
              <mc:Choice xmlns:v="urn:schemas-microsoft-com:vml" Requires="v">
                <p:oleObj spid="_x0000_s3092" name="Równanie" r:id="rId5" imgW="787320" imgH="393480" progId="Equation.3">
                  <p:embed/>
                </p:oleObj>
              </mc:Choice>
              <mc:Fallback>
                <p:oleObj name="Równanie" r:id="rId5" imgW="787320" imgH="393480" progId="Equation.3">
                  <p:embed/>
                  <p:pic>
                    <p:nvPicPr>
                      <p:cNvPr id="0" name=""/>
                      <p:cNvPicPr>
                        <a:picLocks noChangeAspect="1" noChangeArrowheads="1"/>
                      </p:cNvPicPr>
                      <p:nvPr/>
                    </p:nvPicPr>
                    <p:blipFill>
                      <a:blip r:embed="rId6"/>
                      <a:srcRect/>
                      <a:stretch>
                        <a:fillRect/>
                      </a:stretch>
                    </p:blipFill>
                    <p:spPr bwMode="auto">
                      <a:xfrm>
                        <a:off x="4734933" y="2670388"/>
                        <a:ext cx="2043932" cy="966843"/>
                      </a:xfrm>
                      <a:prstGeom prst="rect">
                        <a:avLst/>
                      </a:prstGeom>
                      <a:solidFill>
                        <a:schemeClr val="bg2"/>
                      </a:solidFill>
                    </p:spPr>
                  </p:pic>
                </p:oleObj>
              </mc:Fallback>
            </mc:AlternateContent>
          </a:graphicData>
        </a:graphic>
      </p:graphicFrame>
      <p:sp>
        <p:nvSpPr>
          <p:cNvPr id="3" name="Tytuł 2"/>
          <p:cNvSpPr>
            <a:spLocks noGrp="1"/>
          </p:cNvSpPr>
          <p:nvPr>
            <p:ph type="title"/>
          </p:nvPr>
        </p:nvSpPr>
        <p:spPr/>
        <p:txBody>
          <a:bodyPr/>
          <a:lstStyle/>
          <a:p>
            <a:r>
              <a:rPr lang="pl-PL" dirty="0"/>
              <a:t>Reprodukcja ludności- miary</a:t>
            </a:r>
          </a:p>
        </p:txBody>
      </p:sp>
    </p:spTree>
    <p:extLst>
      <p:ext uri="{BB962C8B-B14F-4D97-AF65-F5344CB8AC3E}">
        <p14:creationId xmlns:p14="http://schemas.microsoft.com/office/powerpoint/2010/main" val="7896592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7999" y="274638"/>
            <a:ext cx="11210524" cy="778098"/>
          </a:xfrm>
        </p:spPr>
        <p:txBody>
          <a:bodyPr>
            <a:normAutofit/>
          </a:bodyPr>
          <a:lstStyle/>
          <a:p>
            <a:pPr algn="ctr"/>
            <a:r>
              <a:rPr lang="pl-PL" dirty="0"/>
              <a:t>Współczynnik  dynamiki  demograficznej -  </a:t>
            </a:r>
            <a:r>
              <a:rPr lang="pl-PL" dirty="0" err="1"/>
              <a:t>PolskA</a:t>
            </a:r>
            <a:endParaRPr lang="pl-PL" dirty="0"/>
          </a:p>
        </p:txBody>
      </p:sp>
      <p:pic>
        <p:nvPicPr>
          <p:cNvPr id="44034"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3177" y="1797804"/>
            <a:ext cx="11365346" cy="44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4956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sz="quarter" idx="1"/>
          </p:nvPr>
        </p:nvSpPr>
        <p:spPr>
          <a:xfrm>
            <a:off x="235527" y="1607127"/>
            <a:ext cx="11707090" cy="5029200"/>
          </a:xfrm>
          <a:noFill/>
        </p:spPr>
        <p:txBody>
          <a:bodyPr>
            <a:normAutofit/>
          </a:bodyPr>
          <a:lstStyle/>
          <a:p>
            <a:pPr algn="just">
              <a:buFont typeface="Wingdings" pitchFamily="2" charset="2"/>
              <a:buNone/>
            </a:pPr>
            <a:r>
              <a:rPr lang="pl-PL" sz="2400" b="1" dirty="0">
                <a:solidFill>
                  <a:schemeClr val="tx2">
                    <a:lumMod val="75000"/>
                  </a:schemeClr>
                </a:solidFill>
                <a:cs typeface="Times New Roman" pitchFamily="18" charset="0"/>
              </a:rPr>
              <a:t>3. Współczynnik dzietności (płodności ogólnej, </a:t>
            </a:r>
            <a:r>
              <a:rPr lang="pl-PL" sz="2400" b="1" dirty="0" smtClean="0">
                <a:solidFill>
                  <a:schemeClr val="tx2">
                    <a:lumMod val="75000"/>
                  </a:schemeClr>
                </a:solidFill>
                <a:cs typeface="Times New Roman" pitchFamily="18" charset="0"/>
              </a:rPr>
              <a:t>całkowitej) </a:t>
            </a:r>
            <a:r>
              <a:rPr lang="pl-PL" sz="2400" dirty="0" smtClean="0"/>
              <a:t>jest </a:t>
            </a:r>
            <a:r>
              <a:rPr lang="pl-PL" sz="2400" dirty="0"/>
              <a:t>sumą rocznych współczynników płodności dla kolejnych roczników w wieku 15-49 lat. </a:t>
            </a:r>
            <a:r>
              <a:rPr lang="pl-PL" sz="2400" dirty="0">
                <a:cs typeface="Times New Roman" pitchFamily="18" charset="0"/>
              </a:rPr>
              <a:t>Wyra</a:t>
            </a:r>
            <a:r>
              <a:rPr lang="pl-PL" sz="2400" dirty="0"/>
              <a:t>ż</a:t>
            </a:r>
            <a:r>
              <a:rPr lang="pl-PL" sz="2400" dirty="0">
                <a:cs typeface="Times New Roman" pitchFamily="18" charset="0"/>
              </a:rPr>
              <a:t>a on </a:t>
            </a:r>
            <a:r>
              <a:rPr lang="pl-PL" sz="2400" dirty="0"/>
              <a:t>ś</a:t>
            </a:r>
            <a:r>
              <a:rPr lang="pl-PL" sz="2400" dirty="0">
                <a:cs typeface="Times New Roman" pitchFamily="18" charset="0"/>
              </a:rPr>
              <a:t>redni</a:t>
            </a:r>
            <a:r>
              <a:rPr lang="pl-PL" sz="2400" dirty="0"/>
              <a:t>ą </a:t>
            </a:r>
            <a:r>
              <a:rPr lang="pl-PL" sz="2400" dirty="0">
                <a:cs typeface="Times New Roman" pitchFamily="18" charset="0"/>
              </a:rPr>
              <a:t>liczb</a:t>
            </a:r>
            <a:r>
              <a:rPr lang="pl-PL" sz="2400" dirty="0"/>
              <a:t>ę</a:t>
            </a:r>
            <a:r>
              <a:rPr lang="pl-PL" sz="2400" dirty="0">
                <a:cs typeface="Times New Roman" pitchFamily="18" charset="0"/>
              </a:rPr>
              <a:t> dzieci, jak</a:t>
            </a:r>
            <a:r>
              <a:rPr lang="pl-PL" sz="2400" dirty="0"/>
              <a:t>ą</a:t>
            </a:r>
            <a:r>
              <a:rPr lang="pl-PL" sz="2400" dirty="0">
                <a:cs typeface="Times New Roman" pitchFamily="18" charset="0"/>
              </a:rPr>
              <a:t> urodziłaby kobieta w ci</a:t>
            </a:r>
            <a:r>
              <a:rPr lang="pl-PL" sz="2400" dirty="0"/>
              <a:t>ą</a:t>
            </a:r>
            <a:r>
              <a:rPr lang="pl-PL" sz="2400" dirty="0">
                <a:cs typeface="Times New Roman" pitchFamily="18" charset="0"/>
              </a:rPr>
              <a:t>gu okresu rozrodczego, przy stałym poziomie p</a:t>
            </a:r>
            <a:r>
              <a:rPr lang="pl-PL" sz="2400" dirty="0"/>
              <a:t>ł</a:t>
            </a:r>
            <a:r>
              <a:rPr lang="pl-PL" sz="2400" dirty="0">
                <a:cs typeface="Times New Roman" pitchFamily="18" charset="0"/>
              </a:rPr>
              <a:t>odno</a:t>
            </a:r>
            <a:r>
              <a:rPr lang="pl-PL" sz="2400" dirty="0"/>
              <a:t>ś</a:t>
            </a:r>
            <a:r>
              <a:rPr lang="pl-PL" sz="2400" dirty="0">
                <a:cs typeface="Times New Roman" pitchFamily="18" charset="0"/>
              </a:rPr>
              <a:t>ci z danego roku kalendarzowego:</a:t>
            </a:r>
            <a:r>
              <a:rPr lang="pl-PL" sz="2400" dirty="0"/>
              <a:t> </a:t>
            </a:r>
          </a:p>
          <a:p>
            <a:pPr algn="just">
              <a:buFont typeface="Arial" panose="020B0604020202020204" pitchFamily="34" charset="0"/>
              <a:buChar char="•"/>
            </a:pPr>
            <a:endParaRPr lang="pl-PL" dirty="0"/>
          </a:p>
          <a:p>
            <a:pPr algn="just">
              <a:buFont typeface="Arial" panose="020B0604020202020204" pitchFamily="34" charset="0"/>
              <a:buChar char="•"/>
            </a:pPr>
            <a:endParaRPr lang="pl-PL" dirty="0"/>
          </a:p>
          <a:p>
            <a:pPr algn="just">
              <a:buFont typeface="Arial" panose="020B0604020202020204" pitchFamily="34" charset="0"/>
              <a:buChar char="•"/>
            </a:pPr>
            <a:endParaRPr lang="pl-PL" dirty="0"/>
          </a:p>
          <a:p>
            <a:pPr algn="just">
              <a:buFont typeface="Arial" panose="020B0604020202020204" pitchFamily="34" charset="0"/>
              <a:buChar char="•"/>
            </a:pPr>
            <a:endParaRPr lang="pl-PL" sz="2400" dirty="0"/>
          </a:p>
          <a:p>
            <a:pPr marL="45720" indent="0" algn="just">
              <a:buNone/>
            </a:pPr>
            <a:r>
              <a:rPr lang="pl-PL" sz="2400" dirty="0"/>
              <a:t>gdzie          </a:t>
            </a:r>
            <a:r>
              <a:rPr lang="pl-PL" sz="2400" dirty="0" smtClean="0"/>
              <a:t>to współczynnik </a:t>
            </a:r>
            <a:r>
              <a:rPr lang="pl-PL" sz="2400" dirty="0"/>
              <a:t>płodności dla poszczególnych roczników wieku rozrod­czego kobiet, w przeliczeniu na jedną kobietę (czyli stosunek liczby urodzeń żywych w danym okresie pochodzących z kobiet w danej grupie wieku do ogólnej liczby kobiet w tej samej grupie wieku). </a:t>
            </a:r>
          </a:p>
          <a:p>
            <a:pPr algn="just">
              <a:buFont typeface="Arial" panose="020B0604020202020204" pitchFamily="34" charset="0"/>
              <a:buChar char="•"/>
            </a:pPr>
            <a:endParaRPr lang="pl-PL" sz="2400" dirty="0"/>
          </a:p>
        </p:txBody>
      </p:sp>
      <p:sp>
        <p:nvSpPr>
          <p:cNvPr id="3" name="Tytuł 2"/>
          <p:cNvSpPr>
            <a:spLocks noGrp="1"/>
          </p:cNvSpPr>
          <p:nvPr>
            <p:ph type="title"/>
          </p:nvPr>
        </p:nvSpPr>
        <p:spPr/>
        <p:txBody>
          <a:bodyPr/>
          <a:lstStyle/>
          <a:p>
            <a:r>
              <a:rPr lang="pl-PL" dirty="0"/>
              <a:t>Reprodukcja ludności- miary</a:t>
            </a:r>
          </a:p>
        </p:txBody>
      </p:sp>
      <p:graphicFrame>
        <p:nvGraphicFramePr>
          <p:cNvPr id="6" name="Object 5"/>
          <p:cNvGraphicFramePr>
            <a:graphicFrameLocks noChangeAspect="1"/>
          </p:cNvGraphicFramePr>
          <p:nvPr>
            <p:extLst>
              <p:ext uri="{D42A27DB-BD31-4B8C-83A1-F6EECF244321}">
                <p14:modId xmlns:p14="http://schemas.microsoft.com/office/powerpoint/2010/main" val="2131818858"/>
              </p:ext>
            </p:extLst>
          </p:nvPr>
        </p:nvGraphicFramePr>
        <p:xfrm>
          <a:off x="4193934" y="3413383"/>
          <a:ext cx="3172691" cy="1015640"/>
        </p:xfrm>
        <a:graphic>
          <a:graphicData uri="http://schemas.openxmlformats.org/presentationml/2006/ole">
            <mc:AlternateContent xmlns:mc="http://schemas.openxmlformats.org/markup-compatibility/2006">
              <mc:Choice xmlns:v="urn:schemas-microsoft-com:vml" Requires="v">
                <p:oleObj spid="_x0000_s4116" name="Równanie" r:id="rId3" imgW="1307880" imgH="431640" progId="Equation.3">
                  <p:embed/>
                </p:oleObj>
              </mc:Choice>
              <mc:Fallback>
                <p:oleObj name="Równanie" r:id="rId3" imgW="1307880" imgH="431640" progId="Equation.3">
                  <p:embed/>
                  <p:pic>
                    <p:nvPicPr>
                      <p:cNvPr id="0" name=""/>
                      <p:cNvPicPr>
                        <a:picLocks noChangeAspect="1" noChangeArrowheads="1"/>
                      </p:cNvPicPr>
                      <p:nvPr/>
                    </p:nvPicPr>
                    <p:blipFill>
                      <a:blip r:embed="rId4"/>
                      <a:srcRect/>
                      <a:stretch>
                        <a:fillRect/>
                      </a:stretch>
                    </p:blipFill>
                    <p:spPr bwMode="auto">
                      <a:xfrm>
                        <a:off x="4193934" y="3413383"/>
                        <a:ext cx="3172691" cy="1015640"/>
                      </a:xfrm>
                      <a:prstGeom prst="rect">
                        <a:avLst/>
                      </a:prstGeom>
                      <a:solidFill>
                        <a:schemeClr val="bg2"/>
                      </a:solidFill>
                    </p:spPr>
                  </p:pic>
                </p:oleObj>
              </mc:Fallback>
            </mc:AlternateContent>
          </a:graphicData>
        </a:graphic>
      </p:graphicFrame>
      <p:pic>
        <p:nvPicPr>
          <p:cNvPr id="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422" y="4713862"/>
            <a:ext cx="769194" cy="56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2625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4"/>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l-PL"/>
          </a:p>
        </p:txBody>
      </p:sp>
      <p:sp>
        <p:nvSpPr>
          <p:cNvPr id="3" name="Tytuł 2"/>
          <p:cNvSpPr>
            <a:spLocks noGrp="1"/>
          </p:cNvSpPr>
          <p:nvPr>
            <p:ph type="title"/>
          </p:nvPr>
        </p:nvSpPr>
        <p:spPr/>
        <p:txBody>
          <a:bodyPr/>
          <a:lstStyle/>
          <a:p>
            <a:r>
              <a:rPr lang="pl-PL" dirty="0"/>
              <a:t>Reprodukcja ludności- miary</a:t>
            </a:r>
          </a:p>
        </p:txBody>
      </p:sp>
      <p:sp>
        <p:nvSpPr>
          <p:cNvPr id="8" name="Rectangle 3"/>
          <p:cNvSpPr>
            <a:spLocks noGrp="1" noChangeArrowheads="1"/>
          </p:cNvSpPr>
          <p:nvPr>
            <p:ph idx="1"/>
          </p:nvPr>
        </p:nvSpPr>
        <p:spPr>
          <a:xfrm>
            <a:off x="231150" y="1497228"/>
            <a:ext cx="11572537" cy="4764087"/>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45720" indent="0" algn="just">
              <a:buNone/>
            </a:pPr>
            <a:r>
              <a:rPr lang="pl-PL" sz="2400" dirty="0"/>
              <a:t>Współczynnik dzietności (TFR) </a:t>
            </a:r>
            <a:r>
              <a:rPr lang="pl-PL" sz="2400" dirty="0" smtClean="0"/>
              <a:t>gwarantujący </a:t>
            </a:r>
            <a:r>
              <a:rPr lang="pl-PL" sz="2400" dirty="0"/>
              <a:t>prostą zastępowalność pokoleń wynosi - </a:t>
            </a:r>
            <a:r>
              <a:rPr lang="pl-PL" sz="2400" b="1" dirty="0">
                <a:solidFill>
                  <a:srgbClr val="FF0000"/>
                </a:solidFill>
                <a:effectLst>
                  <a:outerShdw blurRad="38100" dist="38100" dir="2700000" algn="tl">
                    <a:srgbClr val="000000">
                      <a:alpha val="43137"/>
                    </a:srgbClr>
                  </a:outerShdw>
                </a:effectLst>
              </a:rPr>
              <a:t>2,12</a:t>
            </a:r>
            <a:r>
              <a:rPr lang="pl-PL" sz="2400" dirty="0">
                <a:effectLst>
                  <a:outerShdw blurRad="38100" dist="38100" dir="2700000" algn="tl">
                    <a:srgbClr val="000000">
                      <a:alpha val="43137"/>
                    </a:srgbClr>
                  </a:outerShdw>
                </a:effectLst>
              </a:rPr>
              <a:t>.</a:t>
            </a:r>
            <a:r>
              <a:rPr lang="pl-PL" sz="2400" dirty="0"/>
              <a:t>  W Polsce próg ten został osiągnięty </a:t>
            </a:r>
            <a:r>
              <a:rPr lang="pl-PL" sz="2400" dirty="0" smtClean="0"/>
              <a:t>na przełomie lat </a:t>
            </a:r>
            <a:r>
              <a:rPr lang="pl-PL" sz="2400" b="1" dirty="0" smtClean="0"/>
              <a:t>1988/1989r</a:t>
            </a:r>
            <a:r>
              <a:rPr lang="pl-PL" sz="2400" b="1" dirty="0"/>
              <a:t>. </a:t>
            </a:r>
            <a:r>
              <a:rPr lang="pl-PL" sz="2400" dirty="0" smtClean="0"/>
              <a:t>Poziom </a:t>
            </a:r>
            <a:r>
              <a:rPr lang="pl-PL" sz="2400" dirty="0"/>
              <a:t>płodności w następnych latach nie gwarantuje już prostej zastępowalności pokoleń. </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09" y="3049210"/>
            <a:ext cx="11212620" cy="371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Łącznik prostoliniowy 3"/>
          <p:cNvCxnSpPr/>
          <p:nvPr/>
        </p:nvCxnSpPr>
        <p:spPr>
          <a:xfrm flipH="1">
            <a:off x="1100380" y="5203475"/>
            <a:ext cx="1019788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5687878" y="5203475"/>
            <a:ext cx="0" cy="1255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761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4" name="Rectangle 3"/>
              <p:cNvSpPr>
                <a:spLocks noGrp="1" noChangeArrowheads="1"/>
              </p:cNvSpPr>
              <p:nvPr>
                <p:ph sz="quarter" idx="1"/>
              </p:nvPr>
            </p:nvSpPr>
            <p:spPr>
              <a:xfrm>
                <a:off x="235527" y="1634836"/>
                <a:ext cx="11720946" cy="4839116"/>
              </a:xfrm>
            </p:spPr>
            <p:txBody>
              <a:bodyPr>
                <a:normAutofit/>
              </a:bodyPr>
              <a:lstStyle/>
              <a:p>
                <a:pPr marL="45720" indent="0">
                  <a:buNone/>
                </a:pPr>
                <a:r>
                  <a:rPr lang="pl-PL" sz="2400" b="1" dirty="0">
                    <a:solidFill>
                      <a:schemeClr val="tx2">
                        <a:lumMod val="75000"/>
                      </a:schemeClr>
                    </a:solidFill>
                    <a:cs typeface="Times New Roman" pitchFamily="18" charset="0"/>
                  </a:rPr>
                  <a:t>3. Współczynnik dzietności (</a:t>
                </a:r>
                <a:r>
                  <a:rPr lang="pl-PL" sz="2400" b="1" dirty="0" err="1">
                    <a:solidFill>
                      <a:schemeClr val="tx2">
                        <a:lumMod val="75000"/>
                      </a:schemeClr>
                    </a:solidFill>
                    <a:cs typeface="Times New Roman" pitchFamily="18" charset="0"/>
                  </a:rPr>
                  <a:t>kohortowy</a:t>
                </a:r>
                <a:r>
                  <a:rPr lang="pl-PL" sz="2400" b="1" dirty="0" smtClean="0">
                    <a:solidFill>
                      <a:schemeClr val="tx2">
                        <a:lumMod val="75000"/>
                      </a:schemeClr>
                    </a:solidFill>
                    <a:cs typeface="Times New Roman" pitchFamily="18" charset="0"/>
                  </a:rPr>
                  <a:t>) </a:t>
                </a:r>
                <a:r>
                  <a:rPr lang="pl-PL" sz="2400" dirty="0" smtClean="0"/>
                  <a:t>obliczany </a:t>
                </a:r>
                <a:r>
                  <a:rPr lang="pl-PL" sz="2400" dirty="0"/>
                  <a:t>dla rzeczywistych </a:t>
                </a:r>
                <a:r>
                  <a:rPr lang="pl-PL" sz="2400" dirty="0" smtClean="0"/>
                  <a:t>kohort </a:t>
                </a:r>
              </a:p>
              <a:p>
                <a:pPr>
                  <a:buFont typeface="Arial" panose="020B0604020202020204" pitchFamily="34" charset="0"/>
                  <a:buChar char="•"/>
                </a:pPr>
                <a:r>
                  <a:rPr lang="pl-PL" sz="2400" dirty="0" smtClean="0"/>
                  <a:t>obrazuje </a:t>
                </a:r>
                <a:r>
                  <a:rPr lang="pl-PL" sz="2400" dirty="0"/>
                  <a:t>płodność rzeczywistą kohorty, która zakończyła płodność, może być liczony dla kohort kobiet, które ukończyły 50 lat życia. </a:t>
                </a:r>
              </a:p>
              <a:p>
                <a:pPr>
                  <a:buFont typeface="Arial" panose="020B0604020202020204" pitchFamily="34" charset="0"/>
                  <a:buChar char="•"/>
                </a:pPr>
                <a:r>
                  <a:rPr lang="pl-PL" sz="2400" dirty="0"/>
                  <a:t>J</a:t>
                </a:r>
                <a:r>
                  <a:rPr lang="pl-PL" sz="2400" dirty="0">
                    <a:cs typeface="Times New Roman" pitchFamily="18" charset="0"/>
                  </a:rPr>
                  <a:t>est to iloraz liczby dzieci urodzonych przez dan</a:t>
                </a:r>
                <a:r>
                  <a:rPr lang="pl-PL" sz="2400" dirty="0"/>
                  <a:t>ą</a:t>
                </a:r>
                <a:r>
                  <a:rPr lang="pl-PL" sz="2400" dirty="0">
                    <a:cs typeface="Times New Roman" pitchFamily="18" charset="0"/>
                  </a:rPr>
                  <a:t> kohort</a:t>
                </a:r>
                <a:r>
                  <a:rPr lang="pl-PL" sz="2400" dirty="0"/>
                  <a:t>ę</a:t>
                </a:r>
                <a:r>
                  <a:rPr lang="pl-PL" sz="2400" dirty="0">
                    <a:cs typeface="Times New Roman" pitchFamily="18" charset="0"/>
                  </a:rPr>
                  <a:t> kobiet</a:t>
                </a:r>
                <a:r>
                  <a:rPr lang="pl-PL" sz="2400" dirty="0"/>
                  <a:t>,</a:t>
                </a:r>
                <a:r>
                  <a:rPr lang="pl-PL" sz="2400" dirty="0">
                    <a:cs typeface="Times New Roman" pitchFamily="18" charset="0"/>
                  </a:rPr>
                  <a:t> do </a:t>
                </a:r>
                <a:r>
                  <a:rPr lang="pl-PL" sz="2400" dirty="0"/>
                  <a:t>ś</a:t>
                </a:r>
                <a:r>
                  <a:rPr lang="pl-PL" sz="2400" dirty="0">
                    <a:cs typeface="Times New Roman" pitchFamily="18" charset="0"/>
                  </a:rPr>
                  <a:t>redniej liczby kobiet tej</a:t>
                </a:r>
                <a:r>
                  <a:rPr lang="pl-PL" sz="2400" dirty="0"/>
                  <a:t>ż</a:t>
                </a:r>
                <a:r>
                  <a:rPr lang="pl-PL" sz="2400" dirty="0">
                    <a:cs typeface="Times New Roman" pitchFamily="18" charset="0"/>
                  </a:rPr>
                  <a:t>e kohorty b</a:t>
                </a:r>
                <a:r>
                  <a:rPr lang="pl-PL" sz="2400" dirty="0"/>
                  <a:t>ę</a:t>
                </a:r>
                <a:r>
                  <a:rPr lang="pl-PL" sz="2400" dirty="0">
                    <a:cs typeface="Times New Roman" pitchFamily="18" charset="0"/>
                  </a:rPr>
                  <a:t>d</a:t>
                </a:r>
                <a:r>
                  <a:rPr lang="pl-PL" sz="2400" dirty="0"/>
                  <a:t>ą</a:t>
                </a:r>
                <a:r>
                  <a:rPr lang="pl-PL" sz="2400" dirty="0">
                    <a:cs typeface="Times New Roman" pitchFamily="18" charset="0"/>
                  </a:rPr>
                  <a:t>cych w wieku rozrodczym</a:t>
                </a:r>
                <a:endParaRPr lang="pl-PL" sz="2400" dirty="0"/>
              </a:p>
              <a:p>
                <a:pPr eaLnBrk="1" hangingPunct="1">
                  <a:buFont typeface="Arial" panose="020B0604020202020204" pitchFamily="34" charset="0"/>
                  <a:buChar char="•"/>
                </a:pPr>
                <a:endParaRPr lang="pl-PL" sz="2400" dirty="0"/>
              </a:p>
              <a:p>
                <a:pPr eaLnBrk="1" hangingPunct="1">
                  <a:buFont typeface="Arial" panose="020B0604020202020204" pitchFamily="34" charset="0"/>
                  <a:buChar char="•"/>
                </a:pPr>
                <a:endParaRPr lang="pl-PL" sz="2400" dirty="0"/>
              </a:p>
              <a:p>
                <a:pPr eaLnBrk="1" hangingPunct="1">
                  <a:buFont typeface="Arial" panose="020B0604020202020204" pitchFamily="34" charset="0"/>
                  <a:buChar char="•"/>
                </a:pPr>
                <a:endParaRPr lang="pl-PL" sz="2400" dirty="0"/>
              </a:p>
              <a:p>
                <a:pPr marL="45720" indent="0" eaLnBrk="1" hangingPunct="1">
                  <a:buNone/>
                </a:pPr>
                <a:endParaRPr lang="pl-PL" sz="2400" dirty="0"/>
              </a:p>
              <a:p>
                <a:pPr>
                  <a:buFont typeface="Arial" panose="020B0604020202020204" pitchFamily="34" charset="0"/>
                  <a:buChar char="•"/>
                </a:pPr>
                <a14:m>
                  <m:oMath xmlns:m="http://schemas.openxmlformats.org/officeDocument/2006/math">
                    <m:r>
                      <a:rPr lang="pl-PL" sz="2400" i="1" dirty="0" smtClean="0">
                        <a:latin typeface="Cambria Math" panose="02040503050406030204" pitchFamily="18" charset="0"/>
                      </a:rPr>
                      <m:t>𝑈</m:t>
                    </m:r>
                    <m:r>
                      <a:rPr lang="pl-PL" sz="2400" i="1" baseline="-25000" dirty="0" err="1">
                        <a:latin typeface="Cambria Math" panose="02040503050406030204" pitchFamily="18" charset="0"/>
                      </a:rPr>
                      <m:t>𝑘𝑜h</m:t>
                    </m:r>
                  </m:oMath>
                </a14:m>
                <a:r>
                  <a:rPr lang="pl-PL" sz="2400" dirty="0"/>
                  <a:t> – urodzenia dzieci w danej kohorcie w całym okresie rozrodczym,</a:t>
                </a:r>
              </a:p>
              <a:p>
                <a:pPr>
                  <a:buFont typeface="Arial" panose="020B0604020202020204" pitchFamily="34" charset="0"/>
                  <a:buChar char="•"/>
                </a:pPr>
                <a14:m>
                  <m:oMath xmlns:m="http://schemas.openxmlformats.org/officeDocument/2006/math">
                    <m:r>
                      <a:rPr lang="pl-PL" sz="2400" i="1" dirty="0" smtClean="0">
                        <a:latin typeface="Cambria Math" panose="02040503050406030204" pitchFamily="18" charset="0"/>
                      </a:rPr>
                      <m:t>𝐾</m:t>
                    </m:r>
                    <m:r>
                      <a:rPr lang="pl-PL" sz="2400" i="1" baseline="-25000" dirty="0" err="1">
                        <a:latin typeface="Cambria Math" panose="02040503050406030204" pitchFamily="18" charset="0"/>
                      </a:rPr>
                      <m:t>𝑘𝑜h</m:t>
                    </m:r>
                    <m:r>
                      <a:rPr lang="pl-PL" sz="2400" i="1" dirty="0">
                        <a:latin typeface="Cambria Math" panose="02040503050406030204" pitchFamily="18" charset="0"/>
                      </a:rPr>
                      <m:t> </m:t>
                    </m:r>
                  </m:oMath>
                </a14:m>
                <a:r>
                  <a:rPr lang="pl-PL" sz="2400" dirty="0"/>
                  <a:t>– średnia liczba kobiet danej kohorty będących w wieku rozrodczym</a:t>
                </a:r>
              </a:p>
              <a:p>
                <a:pPr eaLnBrk="1" hangingPunct="1">
                  <a:buFont typeface="Wingdings" pitchFamily="2" charset="2"/>
                  <a:buNone/>
                </a:pPr>
                <a:endParaRPr lang="pl-PL" dirty="0"/>
              </a:p>
            </p:txBody>
          </p:sp>
        </mc:Choice>
        <mc:Fallback xmlns="">
          <p:sp>
            <p:nvSpPr>
              <p:cNvPr id="10244" name="Rectangle 3"/>
              <p:cNvSpPr>
                <a:spLocks noGrp="1" noRot="1" noChangeAspect="1" noMove="1" noResize="1" noEditPoints="1" noAdjustHandles="1" noChangeArrowheads="1" noChangeShapeType="1" noTextEdit="1"/>
              </p:cNvSpPr>
              <p:nvPr>
                <p:ph sz="quarter" idx="1"/>
              </p:nvPr>
            </p:nvSpPr>
            <p:spPr>
              <a:xfrm>
                <a:off x="235527" y="1634836"/>
                <a:ext cx="11720946" cy="4839116"/>
              </a:xfrm>
              <a:blipFill rotWithShape="1">
                <a:blip r:embed="rId4"/>
                <a:stretch>
                  <a:fillRect l="-416" t="-1008"/>
                </a:stretch>
              </a:blipFill>
            </p:spPr>
            <p:txBody>
              <a:bodyPr/>
              <a:lstStyle/>
              <a:p>
                <a:r>
                  <a:rPr lang="pl-PL">
                    <a:noFill/>
                  </a:rPr>
                  <a:t> </a:t>
                </a:r>
              </a:p>
            </p:txBody>
          </p:sp>
        </mc:Fallback>
      </mc:AlternateContent>
      <p:sp>
        <p:nvSpPr>
          <p:cNvPr id="10245" name="Rectangle 4"/>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l-PL"/>
          </a:p>
        </p:txBody>
      </p:sp>
      <p:graphicFrame>
        <p:nvGraphicFramePr>
          <p:cNvPr id="10242" name="Object 5"/>
          <p:cNvGraphicFramePr>
            <a:graphicFrameLocks noChangeAspect="1"/>
          </p:cNvGraphicFramePr>
          <p:nvPr>
            <p:extLst>
              <p:ext uri="{D42A27DB-BD31-4B8C-83A1-F6EECF244321}">
                <p14:modId xmlns:p14="http://schemas.microsoft.com/office/powerpoint/2010/main" val="2768643268"/>
              </p:ext>
            </p:extLst>
          </p:nvPr>
        </p:nvGraphicFramePr>
        <p:xfrm>
          <a:off x="4568183" y="3902241"/>
          <a:ext cx="2082940" cy="1172212"/>
        </p:xfrm>
        <a:graphic>
          <a:graphicData uri="http://schemas.openxmlformats.org/presentationml/2006/ole">
            <mc:AlternateContent xmlns:mc="http://schemas.openxmlformats.org/markup-compatibility/2006">
              <mc:Choice xmlns:v="urn:schemas-microsoft-com:vml" Requires="v">
                <p:oleObj spid="_x0000_s5140" name="Równanie" r:id="rId5" imgW="1130040" imgH="507960" progId="Equation.3">
                  <p:embed/>
                </p:oleObj>
              </mc:Choice>
              <mc:Fallback>
                <p:oleObj name="Równanie" r:id="rId5" imgW="113004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183" y="3902241"/>
                        <a:ext cx="2082940" cy="1172212"/>
                      </a:xfrm>
                      <a:prstGeom prst="rect">
                        <a:avLst/>
                      </a:prstGeom>
                      <a:solidFill>
                        <a:schemeClr val="bg2"/>
                      </a:solidFill>
                    </p:spPr>
                  </p:pic>
                </p:oleObj>
              </mc:Fallback>
            </mc:AlternateContent>
          </a:graphicData>
        </a:graphic>
      </p:graphicFrame>
      <p:sp>
        <p:nvSpPr>
          <p:cNvPr id="3" name="Tytuł 2"/>
          <p:cNvSpPr>
            <a:spLocks noGrp="1"/>
          </p:cNvSpPr>
          <p:nvPr>
            <p:ph type="title"/>
          </p:nvPr>
        </p:nvSpPr>
        <p:spPr/>
        <p:txBody>
          <a:bodyPr/>
          <a:lstStyle/>
          <a:p>
            <a:r>
              <a:rPr lang="pl-PL" dirty="0"/>
              <a:t>Reprodukcja ludności- miary</a:t>
            </a:r>
          </a:p>
        </p:txBody>
      </p:sp>
    </p:spTree>
    <p:extLst>
      <p:ext uri="{BB962C8B-B14F-4D97-AF65-F5344CB8AC3E}">
        <p14:creationId xmlns:p14="http://schemas.microsoft.com/office/powerpoint/2010/main" val="11888030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54181" y="338304"/>
            <a:ext cx="11055927" cy="1026368"/>
          </a:xfrm>
          <a:noFill/>
        </p:spPr>
        <p:txBody>
          <a:bodyPr>
            <a:normAutofit/>
          </a:bodyPr>
          <a:lstStyle/>
          <a:p>
            <a:pPr algn="ctr"/>
            <a:r>
              <a:rPr lang="pl-PL" sz="2800" dirty="0">
                <a:effectLst>
                  <a:outerShdw blurRad="38100" dist="38100" dir="2700000" algn="tl">
                    <a:srgbClr val="000000">
                      <a:alpha val="43137"/>
                    </a:srgbClr>
                  </a:outerShdw>
                </a:effectLst>
              </a:rPr>
              <a:t>Współczynniki dzietności w  Polsce</a:t>
            </a:r>
            <a:br>
              <a:rPr lang="pl-PL" sz="2800" dirty="0">
                <a:effectLst>
                  <a:outerShdw blurRad="38100" dist="38100" dir="2700000" algn="tl">
                    <a:srgbClr val="000000">
                      <a:alpha val="43137"/>
                    </a:srgbClr>
                  </a:outerShdw>
                </a:effectLst>
              </a:rPr>
            </a:br>
            <a:r>
              <a:rPr lang="pl-PL" sz="2800" dirty="0">
                <a:effectLst>
                  <a:outerShdw blurRad="38100" dist="38100" dir="2700000" algn="tl">
                    <a:srgbClr val="000000">
                      <a:alpha val="43137"/>
                    </a:srgbClr>
                  </a:outerShdw>
                </a:effectLst>
              </a:rPr>
              <a:t> w latach   1990 -2013</a:t>
            </a:r>
          </a:p>
        </p:txBody>
      </p:sp>
      <p:pic>
        <p:nvPicPr>
          <p:cNvPr id="44034"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6582" y="1662545"/>
            <a:ext cx="10806545" cy="5006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8143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395" name="Rectangle 3"/>
              <p:cNvSpPr>
                <a:spLocks noGrp="1" noChangeArrowheads="1"/>
              </p:cNvSpPr>
              <p:nvPr>
                <p:ph sz="quarter" idx="1"/>
              </p:nvPr>
            </p:nvSpPr>
            <p:spPr>
              <a:xfrm>
                <a:off x="304800" y="1628799"/>
                <a:ext cx="11623964" cy="4993673"/>
              </a:xfrm>
              <a:noFill/>
              <a:ln>
                <a:noFill/>
              </a:ln>
            </p:spPr>
            <p:style>
              <a:lnRef idx="1">
                <a:schemeClr val="accent2"/>
              </a:lnRef>
              <a:fillRef idx="2">
                <a:schemeClr val="accent2"/>
              </a:fillRef>
              <a:effectRef idx="1">
                <a:schemeClr val="accent2"/>
              </a:effectRef>
              <a:fontRef idx="minor">
                <a:schemeClr val="dk1"/>
              </a:fontRef>
            </p:style>
            <p:txBody>
              <a:bodyPr/>
              <a:lstStyle/>
              <a:p>
                <a:pPr marL="45720" indent="0" algn="just">
                  <a:buNone/>
                </a:pPr>
                <a:r>
                  <a:rPr lang="pl-PL" sz="2400" b="1" dirty="0">
                    <a:solidFill>
                      <a:schemeClr val="tx2">
                        <a:lumMod val="75000"/>
                      </a:schemeClr>
                    </a:solidFill>
                    <a:cs typeface="Times New Roman" pitchFamily="18" charset="0"/>
                  </a:rPr>
                  <a:t>4. Współczynnik reprodukcji </a:t>
                </a:r>
                <a:r>
                  <a:rPr lang="pl-PL" sz="2400" b="1" dirty="0" smtClean="0">
                    <a:solidFill>
                      <a:schemeClr val="tx2">
                        <a:lumMod val="75000"/>
                      </a:schemeClr>
                    </a:solidFill>
                    <a:cs typeface="Times New Roman" pitchFamily="18" charset="0"/>
                  </a:rPr>
                  <a:t>brutto</a:t>
                </a:r>
                <a:r>
                  <a:rPr lang="pl-PL" sz="2400" b="1" dirty="0">
                    <a:solidFill>
                      <a:schemeClr val="tx2">
                        <a:lumMod val="75000"/>
                      </a:schemeClr>
                    </a:solidFill>
                    <a:cs typeface="Times New Roman" pitchFamily="18" charset="0"/>
                  </a:rPr>
                  <a:t> </a:t>
                </a:r>
                <a:r>
                  <a:rPr lang="pl-PL" sz="2400" dirty="0" smtClean="0">
                    <a:solidFill>
                      <a:schemeClr val="tx2"/>
                    </a:solidFill>
                    <a:cs typeface="Times New Roman" pitchFamily="18" charset="0"/>
                  </a:rPr>
                  <a:t>(</a:t>
                </a:r>
                <a14:m>
                  <m:oMath xmlns:m="http://schemas.openxmlformats.org/officeDocument/2006/math">
                    <m:r>
                      <a:rPr lang="pl-PL" sz="2400" i="1" dirty="0" smtClean="0">
                        <a:solidFill>
                          <a:schemeClr val="tx2"/>
                        </a:solidFill>
                        <a:latin typeface="Cambria Math" panose="02040503050406030204" pitchFamily="18" charset="0"/>
                        <a:cs typeface="Times New Roman" pitchFamily="18" charset="0"/>
                      </a:rPr>
                      <m:t>𝑊</m:t>
                    </m:r>
                    <m:r>
                      <a:rPr lang="pl-PL" sz="2400" i="1" baseline="-25000" dirty="0" err="1">
                        <a:solidFill>
                          <a:schemeClr val="tx2"/>
                        </a:solidFill>
                        <a:latin typeface="Cambria Math" panose="02040503050406030204" pitchFamily="18" charset="0"/>
                        <a:cs typeface="Times New Roman" pitchFamily="18" charset="0"/>
                      </a:rPr>
                      <m:t>𝑟𝑏</m:t>
                    </m:r>
                  </m:oMath>
                </a14:m>
                <a:r>
                  <a:rPr lang="pl-PL" sz="2400" dirty="0">
                    <a:solidFill>
                      <a:schemeClr val="tx2"/>
                    </a:solidFill>
                    <a:cs typeface="Times New Roman" pitchFamily="18" charset="0"/>
                  </a:rPr>
                  <a:t>) określa średnią liczbę żywo urodzonych córek </a:t>
                </a:r>
                <a:r>
                  <a:rPr lang="pl-PL" sz="2400" dirty="0" smtClean="0">
                    <a:solidFill>
                      <a:schemeClr val="tx2"/>
                    </a:solidFill>
                    <a:cs typeface="Times New Roman" pitchFamily="18" charset="0"/>
                  </a:rPr>
                  <a:t>przypadającą </a:t>
                </a:r>
                <a:r>
                  <a:rPr lang="pl-PL" sz="2400" dirty="0">
                    <a:solidFill>
                      <a:schemeClr val="tx2"/>
                    </a:solidFill>
                    <a:cs typeface="Times New Roman" pitchFamily="18" charset="0"/>
                  </a:rPr>
                  <a:t>na jedną kobietę w wieku </a:t>
                </a:r>
                <a:r>
                  <a:rPr lang="pl-PL" sz="2400" dirty="0" smtClean="0">
                    <a:solidFill>
                      <a:schemeClr val="tx2"/>
                    </a:solidFill>
                    <a:cs typeface="Times New Roman" pitchFamily="18" charset="0"/>
                  </a:rPr>
                  <a:t>rozrodczym wyrażając tym samym aktualną płodność.</a:t>
                </a:r>
                <a:endParaRPr lang="pl-PL" sz="2400" dirty="0">
                  <a:solidFill>
                    <a:schemeClr val="tx2"/>
                  </a:solidFill>
                  <a:cs typeface="Times New Roman" pitchFamily="18" charset="0"/>
                </a:endParaRPr>
              </a:p>
              <a:p>
                <a:pPr marL="45720" indent="0" algn="just">
                  <a:buNone/>
                </a:pPr>
                <a:endParaRPr lang="pl-PL" sz="2400" dirty="0" smtClean="0">
                  <a:solidFill>
                    <a:schemeClr val="tx2"/>
                  </a:solidFill>
                  <a:cs typeface="Times New Roman" pitchFamily="18" charset="0"/>
                </a:endParaRPr>
              </a:p>
              <a:p>
                <a:pPr marL="45720" indent="0" algn="just">
                  <a:buNone/>
                </a:pPr>
                <a:r>
                  <a:rPr lang="pl-PL" sz="2400" dirty="0" smtClean="0">
                    <a:solidFill>
                      <a:schemeClr val="tx2"/>
                    </a:solidFill>
                    <a:cs typeface="Times New Roman" pitchFamily="18" charset="0"/>
                  </a:rPr>
                  <a:t>Jest </a:t>
                </a:r>
                <a:r>
                  <a:rPr lang="pl-PL" sz="2400" dirty="0">
                    <a:solidFill>
                      <a:schemeClr val="tx2"/>
                    </a:solidFill>
                    <a:cs typeface="Times New Roman" pitchFamily="18" charset="0"/>
                  </a:rPr>
                  <a:t>to iloczyn współczynnika dzietności i współczynnika wyrażającego częstość urodzeń dziewcząt (stała wartość ok. 0,483</a:t>
                </a:r>
                <a:r>
                  <a:rPr lang="pl-PL" sz="2400" dirty="0" smtClean="0">
                    <a:solidFill>
                      <a:schemeClr val="tx2"/>
                    </a:solidFill>
                    <a:cs typeface="Times New Roman" pitchFamily="18" charset="0"/>
                  </a:rPr>
                  <a:t>)</a:t>
                </a:r>
              </a:p>
              <a:p>
                <a:pPr marL="45720" indent="0" algn="just">
                  <a:buNone/>
                </a:pPr>
                <a:endParaRPr lang="pl-PL" sz="2400" dirty="0">
                  <a:solidFill>
                    <a:schemeClr val="tx2"/>
                  </a:solidFill>
                  <a:cs typeface="Times New Roman" pitchFamily="18" charset="0"/>
                </a:endParaRPr>
              </a:p>
              <a:p>
                <a:pPr marL="45720" indent="0" algn="just">
                  <a:buNone/>
                </a:pPr>
                <a:endParaRPr lang="pl-PL" sz="2400" dirty="0" smtClean="0">
                  <a:solidFill>
                    <a:schemeClr val="tx2"/>
                  </a:solidFill>
                  <a:cs typeface="Times New Roman" pitchFamily="18" charset="0"/>
                </a:endParaRPr>
              </a:p>
              <a:p>
                <a:pPr marL="45720" indent="0" algn="just">
                  <a:buNone/>
                </a:pPr>
                <a:endParaRPr lang="pl-PL" sz="2400" dirty="0">
                  <a:solidFill>
                    <a:schemeClr val="tx2"/>
                  </a:solidFill>
                  <a:cs typeface="Times New Roman" pitchFamily="18" charset="0"/>
                </a:endParaRPr>
              </a:p>
              <a:p>
                <a:pPr>
                  <a:buFont typeface="Wingdings" pitchFamily="2" charset="2"/>
                  <a:buNone/>
                </a:pPr>
                <a:endParaRPr lang="pl-PL" dirty="0"/>
              </a:p>
            </p:txBody>
          </p:sp>
        </mc:Choice>
        <mc:Fallback xmlns="">
          <p:sp>
            <p:nvSpPr>
              <p:cNvPr id="59395" name="Rectangle 3"/>
              <p:cNvSpPr>
                <a:spLocks noGrp="1" noRot="1" noChangeAspect="1" noMove="1" noResize="1" noEditPoints="1" noAdjustHandles="1" noChangeArrowheads="1" noChangeShapeType="1" noTextEdit="1"/>
              </p:cNvSpPr>
              <p:nvPr>
                <p:ph sz="quarter" idx="1"/>
              </p:nvPr>
            </p:nvSpPr>
            <p:spPr>
              <a:xfrm>
                <a:off x="304800" y="1628799"/>
                <a:ext cx="11623964" cy="4993673"/>
              </a:xfrm>
              <a:blipFill rotWithShape="1">
                <a:blip r:embed="rId3"/>
                <a:stretch>
                  <a:fillRect l="-367" t="-977" r="-787"/>
                </a:stretch>
              </a:blipFill>
              <a:ln>
                <a:noFill/>
              </a:ln>
            </p:spPr>
            <p:txBody>
              <a:bodyPr/>
              <a:lstStyle/>
              <a:p>
                <a:r>
                  <a:rPr lang="pl-PL">
                    <a:noFill/>
                  </a:rPr>
                  <a:t> </a:t>
                </a:r>
              </a:p>
            </p:txBody>
          </p:sp>
        </mc:Fallback>
      </mc:AlternateContent>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3" name="Obiekt 2"/>
          <p:cNvGraphicFramePr>
            <a:graphicFrameLocks noChangeAspect="1"/>
          </p:cNvGraphicFramePr>
          <p:nvPr>
            <p:extLst>
              <p:ext uri="{D42A27DB-BD31-4B8C-83A1-F6EECF244321}">
                <p14:modId xmlns:p14="http://schemas.microsoft.com/office/powerpoint/2010/main" val="661565921"/>
              </p:ext>
            </p:extLst>
          </p:nvPr>
        </p:nvGraphicFramePr>
        <p:xfrm>
          <a:off x="3463636" y="4251535"/>
          <a:ext cx="4558146" cy="954928"/>
        </p:xfrm>
        <a:graphic>
          <a:graphicData uri="http://schemas.openxmlformats.org/presentationml/2006/ole">
            <mc:AlternateContent xmlns:mc="http://schemas.openxmlformats.org/markup-compatibility/2006">
              <mc:Choice xmlns:v="urn:schemas-microsoft-com:vml" Requires="v">
                <p:oleObj spid="_x0000_s6164" name="Równanie" r:id="rId4" imgW="2184120" imgH="457200" progId="Equation.3">
                  <p:embed/>
                </p:oleObj>
              </mc:Choice>
              <mc:Fallback>
                <p:oleObj name="Równanie" r:id="rId4" imgW="2184120" imgH="457200" progId="Equation.3">
                  <p:embed/>
                  <p:pic>
                    <p:nvPicPr>
                      <p:cNvPr id="0" name=""/>
                      <p:cNvPicPr>
                        <a:picLocks noChangeAspect="1" noChangeArrowheads="1"/>
                      </p:cNvPicPr>
                      <p:nvPr/>
                    </p:nvPicPr>
                    <p:blipFill>
                      <a:blip r:embed="rId5"/>
                      <a:srcRect/>
                      <a:stretch>
                        <a:fillRect/>
                      </a:stretch>
                    </p:blipFill>
                    <p:spPr bwMode="auto">
                      <a:xfrm>
                        <a:off x="3463636" y="4251535"/>
                        <a:ext cx="4558146" cy="954928"/>
                      </a:xfrm>
                      <a:prstGeom prst="rect">
                        <a:avLst/>
                      </a:prstGeom>
                      <a:noFill/>
                    </p:spPr>
                  </p:pic>
                </p:oleObj>
              </mc:Fallback>
            </mc:AlternateContent>
          </a:graphicData>
        </a:graphic>
      </p:graphicFrame>
      <p:sp>
        <p:nvSpPr>
          <p:cNvPr id="5" name="Tytuł 4"/>
          <p:cNvSpPr>
            <a:spLocks noGrp="1"/>
          </p:cNvSpPr>
          <p:nvPr>
            <p:ph type="title"/>
          </p:nvPr>
        </p:nvSpPr>
        <p:spPr/>
        <p:txBody>
          <a:bodyPr/>
          <a:lstStyle/>
          <a:p>
            <a:r>
              <a:rPr lang="pl-PL" dirty="0"/>
              <a:t>Reprodukcja ludności- miary</a:t>
            </a:r>
          </a:p>
        </p:txBody>
      </p:sp>
    </p:spTree>
    <p:extLst>
      <p:ext uri="{BB962C8B-B14F-4D97-AF65-F5344CB8AC3E}">
        <p14:creationId xmlns:p14="http://schemas.microsoft.com/office/powerpoint/2010/main" val="16901727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8424" y="449800"/>
            <a:ext cx="10889673" cy="648072"/>
          </a:xfrm>
        </p:spPr>
        <p:txBody>
          <a:bodyPr/>
          <a:lstStyle/>
          <a:p>
            <a:r>
              <a:rPr lang="pl-PL" dirty="0">
                <a:cs typeface="Times New Roman" pitchFamily="18" charset="0"/>
              </a:rPr>
              <a:t>Współczynnik reprodukcji brutto- polska</a:t>
            </a:r>
            <a:endParaRPr lang="pl-PL" dirty="0"/>
          </a:p>
        </p:txBody>
      </p:sp>
      <p:pic>
        <p:nvPicPr>
          <p:cNvPr id="4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60"/>
          <a:stretch/>
        </p:blipFill>
        <p:spPr bwMode="auto">
          <a:xfrm>
            <a:off x="304801" y="1579418"/>
            <a:ext cx="11253296" cy="5168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1126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419" name="Rectangle 3"/>
              <p:cNvSpPr>
                <a:spLocks noGrp="1" noChangeArrowheads="1"/>
              </p:cNvSpPr>
              <p:nvPr>
                <p:ph sz="quarter" idx="1"/>
              </p:nvPr>
            </p:nvSpPr>
            <p:spPr>
              <a:xfrm>
                <a:off x="221673" y="1634836"/>
                <a:ext cx="11748654" cy="5106532"/>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45720" indent="0">
                  <a:lnSpc>
                    <a:spcPct val="150000"/>
                  </a:lnSpc>
                  <a:buNone/>
                </a:pPr>
                <a:r>
                  <a:rPr lang="pl-PL" sz="2400" b="1" dirty="0">
                    <a:solidFill>
                      <a:schemeClr val="tx2">
                        <a:lumMod val="75000"/>
                      </a:schemeClr>
                    </a:solidFill>
                    <a:cs typeface="Times New Roman" pitchFamily="18" charset="0"/>
                  </a:rPr>
                  <a:t>5. Współczynnik reprodukcji netto</a:t>
                </a:r>
              </a:p>
              <a:p>
                <a:pPr marL="45720" indent="0" algn="just">
                  <a:buNone/>
                </a:pPr>
                <a:r>
                  <a:rPr lang="pl-PL" sz="2400" dirty="0" smtClean="0">
                    <a:solidFill>
                      <a:schemeClr val="tx2"/>
                    </a:solidFill>
                    <a:cs typeface="Times New Roman" pitchFamily="18" charset="0"/>
                  </a:rPr>
                  <a:t>Charakteryzuje </a:t>
                </a:r>
                <a:r>
                  <a:rPr lang="pl-PL" sz="2400" dirty="0">
                    <a:solidFill>
                      <a:schemeClr val="tx2"/>
                    </a:solidFill>
                    <a:cs typeface="Times New Roman" pitchFamily="18" charset="0"/>
                  </a:rPr>
                  <a:t>aktualną płodność i umieralność, wyrażając średnią liczbę żywo urodzonych dzieci płci żeńskiej, które dożyją wieku swych matek, a przypadających na 1 kobietę będącą aktualnie w wieku rozrodczym, przy założeniu niezmiennego, aktualnego poziomu cząstkowych współczynników płodności i umieralności zgodnych z tablicami płodności i trwania życia.</a:t>
                </a:r>
              </a:p>
              <a:p>
                <a:pPr>
                  <a:lnSpc>
                    <a:spcPct val="150000"/>
                  </a:lnSpc>
                </a:pPr>
                <a:endParaRPr lang="pl-PL" sz="2400" dirty="0">
                  <a:solidFill>
                    <a:schemeClr val="tx2"/>
                  </a:solidFill>
                  <a:cs typeface="Times New Roman" pitchFamily="18" charset="0"/>
                </a:endParaRPr>
              </a:p>
              <a:p>
                <a:pPr marL="45720" indent="0">
                  <a:lnSpc>
                    <a:spcPct val="150000"/>
                  </a:lnSpc>
                  <a:buNone/>
                </a:pPr>
                <a:endParaRPr lang="pl-PL" sz="2400" dirty="0"/>
              </a:p>
              <a:p>
                <a:pPr marL="45720" indent="0">
                  <a:lnSpc>
                    <a:spcPct val="150000"/>
                  </a:lnSpc>
                  <a:buNone/>
                </a:pPr>
                <a14:m>
                  <m:oMath xmlns:m="http://schemas.openxmlformats.org/officeDocument/2006/math">
                    <m:r>
                      <a:rPr lang="pl-PL" sz="2400" dirty="0">
                        <a:solidFill>
                          <a:schemeClr val="tx2"/>
                        </a:solidFill>
                        <a:latin typeface="Cambria Math" panose="02040503050406030204" pitchFamily="18" charset="0"/>
                        <a:cs typeface="Times New Roman" pitchFamily="18" charset="0"/>
                      </a:rPr>
                      <m:t>𝐿</m:t>
                    </m:r>
                    <m:r>
                      <a:rPr lang="pl-PL" sz="2400" baseline="-25000" dirty="0" err="1">
                        <a:solidFill>
                          <a:schemeClr val="tx2"/>
                        </a:solidFill>
                        <a:latin typeface="Cambria Math" panose="02040503050406030204" pitchFamily="18" charset="0"/>
                        <a:cs typeface="Times New Roman" pitchFamily="18" charset="0"/>
                      </a:rPr>
                      <m:t>𝑥</m:t>
                    </m:r>
                    <m:r>
                      <a:rPr lang="pl-PL" sz="2400" dirty="0">
                        <a:solidFill>
                          <a:schemeClr val="tx2"/>
                        </a:solidFill>
                        <a:latin typeface="Cambria Math" panose="02040503050406030204" pitchFamily="18" charset="0"/>
                        <a:cs typeface="Times New Roman" pitchFamily="18" charset="0"/>
                      </a:rPr>
                      <m:t>,  </m:t>
                    </m:r>
                    <m:r>
                      <a:rPr lang="pl-PL" sz="2400" dirty="0">
                        <a:solidFill>
                          <a:schemeClr val="tx2"/>
                        </a:solidFill>
                        <a:latin typeface="Cambria Math" panose="02040503050406030204" pitchFamily="18" charset="0"/>
                        <a:cs typeface="Times New Roman" pitchFamily="18" charset="0"/>
                      </a:rPr>
                      <m:t>𝐿</m:t>
                    </m:r>
                    <m:r>
                      <a:rPr lang="pl-PL" sz="2400" baseline="-25000" dirty="0">
                        <a:solidFill>
                          <a:schemeClr val="tx2"/>
                        </a:solidFill>
                        <a:latin typeface="Cambria Math" panose="02040503050406030204" pitchFamily="18" charset="0"/>
                        <a:cs typeface="Times New Roman" pitchFamily="18" charset="0"/>
                      </a:rPr>
                      <m:t>0</m:t>
                    </m:r>
                    <m:r>
                      <a:rPr lang="pl-PL" sz="2400" dirty="0">
                        <a:solidFill>
                          <a:schemeClr val="tx2"/>
                        </a:solidFill>
                        <a:latin typeface="Cambria Math" panose="02040503050406030204" pitchFamily="18" charset="0"/>
                        <a:cs typeface="Times New Roman" pitchFamily="18" charset="0"/>
                      </a:rPr>
                      <m:t> </m:t>
                    </m:r>
                  </m:oMath>
                </a14:m>
                <a:r>
                  <a:rPr lang="pl-PL" sz="2400" dirty="0">
                    <a:solidFill>
                      <a:schemeClr val="tx2"/>
                    </a:solidFill>
                    <a:cs typeface="Times New Roman" pitchFamily="18" charset="0"/>
                  </a:rPr>
                  <a:t>– liczba kobiet dożywających wieku x lub 0  (według tablic wymieralności)</a:t>
                </a:r>
              </a:p>
              <a:p>
                <a:endParaRPr lang="pl-PL" dirty="0"/>
              </a:p>
              <a:p>
                <a:endParaRPr lang="pl-PL" dirty="0"/>
              </a:p>
            </p:txBody>
          </p:sp>
        </mc:Choice>
        <mc:Fallback xmlns="">
          <p:sp>
            <p:nvSpPr>
              <p:cNvPr id="60419" name="Rectangle 3"/>
              <p:cNvSpPr>
                <a:spLocks noGrp="1" noRot="1" noChangeAspect="1" noMove="1" noResize="1" noEditPoints="1" noAdjustHandles="1" noChangeArrowheads="1" noChangeShapeType="1" noTextEdit="1"/>
              </p:cNvSpPr>
              <p:nvPr>
                <p:ph sz="quarter" idx="1"/>
              </p:nvPr>
            </p:nvSpPr>
            <p:spPr>
              <a:xfrm>
                <a:off x="221673" y="1634836"/>
                <a:ext cx="11748654" cy="5106532"/>
              </a:xfrm>
              <a:blipFill rotWithShape="1">
                <a:blip r:embed="rId3"/>
                <a:stretch>
                  <a:fillRect l="-363" r="-778"/>
                </a:stretch>
              </a:blipFill>
              <a:ln>
                <a:noFill/>
              </a:ln>
            </p:spPr>
            <p:txBody>
              <a:bodyPr/>
              <a:lstStyle/>
              <a:p>
                <a:r>
                  <a:rPr lang="pl-PL">
                    <a:noFill/>
                  </a:rPr>
                  <a:t> </a:t>
                </a:r>
              </a:p>
            </p:txBody>
          </p:sp>
        </mc:Fallback>
      </mc:AlternateContent>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060" y="4344470"/>
            <a:ext cx="3597628" cy="101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ytuł 2"/>
          <p:cNvSpPr>
            <a:spLocks noGrp="1"/>
          </p:cNvSpPr>
          <p:nvPr>
            <p:ph type="title"/>
          </p:nvPr>
        </p:nvSpPr>
        <p:spPr/>
        <p:txBody>
          <a:bodyPr/>
          <a:lstStyle/>
          <a:p>
            <a:r>
              <a:rPr lang="pl-PL" dirty="0"/>
              <a:t>Reprodukcja ludności- miary</a:t>
            </a:r>
          </a:p>
        </p:txBody>
      </p:sp>
    </p:spTree>
    <p:extLst>
      <p:ext uri="{BB962C8B-B14F-4D97-AF65-F5344CB8AC3E}">
        <p14:creationId xmlns:p14="http://schemas.microsoft.com/office/powerpoint/2010/main" val="102677547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419" name="Rectangle 3"/>
              <p:cNvSpPr>
                <a:spLocks noGrp="1" noChangeArrowheads="1"/>
              </p:cNvSpPr>
              <p:nvPr>
                <p:ph sz="quarter" idx="1"/>
              </p:nvPr>
            </p:nvSpPr>
            <p:spPr>
              <a:xfrm>
                <a:off x="221673" y="1634836"/>
                <a:ext cx="11748654" cy="5106532"/>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45720" indent="0" algn="just">
                  <a:buNone/>
                </a:pPr>
                <a:r>
                  <a:rPr lang="pl-PL" sz="2400" dirty="0" smtClean="0">
                    <a:solidFill>
                      <a:schemeClr val="tx2"/>
                    </a:solidFill>
                    <a:cs typeface="Times New Roman" pitchFamily="18" charset="0"/>
                  </a:rPr>
                  <a:t>Współczynnik </a:t>
                </a:r>
                <a:r>
                  <a:rPr lang="pl-PL" sz="2400" dirty="0">
                    <a:solidFill>
                      <a:schemeClr val="tx2"/>
                    </a:solidFill>
                    <a:cs typeface="Times New Roman" pitchFamily="18" charset="0"/>
                  </a:rPr>
                  <a:t>reprodukcji netto określa stosunek liczebności dwóch pokoleń matek i córek. </a:t>
                </a:r>
                <a:r>
                  <a:rPr lang="pl-PL" sz="2400" dirty="0" smtClean="0">
                    <a:solidFill>
                      <a:schemeClr val="tx2"/>
                    </a:solidFill>
                    <a:cs typeface="Times New Roman" pitchFamily="18" charset="0"/>
                  </a:rPr>
                  <a:t>Informuje </a:t>
                </a:r>
                <a:r>
                  <a:rPr lang="pl-PL" sz="2400" dirty="0">
                    <a:solidFill>
                      <a:schemeClr val="tx2"/>
                    </a:solidFill>
                    <a:cs typeface="Times New Roman" pitchFamily="18" charset="0"/>
                  </a:rPr>
                  <a:t>nas, w jakim stopniu obecna generacja matek zostanie zastąpiona przez nową generację matek, w warunkach niezmiennej płodności i </a:t>
                </a:r>
                <a:r>
                  <a:rPr lang="pl-PL" sz="2400" dirty="0" smtClean="0">
                    <a:solidFill>
                      <a:schemeClr val="tx2"/>
                    </a:solidFill>
                    <a:cs typeface="Times New Roman" pitchFamily="18" charset="0"/>
                  </a:rPr>
                  <a:t>umieralności zatem za </a:t>
                </a:r>
                <a:r>
                  <a:rPr lang="pl-PL" sz="2400" dirty="0">
                    <a:solidFill>
                      <a:schemeClr val="tx2"/>
                    </a:solidFill>
                    <a:cs typeface="Times New Roman" pitchFamily="18" charset="0"/>
                  </a:rPr>
                  <a:t>jego pomocą mierzymy </a:t>
                </a:r>
                <a:r>
                  <a:rPr lang="pl-PL" sz="2400" b="1" dirty="0">
                    <a:solidFill>
                      <a:schemeClr val="tx2"/>
                    </a:solidFill>
                    <a:cs typeface="Times New Roman" pitchFamily="18" charset="0"/>
                  </a:rPr>
                  <a:t>stopień zastępowania pokoleń</a:t>
                </a:r>
                <a:r>
                  <a:rPr lang="pl-PL" sz="2400" b="1" dirty="0" smtClean="0">
                    <a:solidFill>
                      <a:schemeClr val="tx2"/>
                    </a:solidFill>
                    <a:cs typeface="Times New Roman" pitchFamily="18" charset="0"/>
                  </a:rPr>
                  <a:t>.</a:t>
                </a:r>
              </a:p>
              <a:p>
                <a:pPr marL="45720" indent="0" algn="just">
                  <a:buNone/>
                </a:pPr>
                <a:endParaRPr lang="pl-PL" sz="2400" b="1" dirty="0" smtClean="0">
                  <a:solidFill>
                    <a:schemeClr val="tx2"/>
                  </a:solidFill>
                  <a:cs typeface="Times New Roman" pitchFamily="18" charset="0"/>
                </a:endParaRPr>
              </a:p>
              <a:p>
                <a:pPr algn="just">
                  <a:buFont typeface="Arial" panose="020B0604020202020204" pitchFamily="34" charset="0"/>
                  <a:buChar char="•"/>
                </a:pPr>
                <a14:m>
                  <m:oMath xmlns:m="http://schemas.openxmlformats.org/officeDocument/2006/math">
                    <m:r>
                      <a:rPr lang="pl-PL" sz="2400" i="1" dirty="0">
                        <a:solidFill>
                          <a:schemeClr val="tx2"/>
                        </a:solidFill>
                        <a:latin typeface="Cambria Math" panose="02040503050406030204" pitchFamily="18" charset="0"/>
                        <a:cs typeface="Times New Roman" pitchFamily="18" charset="0"/>
                      </a:rPr>
                      <m:t>𝑊</m:t>
                    </m:r>
                    <m:r>
                      <a:rPr lang="pl-PL" sz="2400" i="1" baseline="-25000" dirty="0">
                        <a:solidFill>
                          <a:schemeClr val="tx2"/>
                        </a:solidFill>
                        <a:latin typeface="Cambria Math" panose="02040503050406030204" pitchFamily="18" charset="0"/>
                        <a:cs typeface="Times New Roman" pitchFamily="18" charset="0"/>
                      </a:rPr>
                      <m:t>𝑟𝑛</m:t>
                    </m:r>
                    <m:r>
                      <a:rPr lang="pl-PL" sz="2400" i="1" dirty="0">
                        <a:solidFill>
                          <a:schemeClr val="tx2"/>
                        </a:solidFill>
                        <a:latin typeface="Cambria Math" panose="02040503050406030204" pitchFamily="18" charset="0"/>
                        <a:cs typeface="Times New Roman" pitchFamily="18" charset="0"/>
                      </a:rPr>
                      <m:t>=1 </m:t>
                    </m:r>
                  </m:oMath>
                </a14:m>
                <a:r>
                  <a:rPr lang="pl-PL" sz="2400" dirty="0">
                    <a:solidFill>
                      <a:schemeClr val="tx2"/>
                    </a:solidFill>
                    <a:cs typeface="Times New Roman" pitchFamily="18" charset="0"/>
                  </a:rPr>
                  <a:t>- </a:t>
                </a:r>
                <a:r>
                  <a:rPr lang="pl-PL" sz="2400" b="1" dirty="0">
                    <a:solidFill>
                      <a:schemeClr val="tx2"/>
                    </a:solidFill>
                    <a:effectLst>
                      <a:outerShdw blurRad="38100" dist="38100" dir="2700000" algn="tl">
                        <a:srgbClr val="000000">
                          <a:alpha val="43137"/>
                        </a:srgbClr>
                      </a:outerShdw>
                    </a:effectLst>
                    <a:cs typeface="Times New Roman" pitchFamily="18" charset="0"/>
                  </a:rPr>
                  <a:t>reprodukcja prosta</a:t>
                </a:r>
                <a:r>
                  <a:rPr lang="pl-PL" sz="2400" dirty="0">
                    <a:solidFill>
                      <a:schemeClr val="tx2"/>
                    </a:solidFill>
                    <a:cs typeface="Times New Roman" pitchFamily="18" charset="0"/>
                  </a:rPr>
                  <a:t>, liczebności matek i córek dożywających wieku matek są identyczne  (mamy do czynienia z ludnością zastojową)</a:t>
                </a:r>
              </a:p>
              <a:p>
                <a:pPr algn="just">
                  <a:buFont typeface="Arial" panose="020B0604020202020204" pitchFamily="34" charset="0"/>
                  <a:buChar char="•"/>
                </a:pPr>
                <a14:m>
                  <m:oMath xmlns:m="http://schemas.openxmlformats.org/officeDocument/2006/math">
                    <m:r>
                      <a:rPr lang="pl-PL" sz="2400" i="1" dirty="0">
                        <a:solidFill>
                          <a:schemeClr val="tx2"/>
                        </a:solidFill>
                        <a:latin typeface="Cambria Math" panose="02040503050406030204" pitchFamily="18" charset="0"/>
                        <a:cs typeface="Times New Roman" pitchFamily="18" charset="0"/>
                      </a:rPr>
                      <m:t>𝑊</m:t>
                    </m:r>
                    <m:r>
                      <a:rPr lang="pl-PL" sz="2400" i="1" baseline="-25000" dirty="0">
                        <a:solidFill>
                          <a:schemeClr val="tx2"/>
                        </a:solidFill>
                        <a:latin typeface="Cambria Math" panose="02040503050406030204" pitchFamily="18" charset="0"/>
                        <a:cs typeface="Times New Roman" pitchFamily="18" charset="0"/>
                      </a:rPr>
                      <m:t>𝑟𝑛</m:t>
                    </m:r>
                    <m:r>
                      <a:rPr lang="pl-PL" sz="2400" i="1" dirty="0">
                        <a:solidFill>
                          <a:schemeClr val="tx2"/>
                        </a:solidFill>
                        <a:latin typeface="Cambria Math" panose="02040503050406030204" pitchFamily="18" charset="0"/>
                        <a:cs typeface="Times New Roman" pitchFamily="18" charset="0"/>
                      </a:rPr>
                      <m:t>&lt;1 </m:t>
                    </m:r>
                  </m:oMath>
                </a14:m>
                <a:r>
                  <a:rPr lang="pl-PL" sz="2400" b="1" dirty="0">
                    <a:solidFill>
                      <a:schemeClr val="tx2"/>
                    </a:solidFill>
                    <a:effectLst>
                      <a:outerShdw blurRad="38100" dist="38100" dir="2700000" algn="tl">
                        <a:srgbClr val="000000">
                          <a:alpha val="43137"/>
                        </a:srgbClr>
                      </a:outerShdw>
                    </a:effectLst>
                    <a:cs typeface="Times New Roman" pitchFamily="18" charset="0"/>
                  </a:rPr>
                  <a:t>- reprodukcja zawężona </a:t>
                </a:r>
                <a:r>
                  <a:rPr lang="pl-PL" sz="2400" dirty="0">
                    <a:solidFill>
                      <a:schemeClr val="tx2"/>
                    </a:solidFill>
                    <a:cs typeface="Times New Roman" pitchFamily="18" charset="0"/>
                  </a:rPr>
                  <a:t>(pokolenie córek mniej liczne niż matek, co oznacza, że w przyszłości liczba ludności będzie malała),</a:t>
                </a:r>
              </a:p>
              <a:p>
                <a:pPr algn="just">
                  <a:buFont typeface="Arial" panose="020B0604020202020204" pitchFamily="34" charset="0"/>
                  <a:buChar char="•"/>
                </a:pPr>
                <a14:m>
                  <m:oMath xmlns:m="http://schemas.openxmlformats.org/officeDocument/2006/math">
                    <m:r>
                      <a:rPr lang="pl-PL" sz="2400" i="1" dirty="0">
                        <a:solidFill>
                          <a:schemeClr val="tx2"/>
                        </a:solidFill>
                        <a:latin typeface="Cambria Math" panose="02040503050406030204" pitchFamily="18" charset="0"/>
                        <a:cs typeface="Times New Roman" pitchFamily="18" charset="0"/>
                      </a:rPr>
                      <m:t>𝑊</m:t>
                    </m:r>
                    <m:r>
                      <a:rPr lang="pl-PL" sz="2400" i="1" baseline="-25000" dirty="0">
                        <a:solidFill>
                          <a:schemeClr val="tx2"/>
                        </a:solidFill>
                        <a:latin typeface="Cambria Math" panose="02040503050406030204" pitchFamily="18" charset="0"/>
                        <a:cs typeface="Times New Roman" pitchFamily="18" charset="0"/>
                      </a:rPr>
                      <m:t>𝑟𝑛</m:t>
                    </m:r>
                    <m:r>
                      <a:rPr lang="pl-PL" sz="2400" i="1" dirty="0">
                        <a:solidFill>
                          <a:schemeClr val="tx2"/>
                        </a:solidFill>
                        <a:latin typeface="Cambria Math" panose="02040503050406030204" pitchFamily="18" charset="0"/>
                        <a:cs typeface="Times New Roman" pitchFamily="18" charset="0"/>
                      </a:rPr>
                      <m:t>&gt;1 </m:t>
                    </m:r>
                  </m:oMath>
                </a14:m>
                <a:r>
                  <a:rPr lang="pl-PL" sz="2400" b="1" dirty="0">
                    <a:solidFill>
                      <a:schemeClr val="tx2"/>
                    </a:solidFill>
                    <a:effectLst>
                      <a:outerShdw blurRad="38100" dist="38100" dir="2700000" algn="tl">
                        <a:srgbClr val="000000">
                          <a:alpha val="43137"/>
                        </a:srgbClr>
                      </a:outerShdw>
                    </a:effectLst>
                    <a:cs typeface="Times New Roman" pitchFamily="18" charset="0"/>
                  </a:rPr>
                  <a:t>- reprodukcja rozszerzona </a:t>
                </a:r>
                <a:r>
                  <a:rPr lang="pl-PL" sz="2400" dirty="0">
                    <a:solidFill>
                      <a:schemeClr val="tx2"/>
                    </a:solidFill>
                    <a:cs typeface="Times New Roman" pitchFamily="18" charset="0"/>
                  </a:rPr>
                  <a:t>(pokolenie córek liczniejsze niż matek - w przyszłości liczba ludności będzie wzrastała).</a:t>
                </a:r>
              </a:p>
              <a:p>
                <a:pPr marL="45720" indent="0" algn="just">
                  <a:buNone/>
                </a:pPr>
                <a:endParaRPr lang="pl-PL" sz="2400" b="1" dirty="0">
                  <a:solidFill>
                    <a:schemeClr val="tx2"/>
                  </a:solidFill>
                  <a:cs typeface="Times New Roman" pitchFamily="18" charset="0"/>
                </a:endParaRPr>
              </a:p>
              <a:p>
                <a:endParaRPr lang="pl-PL" dirty="0"/>
              </a:p>
              <a:p>
                <a:endParaRPr lang="pl-PL" dirty="0"/>
              </a:p>
            </p:txBody>
          </p:sp>
        </mc:Choice>
        <mc:Fallback xmlns="">
          <p:sp>
            <p:nvSpPr>
              <p:cNvPr id="60419" name="Rectangle 3"/>
              <p:cNvSpPr>
                <a:spLocks noGrp="1" noRot="1" noChangeAspect="1" noMove="1" noResize="1" noEditPoints="1" noAdjustHandles="1" noChangeArrowheads="1" noChangeShapeType="1" noTextEdit="1"/>
              </p:cNvSpPr>
              <p:nvPr>
                <p:ph sz="quarter" idx="1"/>
              </p:nvPr>
            </p:nvSpPr>
            <p:spPr>
              <a:xfrm>
                <a:off x="221673" y="1634836"/>
                <a:ext cx="11748654" cy="5106532"/>
              </a:xfrm>
              <a:blipFill rotWithShape="1">
                <a:blip r:embed="rId3"/>
                <a:stretch>
                  <a:fillRect l="-363" t="-955" r="-778"/>
                </a:stretch>
              </a:blipFill>
              <a:ln>
                <a:noFill/>
              </a:ln>
            </p:spPr>
            <p:txBody>
              <a:bodyPr/>
              <a:lstStyle/>
              <a:p>
                <a:r>
                  <a:rPr lang="pl-PL">
                    <a:noFill/>
                  </a:rPr>
                  <a:t> </a:t>
                </a:r>
              </a:p>
            </p:txBody>
          </p:sp>
        </mc:Fallback>
      </mc:AlternateContent>
      <p:sp>
        <p:nvSpPr>
          <p:cNvPr id="3" name="Tytuł 2"/>
          <p:cNvSpPr>
            <a:spLocks noGrp="1"/>
          </p:cNvSpPr>
          <p:nvPr>
            <p:ph type="title"/>
          </p:nvPr>
        </p:nvSpPr>
        <p:spPr/>
        <p:txBody>
          <a:bodyPr/>
          <a:lstStyle/>
          <a:p>
            <a:r>
              <a:rPr lang="pl-PL" dirty="0"/>
              <a:t>Reprodukcja ludności- miary</a:t>
            </a:r>
          </a:p>
        </p:txBody>
      </p:sp>
    </p:spTree>
    <p:extLst>
      <p:ext uri="{BB962C8B-B14F-4D97-AF65-F5344CB8AC3E}">
        <p14:creationId xmlns:p14="http://schemas.microsoft.com/office/powerpoint/2010/main" val="244181266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atka">
  <a:themeElements>
    <a:clrScheme name="Niestandardowy 7">
      <a:dk1>
        <a:sysClr val="windowText" lastClr="000000"/>
      </a:dk1>
      <a:lt1>
        <a:sysClr val="window" lastClr="FFFFFF"/>
      </a:lt1>
      <a:dk2>
        <a:srgbClr val="4E5B6F"/>
      </a:dk2>
      <a:lt2>
        <a:srgbClr val="F2F2F2"/>
      </a:lt2>
      <a:accent1>
        <a:srgbClr val="9DADBE"/>
      </a:accent1>
      <a:accent2>
        <a:srgbClr val="003E75"/>
      </a:accent2>
      <a:accent3>
        <a:srgbClr val="C7D0E9"/>
      </a:accent3>
      <a:accent4>
        <a:srgbClr val="0081A5"/>
      </a:accent4>
      <a:accent5>
        <a:srgbClr val="C7D0E9"/>
      </a:accent5>
      <a:accent6>
        <a:srgbClr val="138677"/>
      </a:accent6>
      <a:hlink>
        <a:srgbClr val="B06602"/>
      </a:hlink>
      <a:folHlink>
        <a:srgbClr val="5F7791"/>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407</TotalTime>
  <Words>5874</Words>
  <Application>Microsoft Office PowerPoint</Application>
  <PresentationFormat>Niestandardowy</PresentationFormat>
  <Paragraphs>948</Paragraphs>
  <Slides>124</Slides>
  <Notes>12</Notes>
  <HiddenSlides>3</HiddenSlides>
  <MMClips>0</MMClips>
  <ScaleCrop>false</ScaleCrop>
  <HeadingPairs>
    <vt:vector size="6" baseType="variant">
      <vt:variant>
        <vt:lpstr>Motyw</vt:lpstr>
      </vt:variant>
      <vt:variant>
        <vt:i4>2</vt:i4>
      </vt:variant>
      <vt:variant>
        <vt:lpstr>Osadzone serwery OLE</vt:lpstr>
      </vt:variant>
      <vt:variant>
        <vt:i4>2</vt:i4>
      </vt:variant>
      <vt:variant>
        <vt:lpstr>Tytuły slajdów</vt:lpstr>
      </vt:variant>
      <vt:variant>
        <vt:i4>124</vt:i4>
      </vt:variant>
    </vt:vector>
  </HeadingPairs>
  <TitlesOfParts>
    <vt:vector size="128" baseType="lpstr">
      <vt:lpstr>Motyw pakietu Office</vt:lpstr>
      <vt:lpstr>Siatka</vt:lpstr>
      <vt:lpstr>Równanie</vt:lpstr>
      <vt:lpstr>Equation.3</vt:lpstr>
      <vt:lpstr> </vt:lpstr>
      <vt:lpstr>PODSTAWOWE POJĘCIA</vt:lpstr>
      <vt:lpstr>demografiA </vt:lpstr>
      <vt:lpstr>demografia- historia </vt:lpstr>
      <vt:lpstr>demografia- historia </vt:lpstr>
      <vt:lpstr>demografia- historia </vt:lpstr>
      <vt:lpstr>demografia- historia </vt:lpstr>
      <vt:lpstr>demografia- historia </vt:lpstr>
      <vt:lpstr>demografia- historia </vt:lpstr>
      <vt:lpstr>demografia- historia </vt:lpstr>
      <vt:lpstr>PRZEDMIOT DEMOGRAFIi I PODSTAWOWE POJĘcia</vt:lpstr>
      <vt:lpstr>PRZEDMIOT DEMOGRAFI I PODSTAWOWE POJĘcia</vt:lpstr>
      <vt:lpstr>PRZEDMIOT DEMOGRAFI I PODSTAWOWE POJĘcia</vt:lpstr>
      <vt:lpstr>PRZEDMIOT DEMOGRAFI I PODSTAWOWE POJĘcia</vt:lpstr>
      <vt:lpstr>PRZEDMIOT DEMOGRAFI I PODSTAWOWE POJĘcia</vt:lpstr>
      <vt:lpstr>PRZEDMIOT DEMOGRAFI I PODSTAWOWE POJĘcia</vt:lpstr>
      <vt:lpstr>PRZEDMIOT DEMOGRAFI I PODSTAWOWE POJĘcia</vt:lpstr>
      <vt:lpstr>Analiza demograficzna</vt:lpstr>
      <vt:lpstr>Analiza demograficzna</vt:lpstr>
      <vt:lpstr>PRZEDMIOT DEMOGRAFI I PODSTAWOWE Pojęcia</vt:lpstr>
      <vt:lpstr>współczynniki</vt:lpstr>
      <vt:lpstr>Współczynniki demograficzne</vt:lpstr>
      <vt:lpstr>PRZEDMIOT DEMOGRAFI I PODSTAWOWE POJĘcia</vt:lpstr>
      <vt:lpstr>PRZEDMIOT DEMOGRAFI I PODSTAWOWE POJĘcia</vt:lpstr>
      <vt:lpstr>Źródła danych o ludności </vt:lpstr>
      <vt:lpstr>Źródła danych o ludności</vt:lpstr>
      <vt:lpstr>Źródła danych o ludności</vt:lpstr>
      <vt:lpstr>Źródła danych o ludności</vt:lpstr>
      <vt:lpstr>Źródła danych o ludności</vt:lpstr>
      <vt:lpstr>Spisy powszechne ludności i mieszkań</vt:lpstr>
      <vt:lpstr>Źródła danych o ludności</vt:lpstr>
      <vt:lpstr>Źródła danych o ludności</vt:lpstr>
      <vt:lpstr>Spisy powszechne ludności i mieszkań</vt:lpstr>
      <vt:lpstr>Rejestracja bieżąca ludności</vt:lpstr>
      <vt:lpstr>Badanie Aktywności Ekonomicznej Ludności - BAEL</vt:lpstr>
      <vt:lpstr>Badanie budżetów gospodarstw domowych</vt:lpstr>
      <vt:lpstr>Analiza demograficzna STAN LUDNOŚCI</vt:lpstr>
      <vt:lpstr>Rejestracja bieżąca ludności</vt:lpstr>
      <vt:lpstr> Rozwój liczebny i rozmieszczenie ludności świata </vt:lpstr>
      <vt:lpstr>Rejestracja bieżąca ludności</vt:lpstr>
      <vt:lpstr> Rozwój liczebny i rozmieszczenie ludności świata </vt:lpstr>
      <vt:lpstr>Rejestracja bieżąca ludności</vt:lpstr>
      <vt:lpstr>Rejestracja bieżąca ludności</vt:lpstr>
      <vt:lpstr>Rejestracja bieżąca ludności</vt:lpstr>
      <vt:lpstr>Rejestracja bieżąca ludności</vt:lpstr>
      <vt:lpstr>Rejestracja bieżąca ludności</vt:lpstr>
      <vt:lpstr>Rejestracja bieżąca ludności</vt:lpstr>
      <vt:lpstr>Rejestracja bieżąca ludności</vt:lpstr>
      <vt:lpstr>Rejestracja bieżąca ludności</vt:lpstr>
      <vt:lpstr>Rejestracja bieżąca ludności</vt:lpstr>
      <vt:lpstr>Analiza demograficzNa STRUKTURA LUDNOŚCI</vt:lpstr>
      <vt:lpstr>Rejestracja bieżąca ludności</vt:lpstr>
      <vt:lpstr>Struktura ludności według wieku i płci</vt:lpstr>
      <vt:lpstr>Struktura ludności według wieku i płci</vt:lpstr>
      <vt:lpstr>Piramida wieku</vt:lpstr>
      <vt:lpstr>Piramida wieku</vt:lpstr>
      <vt:lpstr>Piramida wieku</vt:lpstr>
      <vt:lpstr>Prezentacja programu PowerPoint</vt:lpstr>
      <vt:lpstr>Prezentacja programu PowerPoint</vt:lpstr>
      <vt:lpstr>mierniki pozwalające badać strukturę ludno­ści według płci </vt:lpstr>
      <vt:lpstr>Prezentacja programu PowerPoint</vt:lpstr>
      <vt:lpstr>Mediana wieku według regionów świata w okresie 2005-2010 i jej zmiana od okresu 1950-1955(w latach)</vt:lpstr>
      <vt:lpstr>mierniki pozwalające badać strukturę ludno­ści według płci </vt:lpstr>
      <vt:lpstr>mierniki pozwalające badać strukturę ludno­ści według płci </vt:lpstr>
      <vt:lpstr>mierniki pozwalające badać strukturę ludno­ści według płci </vt:lpstr>
      <vt:lpstr>mierniki pozwalające badać strukturę ludno­ści według płci </vt:lpstr>
      <vt:lpstr>Prezentacja programu PowerPoint</vt:lpstr>
      <vt:lpstr>Mediana wieku ludności -Polska</vt:lpstr>
      <vt:lpstr>mierniki pozwalające badać strukturę ludno­ści według płci </vt:lpstr>
      <vt:lpstr>Obciążenie demograficzne</vt:lpstr>
      <vt:lpstr>Obciążenie demograficzne</vt:lpstr>
      <vt:lpstr>STRUKTURA  LUDNOŚCI POLSKI  wg  BIOLOGICZNYCH GRUP WIEKU na podstawie wyników spisów ludności</vt:lpstr>
      <vt:lpstr>Prezentacja programu PowerPoint</vt:lpstr>
      <vt:lpstr>Obciążenie demograficzne-POLSKA</vt:lpstr>
      <vt:lpstr>Obciążenie demograficzne-POLSKA</vt:lpstr>
      <vt:lpstr>Urbanizacja </vt:lpstr>
      <vt:lpstr>Urbanizacja </vt:lpstr>
      <vt:lpstr>Poziom urbanizacji   w krajach bardziej i mniej rozwiniętych (Wu  w %) </vt:lpstr>
      <vt:lpstr>POZIOM URBANIZACJI W POLSCE  </vt:lpstr>
      <vt:lpstr>PODSUMOWANIE -ludność</vt:lpstr>
      <vt:lpstr>Reprodukcja Ludności</vt:lpstr>
      <vt:lpstr>Reprodukcja ludności</vt:lpstr>
      <vt:lpstr>Prezentacja programu PowerPoint</vt:lpstr>
      <vt:lpstr>Prezentacja programu PowerPoint</vt:lpstr>
      <vt:lpstr>Prezentacja programu PowerPoint</vt:lpstr>
      <vt:lpstr>Prezentacja programu PowerPoint</vt:lpstr>
      <vt:lpstr>Reprodukcja ludności- miary</vt:lpstr>
      <vt:lpstr>POLSKA</vt:lpstr>
      <vt:lpstr>Prezentacja programu PowerPoint</vt:lpstr>
      <vt:lpstr>Reprodukcja ludności- miary</vt:lpstr>
      <vt:lpstr>Współczynnik  dynamiki  demograficznej -  PolskA</vt:lpstr>
      <vt:lpstr>Reprodukcja ludności- miary</vt:lpstr>
      <vt:lpstr>Reprodukcja ludności- miary</vt:lpstr>
      <vt:lpstr>Reprodukcja ludności- miary</vt:lpstr>
      <vt:lpstr>Współczynniki dzietności w  Polsce  w latach   1990 -2013</vt:lpstr>
      <vt:lpstr>Reprodukcja ludności- miary</vt:lpstr>
      <vt:lpstr>Współczynnik reprodukcji brutto- polska</vt:lpstr>
      <vt:lpstr>Reprodukcja ludności- miary</vt:lpstr>
      <vt:lpstr>Reprodukcja ludności- miary</vt:lpstr>
      <vt:lpstr>Prezentacja programu PowerPoint</vt:lpstr>
      <vt:lpstr>Reprodukcja ludności- miary</vt:lpstr>
      <vt:lpstr>Reprodukcja ludności- miary</vt:lpstr>
      <vt:lpstr>ROZRODCZOŚĆ I UMIERALNOŚĆ</vt:lpstr>
      <vt:lpstr>Rozrodczość (natality)</vt:lpstr>
      <vt:lpstr>Rozrodczość (natality)</vt:lpstr>
      <vt:lpstr>Podstawowe mierniki rozrodczości</vt:lpstr>
      <vt:lpstr>Podstawowe mierniki rozrodczości</vt:lpstr>
      <vt:lpstr>Rozrodczość (natality)</vt:lpstr>
      <vt:lpstr>Współczynniki urodzeń- ŚWIAT</vt:lpstr>
      <vt:lpstr>Współczynniki urodzeń -Polska [na 1000 mieszkańców]</vt:lpstr>
      <vt:lpstr>Natężenie urodzeń- Polska</vt:lpstr>
      <vt:lpstr>Płodność kobiet</vt:lpstr>
      <vt:lpstr>Podstawowe mierniki rozrodczości</vt:lpstr>
      <vt:lpstr>Płodność kobiet w Polsce- ogólny współczynnik płodności (na 1000 kobiet w wieku rozrodczym)</vt:lpstr>
      <vt:lpstr>Podstawowe mierniki rozrodczości</vt:lpstr>
      <vt:lpstr>Płodność cząstkowa kobiet w Polsce (na 1000 kobiet w danej grupie wieku)</vt:lpstr>
      <vt:lpstr>Podstawowe mierniki rozrodczości</vt:lpstr>
      <vt:lpstr>Współczynniki dzietności ogólnej- TFR  (płodności całkowitej)- ŚWIAT</vt:lpstr>
      <vt:lpstr>Współczynniki dzietności ogólnej TFR  (płodności całkowitej)  na ziemiach polskich</vt:lpstr>
      <vt:lpstr>Współczynniki dzietności w  Polsce  w latach   1990 -2013</vt:lpstr>
      <vt:lpstr>Współczynnik dzietności kobiet w Polsce w 2012 roku</vt:lpstr>
      <vt:lpstr>Czynniki wpływające na poziom rozrodczości</vt:lpstr>
      <vt:lpstr>Polska- Zmiany zachowań demograficznych dotyczących rodziny</vt:lpstr>
      <vt:lpstr>Dziękuję za uwagę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Monika Mościbrodzka</dc:creator>
  <cp:lastModifiedBy>M&amp;R</cp:lastModifiedBy>
  <cp:revision>50</cp:revision>
  <dcterms:created xsi:type="dcterms:W3CDTF">2017-02-26T06:53:59Z</dcterms:created>
  <dcterms:modified xsi:type="dcterms:W3CDTF">2018-06-01T04:47:41Z</dcterms:modified>
</cp:coreProperties>
</file>