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AC04-F9BD-4911-B23B-66145829667A}" type="datetimeFigureOut">
              <a:rPr lang="pl-PL" smtClean="0"/>
              <a:t>14.04.2019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7AF77-3F58-4FDA-9E11-C5DEC43FA2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9170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AC04-F9BD-4911-B23B-66145829667A}" type="datetimeFigureOut">
              <a:rPr lang="pl-PL" smtClean="0"/>
              <a:t>14.04.2019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7AF77-3F58-4FDA-9E11-C5DEC43FA2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9661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AC04-F9BD-4911-B23B-66145829667A}" type="datetimeFigureOut">
              <a:rPr lang="pl-PL" smtClean="0"/>
              <a:t>14.04.2019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7AF77-3F58-4FDA-9E11-C5DEC43FA2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800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AC04-F9BD-4911-B23B-66145829667A}" type="datetimeFigureOut">
              <a:rPr lang="pl-PL" smtClean="0"/>
              <a:t>14.04.2019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7AF77-3F58-4FDA-9E11-C5DEC43FA2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3512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AC04-F9BD-4911-B23B-66145829667A}" type="datetimeFigureOut">
              <a:rPr lang="pl-PL" smtClean="0"/>
              <a:t>14.04.2019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7AF77-3F58-4FDA-9E11-C5DEC43FA2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7598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AC04-F9BD-4911-B23B-66145829667A}" type="datetimeFigureOut">
              <a:rPr lang="pl-PL" smtClean="0"/>
              <a:t>14.04.2019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7AF77-3F58-4FDA-9E11-C5DEC43FA2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3484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AC04-F9BD-4911-B23B-66145829667A}" type="datetimeFigureOut">
              <a:rPr lang="pl-PL" smtClean="0"/>
              <a:t>14.04.2019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7AF77-3F58-4FDA-9E11-C5DEC43FA2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6522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AC04-F9BD-4911-B23B-66145829667A}" type="datetimeFigureOut">
              <a:rPr lang="pl-PL" smtClean="0"/>
              <a:t>14.04.2019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7AF77-3F58-4FDA-9E11-C5DEC43FA2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007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AC04-F9BD-4911-B23B-66145829667A}" type="datetimeFigureOut">
              <a:rPr lang="pl-PL" smtClean="0"/>
              <a:t>14.04.2019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7AF77-3F58-4FDA-9E11-C5DEC43FA2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1779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AC04-F9BD-4911-B23B-66145829667A}" type="datetimeFigureOut">
              <a:rPr lang="pl-PL" smtClean="0"/>
              <a:t>14.04.2019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7AF77-3F58-4FDA-9E11-C5DEC43FA2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3310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AC04-F9BD-4911-B23B-66145829667A}" type="datetimeFigureOut">
              <a:rPr lang="pl-PL" smtClean="0"/>
              <a:t>14.04.2019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7AF77-3F58-4FDA-9E11-C5DEC43FA2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3402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AAC04-F9BD-4911-B23B-66145829667A}" type="datetimeFigureOut">
              <a:rPr lang="pl-PL" smtClean="0"/>
              <a:t>14.04.2019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7AF77-3F58-4FDA-9E11-C5DEC43FA2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6151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PIT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i="1" dirty="0" smtClean="0"/>
              <a:t>Personal </a:t>
            </a:r>
            <a:r>
              <a:rPr lang="pl-PL" i="1" dirty="0" err="1" smtClean="0"/>
              <a:t>Income</a:t>
            </a:r>
            <a:r>
              <a:rPr lang="pl-PL" i="1" dirty="0" smtClean="0"/>
              <a:t> </a:t>
            </a:r>
            <a:r>
              <a:rPr lang="pl-PL" i="1" dirty="0" err="1" smtClean="0"/>
              <a:t>Tax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1149854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409433"/>
            <a:ext cx="10515600" cy="5767530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Definicja kosztów została ujęta w art. 22 ust 1 </a:t>
            </a:r>
            <a:r>
              <a:rPr lang="pl-PL" dirty="0" err="1" smtClean="0"/>
              <a:t>updof</a:t>
            </a:r>
            <a:r>
              <a:rPr lang="pl-PL" dirty="0" smtClean="0"/>
              <a:t> – są to koszty poniesione w celu osiągnięcia przychodów lub zachowania albo zabezpieczenia źródła przychodów z wyjątkiem kosztów wymienionych w art. 23.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Ustawodawca przewiduje 3 rodzaje kosztów – koszty realnie poniesione, koszty zryczałtowane kwotowo, koszty zryczałtowane procentowo oraz amortyzacja podatkowa.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Należy zwrócić uwagę, iż niektóre przepisy wskazują, iż ustawodawca pozwala na pobranie podatku bezpośrednio od naszego przychodu (np. wygrane w grach czy konkursach).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35583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382137"/>
            <a:ext cx="10515600" cy="5794826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Kosztem podatkowym może być odpis amortyzacyjny. Dotyczy to osób prowadzących działalność gospodarczą.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Dochód, zanim zostanie poddany operacjom matematycznym tj. obliczeniu podatku jest także weryfikowany pod kątem prawa skorzystania ze zwolnień lub ulg podatkowych jakie przewiduje ustawa, a także odliczeń jakie można dokonać od dochodu.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1820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409433"/>
            <a:ext cx="10515600" cy="576753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 smtClean="0"/>
              <a:t>Etapy obliczania wielkości, od której ostatecznie będzie obliczany podatek:</a:t>
            </a:r>
          </a:p>
          <a:p>
            <a:pPr marL="514350" indent="-514350">
              <a:buAutoNum type="arabicPeriod"/>
            </a:pPr>
            <a:r>
              <a:rPr lang="pl-PL" dirty="0" smtClean="0"/>
              <a:t>Obliczanie dochodu</a:t>
            </a:r>
          </a:p>
          <a:p>
            <a:pPr marL="514350" indent="-514350">
              <a:buAutoNum type="arabicPeriod"/>
            </a:pPr>
            <a:r>
              <a:rPr lang="pl-PL" dirty="0" smtClean="0"/>
              <a:t>Pomniejszenie dochodu z określonego źródła o poniesione w pięciu latach ubiegłych straty z tego źródła, nie więcej niż50% straty wskazanej w każdym z tych lat </a:t>
            </a:r>
          </a:p>
          <a:p>
            <a:pPr marL="514350" indent="-514350">
              <a:buAutoNum type="arabicPeriod"/>
            </a:pPr>
            <a:r>
              <a:rPr lang="pl-PL" dirty="0" smtClean="0"/>
              <a:t>Pomniejszenie dochodu o odliczenia z tytułu:</a:t>
            </a:r>
          </a:p>
          <a:p>
            <a:pPr marL="0" indent="0">
              <a:buNone/>
            </a:pPr>
            <a:r>
              <a:rPr lang="pl-PL" dirty="0" smtClean="0"/>
              <a:t>	A. składek na ubezpieczenie społeczne</a:t>
            </a:r>
          </a:p>
          <a:p>
            <a:pPr marL="0" indent="0">
              <a:buNone/>
            </a:pPr>
            <a:r>
              <a:rPr lang="pl-PL" dirty="0"/>
              <a:t>	</a:t>
            </a:r>
            <a:r>
              <a:rPr lang="pl-PL" dirty="0" smtClean="0"/>
              <a:t>B. wpłat na indywidualne konto zabezpieczenia emerytalnego</a:t>
            </a:r>
          </a:p>
          <a:p>
            <a:pPr marL="0" indent="0">
              <a:buNone/>
            </a:pPr>
            <a:r>
              <a:rPr lang="pl-PL" dirty="0"/>
              <a:t>	</a:t>
            </a:r>
            <a:r>
              <a:rPr lang="pl-PL" dirty="0" smtClean="0"/>
              <a:t>C. dokonanych w roku podatkowym zwrotów nienależnie pobranych świadczeń, które to zwiększyły </a:t>
            </a:r>
            <a:r>
              <a:rPr lang="pl-PL" dirty="0" err="1" smtClean="0"/>
              <a:t>dochod</a:t>
            </a:r>
            <a:r>
              <a:rPr lang="pl-PL" dirty="0" smtClean="0"/>
              <a:t> podlegający opodatkowaniu</a:t>
            </a:r>
          </a:p>
          <a:p>
            <a:pPr marL="0" indent="0">
              <a:buNone/>
            </a:pPr>
            <a:r>
              <a:rPr lang="pl-PL" dirty="0"/>
              <a:t>	</a:t>
            </a:r>
            <a:r>
              <a:rPr lang="pl-PL" dirty="0" smtClean="0"/>
              <a:t>D. wydatków na cele rehabilitacyjne</a:t>
            </a:r>
          </a:p>
          <a:p>
            <a:pPr marL="0" indent="0">
              <a:buNone/>
            </a:pPr>
            <a:r>
              <a:rPr lang="pl-PL" dirty="0"/>
              <a:t>	</a:t>
            </a:r>
            <a:r>
              <a:rPr lang="pl-PL" dirty="0" smtClean="0"/>
              <a:t>E. wydatków ponoszonych przez podatnika z tytułu użytkowania sieci </a:t>
            </a:r>
            <a:r>
              <a:rPr lang="pl-PL" dirty="0" err="1" smtClean="0"/>
              <a:t>internet</a:t>
            </a:r>
            <a:r>
              <a:rPr lang="pl-PL" dirty="0" smtClean="0"/>
              <a:t> przez pierwsza dwa lata korzystania (nie więcej niż 760 zł)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81964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59307"/>
            <a:ext cx="10515600" cy="59176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	</a:t>
            </a:r>
            <a:r>
              <a:rPr lang="pl-PL" dirty="0" smtClean="0"/>
              <a:t>F. dokonywanych darowizn, w kwocie nie przekraczających 6% dochodu </a:t>
            </a:r>
          </a:p>
          <a:p>
            <a:pPr marL="0" indent="0">
              <a:buNone/>
            </a:pPr>
            <a:r>
              <a:rPr lang="pl-PL" dirty="0" smtClean="0"/>
              <a:t>Podatnicy z pozarolnicze działalności gospodarczej mogą odliczyć od podstawy 50% lub 30% tzw. kosztów kwalifikowanych. </a:t>
            </a:r>
          </a:p>
          <a:p>
            <a:pPr marL="0" indent="0">
              <a:buNone/>
            </a:pPr>
            <a:r>
              <a:rPr lang="pl-PL" dirty="0" smtClean="0"/>
              <a:t>Ustawa wskazuje w jakich sytuacjach jest pobierany podatek w ryczałcie:</a:t>
            </a:r>
          </a:p>
          <a:p>
            <a:pPr marL="514350" indent="-514350">
              <a:buAutoNum type="arabicPeriod"/>
            </a:pPr>
            <a:r>
              <a:rPr lang="pl-PL" dirty="0" smtClean="0"/>
              <a:t>Wygrane w konkursach, grach i zakładach wzajemnych;</a:t>
            </a:r>
          </a:p>
          <a:p>
            <a:pPr marL="514350" indent="-514350">
              <a:buAutoNum type="arabicPeriod"/>
            </a:pPr>
            <a:r>
              <a:rPr lang="pl-PL" dirty="0" smtClean="0"/>
              <a:t>Świadczeń otrzymanych przez emerytów lub rencistów w związku z łączących ich uprzednio z zakładem pracy stosunkiem służbowym</a:t>
            </a:r>
          </a:p>
          <a:p>
            <a:pPr marL="514350" indent="-514350">
              <a:buAutoNum type="arabicPeriod"/>
            </a:pPr>
            <a:r>
              <a:rPr lang="pl-PL" dirty="0" smtClean="0"/>
              <a:t>Przychodów z tytułu działalności wykonywanej osobiście;</a:t>
            </a:r>
          </a:p>
          <a:p>
            <a:pPr marL="514350" indent="-514350">
              <a:buAutoNum type="arabicPeriod"/>
            </a:pPr>
            <a:r>
              <a:rPr lang="pl-PL" dirty="0" smtClean="0"/>
              <a:t>Odsetek lub innych przychodów od środków pieniężnych zgromadzonych na rachunku podatnika lub w innych formach oszczędzania;</a:t>
            </a:r>
          </a:p>
          <a:p>
            <a:pPr marL="514350" indent="-514350">
              <a:buAutoNum type="arabicPeriod"/>
            </a:pPr>
            <a:r>
              <a:rPr lang="pl-PL" dirty="0" smtClean="0"/>
              <a:t>Odsetek od pożyczek, z wyjątkiem gdy udzielanie pożyczek jest przedmiotem działalności gospodarczej</a:t>
            </a:r>
          </a:p>
          <a:p>
            <a:pPr marL="514350" indent="-514350">
              <a:buAutoNum type="arabicPeriod"/>
            </a:pPr>
            <a:r>
              <a:rPr lang="pl-PL" dirty="0" smtClean="0"/>
              <a:t>Dywidend oraz innych przychodów z tytułu udziału w zyskach osób prawnych</a:t>
            </a:r>
          </a:p>
          <a:p>
            <a:pPr marL="514350" indent="-514350">
              <a:buAutoNum type="arabicPeriod"/>
            </a:pPr>
            <a:r>
              <a:rPr lang="pl-PL" dirty="0" smtClean="0"/>
              <a:t>Określonego rodzaju należności wypłacanych nierezydentom. </a:t>
            </a:r>
          </a:p>
        </p:txBody>
      </p:sp>
    </p:spTree>
    <p:extLst>
      <p:ext uri="{BB962C8B-B14F-4D97-AF65-F5344CB8AC3E}">
        <p14:creationId xmlns:p14="http://schemas.microsoft.com/office/powerpoint/2010/main" val="3500596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5525"/>
            <a:ext cx="11731696" cy="6217949"/>
          </a:xfrm>
        </p:spPr>
      </p:pic>
    </p:spTree>
    <p:extLst>
      <p:ext uri="{BB962C8B-B14F-4D97-AF65-F5344CB8AC3E}">
        <p14:creationId xmlns:p14="http://schemas.microsoft.com/office/powerpoint/2010/main" val="1585977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4553" y="409433"/>
            <a:ext cx="10515600" cy="5808473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Przedsiębiorcy mogą skorzystać także z podatku tzw. liniowego tj. 19%.</a:t>
            </a:r>
          </a:p>
          <a:p>
            <a:pPr marL="0" indent="0">
              <a:buNone/>
            </a:pPr>
            <a:r>
              <a:rPr lang="pl-PL" dirty="0" smtClean="0"/>
              <a:t>Zeznanie roczne podatnicy zobowiązani są złożyć do 30 kwietnia roku następnego po roku podatkowym.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467409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Uproszczone formy opodatkowania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smtClean="0"/>
              <a:t>Uproszczone (zryczałtowane) formy opodatkowania stanowią odejście od ogólnych  zasad bazujących na ustaleniu rzeczywistych dochodów, dokonywanego najczęściej w oparciu o szczegółowe dane znajdujące odzwierciedlenie w księdze rachunkowej lub podatkowej księdze przychodów i rozchodów.</a:t>
            </a:r>
          </a:p>
          <a:p>
            <a:pPr marL="0" indent="0" algn="just">
              <a:buNone/>
            </a:pPr>
            <a:r>
              <a:rPr lang="pl-PL" dirty="0" smtClean="0"/>
              <a:t>Uproszczone formy znajdują zastosowanie przy określonym ustawowo świadczeniu usług hotelarskich czy niewielkich rozmiarach działalności usługowej, twórczości ludowej czy artystycznej. </a:t>
            </a:r>
          </a:p>
          <a:p>
            <a:pPr marL="0" indent="0" algn="just">
              <a:buNone/>
            </a:pPr>
            <a:r>
              <a:rPr lang="pl-PL" dirty="0" smtClean="0"/>
              <a:t>Ryczałt występuje w dwóch formach : jako element konstrukcji prawa podatkowego oraz instytucja postępowania podatkowego.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428652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409433"/>
            <a:ext cx="10515600" cy="5767530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W zakresie ryczałtu proceduralnego  można wyróżnić:</a:t>
            </a:r>
          </a:p>
          <a:p>
            <a:pPr marL="514350" indent="-514350">
              <a:buAutoNum type="arabicPeriod"/>
            </a:pPr>
            <a:r>
              <a:rPr lang="pl-PL" dirty="0" smtClean="0"/>
              <a:t>Ryczałt kwotowy</a:t>
            </a:r>
          </a:p>
          <a:p>
            <a:pPr marL="514350" indent="-514350">
              <a:buAutoNum type="arabicPeriod"/>
            </a:pPr>
            <a:r>
              <a:rPr lang="pl-PL" dirty="0" smtClean="0"/>
              <a:t>Ryczałt umowny </a:t>
            </a:r>
          </a:p>
          <a:p>
            <a:pPr marL="514350" indent="-514350">
              <a:buAutoNum type="arabicPeriod"/>
            </a:pPr>
            <a:r>
              <a:rPr lang="pl-PL" dirty="0" smtClean="0"/>
              <a:t>Ryczałt procentowy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804940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354842"/>
            <a:ext cx="10515600" cy="5822121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 smtClean="0"/>
              <a:t>Stosowane rozwiązania ryczałtowe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Ryczałt od przychodów ewidencjonowanych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Karta podatkowa (warunkiem korzystania z tej formy podatkowej jest nieprzekroczenie ustalonej przez ustawodawcę liczby zatrudnionych pracowników oraz nieprowadzenie innego rodzaju pozarolniczej działalności gospodarczej, a także w tym samym zakresie co małżonek podatnika i nie wytwarzanie wyrobów opodatkowanych podatkiem akcyzowym). 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Ryczałt od przychodów osób duchownych – duchowny zawiadamia urząd skarbowy w ciągu 14 dni od dnia objęcia funkcji o charakterze duszpasterskim. Stawki ryczałtu dla duchownych przy wyznaniu rzymskokatolickim są zróżnicowane dla proboszczów i wikariuszy. Wysokość podatku jest ustalana decyzją przez Naczelnika US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9788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395785"/>
            <a:ext cx="10515600" cy="57811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Podatek PIT jest:</a:t>
            </a:r>
          </a:p>
          <a:p>
            <a:pPr marL="0" indent="0">
              <a:buNone/>
            </a:pPr>
            <a:r>
              <a:rPr lang="pl-PL" dirty="0"/>
              <a:t>	</a:t>
            </a:r>
            <a:r>
              <a:rPr lang="pl-PL" dirty="0" smtClean="0"/>
              <a:t>- podatkiem bezpośrednim</a:t>
            </a:r>
          </a:p>
          <a:p>
            <a:pPr marL="0" indent="0">
              <a:buNone/>
            </a:pPr>
            <a:r>
              <a:rPr lang="pl-PL" dirty="0"/>
              <a:t>	</a:t>
            </a:r>
            <a:r>
              <a:rPr lang="pl-PL" dirty="0" smtClean="0"/>
              <a:t>- państwowym, choć jest też częściowo dochodem </a:t>
            </a:r>
            <a:r>
              <a:rPr lang="pl-PL" dirty="0" smtClean="0"/>
              <a:t>JST </a:t>
            </a:r>
            <a:endParaRPr lang="pl-PL" dirty="0" smtClean="0"/>
          </a:p>
          <a:p>
            <a:pPr marL="0" indent="0">
              <a:buNone/>
            </a:pPr>
            <a:r>
              <a:rPr lang="pl-PL" dirty="0"/>
              <a:t>	</a:t>
            </a:r>
            <a:r>
              <a:rPr lang="pl-PL" dirty="0" smtClean="0"/>
              <a:t>- o charakterze osobistym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Konstrukcja podatku jest oparta na tzw. otwartym stanie podatkowo prawnym, zakładającym pobór w trakcie roku podatkowego zaliczek na podatek niezależnie w każdym ze źródeł przychodów, a po zakończeniu roku podatkowego obliczenie podatku rocznego jako sumy dochodów osiągniętych przez podatnika. </a:t>
            </a:r>
          </a:p>
          <a:p>
            <a:pPr marL="0" indent="0">
              <a:buNone/>
            </a:pPr>
            <a:r>
              <a:rPr lang="pl-PL" dirty="0" smtClean="0"/>
              <a:t>Opodatkowanie podatkiem dotyczy całego osiągniętego w roku podatkowym przez podatnika dochodu.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7063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313899"/>
            <a:ext cx="10515600" cy="586306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 smtClean="0"/>
              <a:t>Ustawa o podatku od osób fizycznych, już na wstępie wskazuje wyłączenia tj. zakres dochodów, który nie jest opodatkowany podatkiem PIT. Wyłączenia mogą być podyktowane różnymi względami – społecznymi, gospodarczymi lub ujęciem przychodu w innym podatku. Do </a:t>
            </a:r>
            <a:r>
              <a:rPr lang="pl-PL" dirty="0" err="1" smtClean="0"/>
              <a:t>wyłączeń</a:t>
            </a:r>
            <a:r>
              <a:rPr lang="pl-PL" dirty="0" smtClean="0"/>
              <a:t> </a:t>
            </a:r>
            <a:r>
              <a:rPr lang="pl-PL" dirty="0" smtClean="0"/>
              <a:t>należy:</a:t>
            </a:r>
          </a:p>
          <a:p>
            <a:pPr marL="514350" indent="-514350">
              <a:buAutoNum type="arabicPeriod"/>
            </a:pPr>
            <a:r>
              <a:rPr lang="pl-PL" dirty="0" smtClean="0"/>
              <a:t>Przychody z działalności rolniczej, z wyjątkiem działów specjalnych produkcji rolnej;</a:t>
            </a:r>
          </a:p>
          <a:p>
            <a:pPr marL="514350" indent="-514350">
              <a:buAutoNum type="arabicPeriod"/>
            </a:pPr>
            <a:r>
              <a:rPr lang="pl-PL" dirty="0" smtClean="0"/>
              <a:t>Przychodów z gospodarki leśnej w rozumieniu ustawy o lasach</a:t>
            </a:r>
          </a:p>
          <a:p>
            <a:pPr marL="514350" indent="-514350">
              <a:buAutoNum type="arabicPeriod"/>
            </a:pPr>
            <a:r>
              <a:rPr lang="pl-PL" dirty="0" smtClean="0"/>
              <a:t>Przychodów podlegających przepisom o podatku od spadków i darowizn</a:t>
            </a:r>
          </a:p>
          <a:p>
            <a:pPr marL="514350" indent="-514350">
              <a:buAutoNum type="arabicPeriod"/>
            </a:pPr>
            <a:r>
              <a:rPr lang="pl-PL" dirty="0" smtClean="0"/>
              <a:t>Przychodów wynikających z czynności, które nie mogą być przedmiotem prawnie skutecznej umowy</a:t>
            </a:r>
          </a:p>
          <a:p>
            <a:pPr marL="514350" indent="-514350">
              <a:buAutoNum type="arabicPeriod"/>
            </a:pPr>
            <a:r>
              <a:rPr lang="pl-PL" dirty="0" smtClean="0"/>
              <a:t>Przychodów z tytułu podziału wspólnego majątku małżonków w wyniku ustania lub ograniczenia wspólności majątkowej z oraz przychodów z tytułu wyrównania dorobków po ustaniu rozdzielności majątkowej małżonków lub śmierci jednego z nich</a:t>
            </a:r>
          </a:p>
          <a:p>
            <a:pPr marL="514350" indent="-514350">
              <a:buAutoNum type="arabicPeriod"/>
            </a:pPr>
            <a:r>
              <a:rPr lang="pl-PL" dirty="0" smtClean="0"/>
              <a:t>Przychodów (dochodów) przedsiębiorcy żeglugowego opodatkowanych na zasadach wynikających z ustawy o podatku tonażowym</a:t>
            </a:r>
          </a:p>
          <a:p>
            <a:pPr marL="514350" indent="-514350">
              <a:buAutoNum type="arabicPeriod"/>
            </a:pPr>
            <a:r>
              <a:rPr lang="pl-PL" dirty="0" smtClean="0"/>
              <a:t>Przychodów opodatkowanych na zasadach wynikających z ustawy o aktywizacji przemysłu okręgowego</a:t>
            </a:r>
          </a:p>
          <a:p>
            <a:pPr marL="514350" indent="-514350">
              <a:buAutoNum type="arabicPeriod"/>
            </a:pPr>
            <a:r>
              <a:rPr lang="pl-PL" dirty="0" smtClean="0"/>
              <a:t>Świadczeń na zaspokojenie potrzeb rodziny, o których mowa w art. 27 kro</a:t>
            </a:r>
          </a:p>
        </p:txBody>
      </p:sp>
    </p:spTree>
    <p:extLst>
      <p:ext uri="{BB962C8B-B14F-4D97-AF65-F5344CB8AC3E}">
        <p14:creationId xmlns:p14="http://schemas.microsoft.com/office/powerpoint/2010/main" val="3438860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382137"/>
            <a:ext cx="10515600" cy="5794826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 smtClean="0"/>
              <a:t>Obowiązek podatkowy ciąży na osobach fizycznych, jednakże  jego zakres uzależniony jest od faktu posiadania miejsca zamieszkania na terenie RP. Z uwagi na tą przesłankę ustawa dzieli obowiązek podatkowy na ograniczony i nieograniczony. </a:t>
            </a:r>
          </a:p>
          <a:p>
            <a:pPr marL="0" indent="0" algn="just">
              <a:buNone/>
            </a:pPr>
            <a:r>
              <a:rPr lang="pl-PL" dirty="0" smtClean="0"/>
              <a:t>Obowiązek nieograniczony polega na opodatkowaniu wszelkich dochodów (przychodów) podatnika, bez względu na to, gdzie ma miejsce zamieszkania na terenie RP. Przesłankami wskazującymi, jakimi kierują się organu podatkowe w celu ustalenia miejsca zamieszkania to posiadanie przez podatnika centrum interesów osobistych gospodarczych w RP lub przebywanie na terenie RP przez okres dłuży niż 183 dni w roku podatkowym. </a:t>
            </a:r>
          </a:p>
          <a:p>
            <a:pPr marL="0" indent="0" algn="just">
              <a:buNone/>
            </a:pPr>
            <a:r>
              <a:rPr lang="pl-PL" dirty="0" smtClean="0"/>
              <a:t>Obowiązek ograniczony dotyczy tych, którzy nie mają miejsca zamieszkania na terenie RP, ale uzyskują dochody (przychody) z tytułów określonych przez ustawę.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51023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63773"/>
            <a:ext cx="10515600" cy="6013190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 smtClean="0"/>
              <a:t>Osobisty charakter podatku dochodowego polega na indywidulanym obciążeniu każdego podatnika od osiąganego przez niego dochodu. Cecha ta została wykorzystana w regulacjach dotyczących osób biorących udział we wspólnych przedsięwzięciach lub będących wspólnikami spółek osobowych. </a:t>
            </a:r>
          </a:p>
          <a:p>
            <a:pPr marL="0" indent="0" algn="just">
              <a:buNone/>
            </a:pPr>
            <a:r>
              <a:rPr lang="pl-PL" dirty="0" smtClean="0"/>
              <a:t>Zgodnie z art. 8 ust. 1 </a:t>
            </a:r>
            <a:r>
              <a:rPr lang="pl-PL" dirty="0" err="1" smtClean="0"/>
              <a:t>updof</a:t>
            </a:r>
            <a:r>
              <a:rPr lang="pl-PL" dirty="0" smtClean="0"/>
              <a:t> wysokość podatku w przypadku współwystępowania w podmiotach prawa np. spółkach osobowych brane jest pod uwagę proporcjonalnie do jego prawa do udziału w zysku. </a:t>
            </a:r>
          </a:p>
          <a:p>
            <a:pPr marL="0" indent="0" algn="just">
              <a:buNone/>
            </a:pPr>
            <a:r>
              <a:rPr lang="pl-PL" dirty="0" smtClean="0"/>
              <a:t>W przypadku dzieci małoletnich osiągających dochody  podlegające opodatkowaniu (z pewnymi wyjątkami), dochód dolicza się do </a:t>
            </a:r>
            <a:r>
              <a:rPr lang="pl-PL" dirty="0" err="1" smtClean="0"/>
              <a:t>dochodó</a:t>
            </a:r>
            <a:r>
              <a:rPr lang="pl-PL" dirty="0" smtClean="0"/>
              <a:t> rodziców, chyba że rodzicom nie przysługuje prawo pobierania pożytków ze źródeł przychodów dzieci. 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9834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354842"/>
            <a:ext cx="10515600" cy="5822121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Ustawodawca wprowadza wyjątki do rozliczenia indywidualnego. Mianowicie małżonkowie jak i osoby samotnie wychowujące dzieci mogą rozliczyć podatek na preferencyjnych rozwiązaniach. Chodzi tu o zmniejszenie ciężaru podatkowego na niektóre osoby.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2787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51847" y="286603"/>
            <a:ext cx="10515600" cy="6176963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Przedmiotem opodatkowania jest osiągany dochód. </a:t>
            </a:r>
          </a:p>
          <a:p>
            <a:pPr marL="0" indent="0">
              <a:buNone/>
            </a:pPr>
            <a:r>
              <a:rPr lang="pl-PL" dirty="0" smtClean="0"/>
              <a:t>Dochód jest uregulowany w art. 9 </a:t>
            </a:r>
            <a:r>
              <a:rPr lang="pl-PL" dirty="0" err="1" smtClean="0"/>
              <a:t>updof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Stratę można odliczyć od podatku w ciągu pięciu następujących po sobie lat. </a:t>
            </a:r>
          </a:p>
          <a:p>
            <a:pPr marL="0" indent="0">
              <a:buNone/>
            </a:pPr>
            <a:r>
              <a:rPr lang="pl-PL" dirty="0" smtClean="0"/>
              <a:t>Co do zasady dochody z różnych źródeł sumują się (wyjątki: art. 21,52,52a,52c </a:t>
            </a:r>
            <a:r>
              <a:rPr lang="pl-PL" dirty="0" err="1" smtClean="0"/>
              <a:t>updof</a:t>
            </a:r>
            <a:r>
              <a:rPr lang="pl-PL" dirty="0" smtClean="0"/>
              <a:t>). </a:t>
            </a:r>
          </a:p>
          <a:p>
            <a:pPr marL="0" indent="0">
              <a:buNone/>
            </a:pPr>
            <a:r>
              <a:rPr lang="pl-PL" dirty="0" smtClean="0"/>
              <a:t>W ciągu roku podatkowego są pobierane zaliczki na podatek od każdego dochodu z osobna.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6592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65495" y="573206"/>
            <a:ext cx="10515600" cy="5562814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Źródła przychodu określone są w art. 10 </a:t>
            </a:r>
            <a:r>
              <a:rPr lang="pl-PL" dirty="0" err="1" smtClean="0"/>
              <a:t>updof</a:t>
            </a:r>
            <a:r>
              <a:rPr lang="pl-PL" dirty="0" smtClean="0"/>
              <a:t>. Katalog ten jest katalogiem otwartym.</a:t>
            </a:r>
          </a:p>
          <a:p>
            <a:pPr marL="514350" indent="-514350">
              <a:buAutoNum type="arabicPeriod"/>
            </a:pPr>
            <a:r>
              <a:rPr lang="pl-PL" dirty="0" smtClean="0"/>
              <a:t>Stosunek służbowy, stosunek pracy itd.</a:t>
            </a:r>
          </a:p>
          <a:p>
            <a:pPr marL="514350" indent="-514350">
              <a:buAutoNum type="arabicPeriod"/>
            </a:pPr>
            <a:r>
              <a:rPr lang="pl-PL" dirty="0" smtClean="0"/>
              <a:t>Działalność wykonywana osobiście</a:t>
            </a:r>
          </a:p>
          <a:p>
            <a:pPr marL="514350" indent="-514350">
              <a:buAutoNum type="arabicPeriod"/>
            </a:pPr>
            <a:r>
              <a:rPr lang="pl-PL" dirty="0" smtClean="0"/>
              <a:t>Pozarolnicza działalność gospodarcza</a:t>
            </a:r>
          </a:p>
          <a:p>
            <a:pPr marL="514350" indent="-514350">
              <a:buAutoNum type="arabicPeriod"/>
            </a:pPr>
            <a:r>
              <a:rPr lang="pl-PL" dirty="0" smtClean="0"/>
              <a:t>Działy specjalne produkcji rolnej</a:t>
            </a:r>
          </a:p>
          <a:p>
            <a:pPr marL="514350" indent="-514350">
              <a:buAutoNum type="arabicPeriod"/>
            </a:pPr>
            <a:r>
              <a:rPr lang="pl-PL" dirty="0" smtClean="0"/>
              <a:t>Najem, podnajem, dzierżawa itp. </a:t>
            </a:r>
          </a:p>
          <a:p>
            <a:pPr marL="514350" indent="-514350">
              <a:buAutoNum type="arabicPeriod"/>
            </a:pPr>
            <a:r>
              <a:rPr lang="pl-PL" dirty="0" smtClean="0"/>
              <a:t>Kapitały pieniężne i prawa majątkowe</a:t>
            </a:r>
          </a:p>
          <a:p>
            <a:pPr marL="514350" indent="-514350">
              <a:buAutoNum type="arabicPeriod"/>
            </a:pPr>
            <a:r>
              <a:rPr lang="pl-PL" dirty="0" smtClean="0"/>
              <a:t>Odpłatne zbycie rzeczy ruchomych i nieruchomości</a:t>
            </a:r>
          </a:p>
          <a:p>
            <a:pPr marL="514350" indent="-514350">
              <a:buAutoNum type="arabicPeriod"/>
            </a:pPr>
            <a:r>
              <a:rPr lang="pl-PL" dirty="0" smtClean="0"/>
              <a:t>Działalność prowadzona przez zagraniczną spółkę kontrolowaną</a:t>
            </a:r>
          </a:p>
          <a:p>
            <a:pPr marL="514350" indent="-514350">
              <a:buAutoNum type="arabicPeriod"/>
            </a:pPr>
            <a:r>
              <a:rPr lang="pl-PL" dirty="0" smtClean="0"/>
              <a:t>Inne źródła niewymienione przez ustawę.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8001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354842"/>
            <a:ext cx="10515600" cy="5822121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Przychodem, z zastrzeżeniami art. 14-15, 17 ust. 1 pkt 6,9 i 10 w zakresie realizacji praw wynikających z pochodnych instrumentów finansowych art. 19, 25b i 30f są otrzymane lub postawione do dyspozycji podatnika w roku kalendarzowym pieniądze i wartości pieniężne oraz wartości otrzymanych świadczeń w naturze i innych nieodpłatnych świadczeń. </a:t>
            </a:r>
          </a:p>
          <a:p>
            <a:pPr marL="0" indent="0">
              <a:buNone/>
            </a:pPr>
            <a:r>
              <a:rPr lang="pl-PL" dirty="0" smtClean="0"/>
              <a:t>Podkreślenia wymaga dwie kwestie. Pierwsza to złożoność przychodu, druga to jego źródło. </a:t>
            </a:r>
          </a:p>
          <a:p>
            <a:pPr marL="0" indent="0">
              <a:buNone/>
            </a:pPr>
            <a:r>
              <a:rPr lang="pl-PL" dirty="0" smtClean="0"/>
              <a:t>Moment uzyskania przychodu opiera się na zasadzie kasowej oraz memoriałowej</a:t>
            </a:r>
          </a:p>
          <a:p>
            <a:pPr marL="0" indent="0">
              <a:buNone/>
            </a:pPr>
            <a:r>
              <a:rPr lang="pl-PL" dirty="0" smtClean="0"/>
              <a:t>Metoda kasowa – moment uzyskania przychodu przez podatnika.</a:t>
            </a:r>
          </a:p>
          <a:p>
            <a:pPr marL="0" indent="0">
              <a:buNone/>
            </a:pPr>
            <a:r>
              <a:rPr lang="pl-PL" dirty="0" smtClean="0"/>
              <a:t>Metoda memoriałowa – dotyczy sytuacji kiedy przychody stały się należne, choćby podatnik nie wszedł w ich posiadanie.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3693257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1048</Words>
  <Application>Microsoft Office PowerPoint</Application>
  <PresentationFormat>Panoramiczny</PresentationFormat>
  <Paragraphs>86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Motyw pakietu Office</vt:lpstr>
      <vt:lpstr>PIT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Uproszczone formy opodatkowania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</dc:title>
  <dc:creator>Mateusz Adamczyk</dc:creator>
  <cp:lastModifiedBy>Mateusz Adamczyk</cp:lastModifiedBy>
  <cp:revision>14</cp:revision>
  <dcterms:created xsi:type="dcterms:W3CDTF">2019-03-31T12:47:03Z</dcterms:created>
  <dcterms:modified xsi:type="dcterms:W3CDTF">2019-04-14T09:55:35Z</dcterms:modified>
</cp:coreProperties>
</file>