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3" r:id="rId31"/>
    <p:sldId id="274" r:id="rId32"/>
    <p:sldId id="289" r:id="rId33"/>
    <p:sldId id="275"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63" autoAdjust="0"/>
    <p:restoredTop sz="94660"/>
  </p:normalViewPr>
  <p:slideViewPr>
    <p:cSldViewPr snapToGrid="0">
      <p:cViewPr varScale="1">
        <p:scale>
          <a:sx n="57" d="100"/>
          <a:sy n="57" d="100"/>
        </p:scale>
        <p:origin x="192"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EC406-9CF3-0E43-B6CC-BD82E6DA0191}" type="doc">
      <dgm:prSet loTypeId="urn:microsoft.com/office/officeart/2005/8/layout/hProcess9" loCatId="" qsTypeId="urn:microsoft.com/office/officeart/2005/8/quickstyle/simple1" qsCatId="simple" csTypeId="urn:microsoft.com/office/officeart/2005/8/colors/accent1_2" csCatId="accent1" phldr="1"/>
      <dgm:spPr/>
    </dgm:pt>
    <dgm:pt modelId="{151D7A7B-D0A8-0F44-927C-3C02EDAEAD76}">
      <dgm:prSet phldrT="[Tekst]"/>
      <dgm:spPr/>
      <dgm:t>
        <a:bodyPr/>
        <a:lstStyle/>
        <a:p>
          <a:r>
            <a:rPr lang="pl-PL" dirty="0"/>
            <a:t>zamiar</a:t>
          </a:r>
        </a:p>
      </dgm:t>
    </dgm:pt>
    <dgm:pt modelId="{32A683A3-EC17-EA43-924E-105F9F68CE79}" type="parTrans" cxnId="{463EC503-310B-EA40-89E0-CC96EE63BB0B}">
      <dgm:prSet/>
      <dgm:spPr/>
      <dgm:t>
        <a:bodyPr/>
        <a:lstStyle/>
        <a:p>
          <a:endParaRPr lang="pl-PL"/>
        </a:p>
      </dgm:t>
    </dgm:pt>
    <dgm:pt modelId="{BF498049-2A99-0141-9912-FA2CC42A1ECD}" type="sibTrans" cxnId="{463EC503-310B-EA40-89E0-CC96EE63BB0B}">
      <dgm:prSet/>
      <dgm:spPr/>
      <dgm:t>
        <a:bodyPr/>
        <a:lstStyle/>
        <a:p>
          <a:endParaRPr lang="pl-PL"/>
        </a:p>
      </dgm:t>
    </dgm:pt>
    <dgm:pt modelId="{CE6014C3-972F-5548-9599-6D3A2A42AB6D}">
      <dgm:prSet phldrT="[Tekst]"/>
      <dgm:spPr/>
      <dgm:t>
        <a:bodyPr/>
        <a:lstStyle/>
        <a:p>
          <a:r>
            <a:rPr lang="pl-PL" dirty="0"/>
            <a:t>przygotowanie</a:t>
          </a:r>
        </a:p>
      </dgm:t>
    </dgm:pt>
    <dgm:pt modelId="{29A7D1F9-202B-5740-BA18-58189D7CA647}" type="parTrans" cxnId="{CB6F8000-1807-A640-862C-5F8620A599E3}">
      <dgm:prSet/>
      <dgm:spPr/>
      <dgm:t>
        <a:bodyPr/>
        <a:lstStyle/>
        <a:p>
          <a:endParaRPr lang="pl-PL"/>
        </a:p>
      </dgm:t>
    </dgm:pt>
    <dgm:pt modelId="{02B95064-CC0E-434D-97A9-AEFC79A55D02}" type="sibTrans" cxnId="{CB6F8000-1807-A640-862C-5F8620A599E3}">
      <dgm:prSet/>
      <dgm:spPr/>
      <dgm:t>
        <a:bodyPr/>
        <a:lstStyle/>
        <a:p>
          <a:endParaRPr lang="pl-PL"/>
        </a:p>
      </dgm:t>
    </dgm:pt>
    <dgm:pt modelId="{832EFF9C-FCF3-3A43-BF7E-461F95EDECF7}">
      <dgm:prSet phldrT="[Tekst]"/>
      <dgm:spPr/>
      <dgm:t>
        <a:bodyPr/>
        <a:lstStyle/>
        <a:p>
          <a:r>
            <a:rPr lang="pl-PL" dirty="0"/>
            <a:t>usiłowanie</a:t>
          </a:r>
        </a:p>
      </dgm:t>
    </dgm:pt>
    <dgm:pt modelId="{0325E408-B3D4-BB46-B2E3-BA14FB89EAE2}" type="parTrans" cxnId="{AC84EE97-BCF4-4C42-8B10-326436FE3420}">
      <dgm:prSet/>
      <dgm:spPr/>
      <dgm:t>
        <a:bodyPr/>
        <a:lstStyle/>
        <a:p>
          <a:endParaRPr lang="pl-PL"/>
        </a:p>
      </dgm:t>
    </dgm:pt>
    <dgm:pt modelId="{80B11FB3-30F7-1D4A-8B0A-50922D8239A0}" type="sibTrans" cxnId="{AC84EE97-BCF4-4C42-8B10-326436FE3420}">
      <dgm:prSet/>
      <dgm:spPr/>
      <dgm:t>
        <a:bodyPr/>
        <a:lstStyle/>
        <a:p>
          <a:endParaRPr lang="pl-PL"/>
        </a:p>
      </dgm:t>
    </dgm:pt>
    <dgm:pt modelId="{E4BDB8B4-CF04-7048-BD71-6F79F68CB6C3}">
      <dgm:prSet/>
      <dgm:spPr/>
      <dgm:t>
        <a:bodyPr/>
        <a:lstStyle/>
        <a:p>
          <a:r>
            <a:rPr lang="pl-PL" dirty="0"/>
            <a:t>dokonanie</a:t>
          </a:r>
        </a:p>
      </dgm:t>
    </dgm:pt>
    <dgm:pt modelId="{9E3234B2-5676-A443-9679-D26F4F3307FF}" type="parTrans" cxnId="{E889B014-C82D-D242-91FE-991021918D0D}">
      <dgm:prSet/>
      <dgm:spPr/>
      <dgm:t>
        <a:bodyPr/>
        <a:lstStyle/>
        <a:p>
          <a:endParaRPr lang="pl-PL"/>
        </a:p>
      </dgm:t>
    </dgm:pt>
    <dgm:pt modelId="{4418450A-87D7-B84C-8E7A-7DA2FE8BAA01}" type="sibTrans" cxnId="{E889B014-C82D-D242-91FE-991021918D0D}">
      <dgm:prSet/>
      <dgm:spPr/>
      <dgm:t>
        <a:bodyPr/>
        <a:lstStyle/>
        <a:p>
          <a:endParaRPr lang="pl-PL"/>
        </a:p>
      </dgm:t>
    </dgm:pt>
    <dgm:pt modelId="{DF3017EA-0D31-964E-B21A-BE120003C09D}" type="pres">
      <dgm:prSet presAssocID="{871EC406-9CF3-0E43-B6CC-BD82E6DA0191}" presName="CompostProcess" presStyleCnt="0">
        <dgm:presLayoutVars>
          <dgm:dir/>
          <dgm:resizeHandles val="exact"/>
        </dgm:presLayoutVars>
      </dgm:prSet>
      <dgm:spPr/>
    </dgm:pt>
    <dgm:pt modelId="{07AC4508-7D14-C149-9E94-A9462887AC67}" type="pres">
      <dgm:prSet presAssocID="{871EC406-9CF3-0E43-B6CC-BD82E6DA0191}" presName="arrow" presStyleLbl="bgShp" presStyleIdx="0" presStyleCnt="1"/>
      <dgm:spPr/>
    </dgm:pt>
    <dgm:pt modelId="{C425E621-94BC-D04B-8255-C93D4B24E2FE}" type="pres">
      <dgm:prSet presAssocID="{871EC406-9CF3-0E43-B6CC-BD82E6DA0191}" presName="linearProcess" presStyleCnt="0"/>
      <dgm:spPr/>
    </dgm:pt>
    <dgm:pt modelId="{75FD0CC7-E497-C14B-8E26-495C83ACD911}" type="pres">
      <dgm:prSet presAssocID="{151D7A7B-D0A8-0F44-927C-3C02EDAEAD76}" presName="textNode" presStyleLbl="node1" presStyleIdx="0" presStyleCnt="4">
        <dgm:presLayoutVars>
          <dgm:bulletEnabled val="1"/>
        </dgm:presLayoutVars>
      </dgm:prSet>
      <dgm:spPr/>
    </dgm:pt>
    <dgm:pt modelId="{BD98A623-D430-2A4F-8A29-A85ECB641604}" type="pres">
      <dgm:prSet presAssocID="{BF498049-2A99-0141-9912-FA2CC42A1ECD}" presName="sibTrans" presStyleCnt="0"/>
      <dgm:spPr/>
    </dgm:pt>
    <dgm:pt modelId="{BEA8F5AE-1147-0540-BC8C-D6924714C568}" type="pres">
      <dgm:prSet presAssocID="{CE6014C3-972F-5548-9599-6D3A2A42AB6D}" presName="textNode" presStyleLbl="node1" presStyleIdx="1" presStyleCnt="4">
        <dgm:presLayoutVars>
          <dgm:bulletEnabled val="1"/>
        </dgm:presLayoutVars>
      </dgm:prSet>
      <dgm:spPr/>
    </dgm:pt>
    <dgm:pt modelId="{EE271AE7-B955-0944-B600-2B7C58094367}" type="pres">
      <dgm:prSet presAssocID="{02B95064-CC0E-434D-97A9-AEFC79A55D02}" presName="sibTrans" presStyleCnt="0"/>
      <dgm:spPr/>
    </dgm:pt>
    <dgm:pt modelId="{37E3C4A7-09E4-1140-9329-65F3F680238E}" type="pres">
      <dgm:prSet presAssocID="{832EFF9C-FCF3-3A43-BF7E-461F95EDECF7}" presName="textNode" presStyleLbl="node1" presStyleIdx="2" presStyleCnt="4">
        <dgm:presLayoutVars>
          <dgm:bulletEnabled val="1"/>
        </dgm:presLayoutVars>
      </dgm:prSet>
      <dgm:spPr/>
    </dgm:pt>
    <dgm:pt modelId="{E5E8F823-6215-7A4F-95AD-46E4BF323E56}" type="pres">
      <dgm:prSet presAssocID="{80B11FB3-30F7-1D4A-8B0A-50922D8239A0}" presName="sibTrans" presStyleCnt="0"/>
      <dgm:spPr/>
    </dgm:pt>
    <dgm:pt modelId="{685B344B-0F7B-0A44-A8AE-ADC37677FCA4}" type="pres">
      <dgm:prSet presAssocID="{E4BDB8B4-CF04-7048-BD71-6F79F68CB6C3}" presName="textNode" presStyleLbl="node1" presStyleIdx="3" presStyleCnt="4">
        <dgm:presLayoutVars>
          <dgm:bulletEnabled val="1"/>
        </dgm:presLayoutVars>
      </dgm:prSet>
      <dgm:spPr/>
    </dgm:pt>
  </dgm:ptLst>
  <dgm:cxnLst>
    <dgm:cxn modelId="{CB6F8000-1807-A640-862C-5F8620A599E3}" srcId="{871EC406-9CF3-0E43-B6CC-BD82E6DA0191}" destId="{CE6014C3-972F-5548-9599-6D3A2A42AB6D}" srcOrd="1" destOrd="0" parTransId="{29A7D1F9-202B-5740-BA18-58189D7CA647}" sibTransId="{02B95064-CC0E-434D-97A9-AEFC79A55D02}"/>
    <dgm:cxn modelId="{463EC503-310B-EA40-89E0-CC96EE63BB0B}" srcId="{871EC406-9CF3-0E43-B6CC-BD82E6DA0191}" destId="{151D7A7B-D0A8-0F44-927C-3C02EDAEAD76}" srcOrd="0" destOrd="0" parTransId="{32A683A3-EC17-EA43-924E-105F9F68CE79}" sibTransId="{BF498049-2A99-0141-9912-FA2CC42A1ECD}"/>
    <dgm:cxn modelId="{BE3B730C-5E08-044B-89A9-98DF4AD36720}" type="presOf" srcId="{CE6014C3-972F-5548-9599-6D3A2A42AB6D}" destId="{BEA8F5AE-1147-0540-BC8C-D6924714C568}" srcOrd="0" destOrd="0" presId="urn:microsoft.com/office/officeart/2005/8/layout/hProcess9"/>
    <dgm:cxn modelId="{E889B014-C82D-D242-91FE-991021918D0D}" srcId="{871EC406-9CF3-0E43-B6CC-BD82E6DA0191}" destId="{E4BDB8B4-CF04-7048-BD71-6F79F68CB6C3}" srcOrd="3" destOrd="0" parTransId="{9E3234B2-5676-A443-9679-D26F4F3307FF}" sibTransId="{4418450A-87D7-B84C-8E7A-7DA2FE8BAA01}"/>
    <dgm:cxn modelId="{85EA494A-08D6-1940-BFB4-765D0D3222CC}" type="presOf" srcId="{871EC406-9CF3-0E43-B6CC-BD82E6DA0191}" destId="{DF3017EA-0D31-964E-B21A-BE120003C09D}" srcOrd="0" destOrd="0" presId="urn:microsoft.com/office/officeart/2005/8/layout/hProcess9"/>
    <dgm:cxn modelId="{1380D884-AEEB-1D43-9193-B4EBD66437FF}" type="presOf" srcId="{832EFF9C-FCF3-3A43-BF7E-461F95EDECF7}" destId="{37E3C4A7-09E4-1140-9329-65F3F680238E}" srcOrd="0" destOrd="0" presId="urn:microsoft.com/office/officeart/2005/8/layout/hProcess9"/>
    <dgm:cxn modelId="{AC84EE97-BCF4-4C42-8B10-326436FE3420}" srcId="{871EC406-9CF3-0E43-B6CC-BD82E6DA0191}" destId="{832EFF9C-FCF3-3A43-BF7E-461F95EDECF7}" srcOrd="2" destOrd="0" parTransId="{0325E408-B3D4-BB46-B2E3-BA14FB89EAE2}" sibTransId="{80B11FB3-30F7-1D4A-8B0A-50922D8239A0}"/>
    <dgm:cxn modelId="{00F2E1A5-3B00-BC4C-8F02-CA3DE235CD7A}" type="presOf" srcId="{E4BDB8B4-CF04-7048-BD71-6F79F68CB6C3}" destId="{685B344B-0F7B-0A44-A8AE-ADC37677FCA4}" srcOrd="0" destOrd="0" presId="urn:microsoft.com/office/officeart/2005/8/layout/hProcess9"/>
    <dgm:cxn modelId="{F71457C1-02FA-2F41-9EC6-5F887268DAF7}" type="presOf" srcId="{151D7A7B-D0A8-0F44-927C-3C02EDAEAD76}" destId="{75FD0CC7-E497-C14B-8E26-495C83ACD911}" srcOrd="0" destOrd="0" presId="urn:microsoft.com/office/officeart/2005/8/layout/hProcess9"/>
    <dgm:cxn modelId="{5A648E23-0433-6C40-BBC9-EB8C7B9DC451}" type="presParOf" srcId="{DF3017EA-0D31-964E-B21A-BE120003C09D}" destId="{07AC4508-7D14-C149-9E94-A9462887AC67}" srcOrd="0" destOrd="0" presId="urn:microsoft.com/office/officeart/2005/8/layout/hProcess9"/>
    <dgm:cxn modelId="{B9B2891F-B693-844C-9AB4-30CCD39C1766}" type="presParOf" srcId="{DF3017EA-0D31-964E-B21A-BE120003C09D}" destId="{C425E621-94BC-D04B-8255-C93D4B24E2FE}" srcOrd="1" destOrd="0" presId="urn:microsoft.com/office/officeart/2005/8/layout/hProcess9"/>
    <dgm:cxn modelId="{A34BFBA8-624E-0247-8F9C-0CBDCEF69A28}" type="presParOf" srcId="{C425E621-94BC-D04B-8255-C93D4B24E2FE}" destId="{75FD0CC7-E497-C14B-8E26-495C83ACD911}" srcOrd="0" destOrd="0" presId="urn:microsoft.com/office/officeart/2005/8/layout/hProcess9"/>
    <dgm:cxn modelId="{E6F56389-E00B-044D-868C-DE0026D6684F}" type="presParOf" srcId="{C425E621-94BC-D04B-8255-C93D4B24E2FE}" destId="{BD98A623-D430-2A4F-8A29-A85ECB641604}" srcOrd="1" destOrd="0" presId="urn:microsoft.com/office/officeart/2005/8/layout/hProcess9"/>
    <dgm:cxn modelId="{FD464838-5E92-EA41-B5F6-5517C95A504B}" type="presParOf" srcId="{C425E621-94BC-D04B-8255-C93D4B24E2FE}" destId="{BEA8F5AE-1147-0540-BC8C-D6924714C568}" srcOrd="2" destOrd="0" presId="urn:microsoft.com/office/officeart/2005/8/layout/hProcess9"/>
    <dgm:cxn modelId="{BA63E556-99FA-7444-9F3C-890E50DA5F26}" type="presParOf" srcId="{C425E621-94BC-D04B-8255-C93D4B24E2FE}" destId="{EE271AE7-B955-0944-B600-2B7C58094367}" srcOrd="3" destOrd="0" presId="urn:microsoft.com/office/officeart/2005/8/layout/hProcess9"/>
    <dgm:cxn modelId="{0C677E47-CE95-6E4C-AD2C-6A7D41A0D0EB}" type="presParOf" srcId="{C425E621-94BC-D04B-8255-C93D4B24E2FE}" destId="{37E3C4A7-09E4-1140-9329-65F3F680238E}" srcOrd="4" destOrd="0" presId="urn:microsoft.com/office/officeart/2005/8/layout/hProcess9"/>
    <dgm:cxn modelId="{87A4D0FB-9C30-4840-96E2-CE5F71BD3518}" type="presParOf" srcId="{C425E621-94BC-D04B-8255-C93D4B24E2FE}" destId="{E5E8F823-6215-7A4F-95AD-46E4BF323E56}" srcOrd="5" destOrd="0" presId="urn:microsoft.com/office/officeart/2005/8/layout/hProcess9"/>
    <dgm:cxn modelId="{2772D4DA-069B-A246-8AF0-DF6E18884220}" type="presParOf" srcId="{C425E621-94BC-D04B-8255-C93D4B24E2FE}" destId="{685B344B-0F7B-0A44-A8AE-ADC37677FCA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C4508-7D14-C149-9E94-A9462887AC67}">
      <dsp:nvSpPr>
        <dsp:cNvPr id="0" name=""/>
        <dsp:cNvSpPr/>
      </dsp:nvSpPr>
      <dsp:spPr>
        <a:xfrm>
          <a:off x="742949" y="0"/>
          <a:ext cx="8420100" cy="3124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D0CC7-E497-C14B-8E26-495C83ACD911}">
      <dsp:nvSpPr>
        <dsp:cNvPr id="0" name=""/>
        <dsp:cNvSpPr/>
      </dsp:nvSpPr>
      <dsp:spPr>
        <a:xfrm>
          <a:off x="1311" y="937260"/>
          <a:ext cx="2317495" cy="124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zamiar</a:t>
          </a:r>
        </a:p>
      </dsp:txBody>
      <dsp:txXfrm>
        <a:off x="62315" y="998264"/>
        <a:ext cx="2195487" cy="1127672"/>
      </dsp:txXfrm>
    </dsp:sp>
    <dsp:sp modelId="{BEA8F5AE-1147-0540-BC8C-D6924714C568}">
      <dsp:nvSpPr>
        <dsp:cNvPr id="0" name=""/>
        <dsp:cNvSpPr/>
      </dsp:nvSpPr>
      <dsp:spPr>
        <a:xfrm>
          <a:off x="2529938" y="937260"/>
          <a:ext cx="2317495" cy="124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przygotowanie</a:t>
          </a:r>
        </a:p>
      </dsp:txBody>
      <dsp:txXfrm>
        <a:off x="2590942" y="998264"/>
        <a:ext cx="2195487" cy="1127672"/>
      </dsp:txXfrm>
    </dsp:sp>
    <dsp:sp modelId="{37E3C4A7-09E4-1140-9329-65F3F680238E}">
      <dsp:nvSpPr>
        <dsp:cNvPr id="0" name=""/>
        <dsp:cNvSpPr/>
      </dsp:nvSpPr>
      <dsp:spPr>
        <a:xfrm>
          <a:off x="5058565" y="937260"/>
          <a:ext cx="2317495" cy="124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usiłowanie</a:t>
          </a:r>
        </a:p>
      </dsp:txBody>
      <dsp:txXfrm>
        <a:off x="5119569" y="998264"/>
        <a:ext cx="2195487" cy="1127672"/>
      </dsp:txXfrm>
    </dsp:sp>
    <dsp:sp modelId="{685B344B-0F7B-0A44-A8AE-ADC37677FCA4}">
      <dsp:nvSpPr>
        <dsp:cNvPr id="0" name=""/>
        <dsp:cNvSpPr/>
      </dsp:nvSpPr>
      <dsp:spPr>
        <a:xfrm>
          <a:off x="7587192" y="937260"/>
          <a:ext cx="2317495" cy="124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dokonanie</a:t>
          </a:r>
        </a:p>
      </dsp:txBody>
      <dsp:txXfrm>
        <a:off x="7648196" y="998264"/>
        <a:ext cx="2195487" cy="11276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4/12/25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4/12/25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25B687-D918-792E-A538-69E1AFB7DF72}"/>
              </a:ext>
            </a:extLst>
          </p:cNvPr>
          <p:cNvSpPr>
            <a:spLocks noGrp="1"/>
          </p:cNvSpPr>
          <p:nvPr>
            <p:ph type="ctrTitle"/>
          </p:nvPr>
        </p:nvSpPr>
        <p:spPr/>
        <p:txBody>
          <a:bodyPr/>
          <a:lstStyle/>
          <a:p>
            <a:r>
              <a:rPr lang="pl-PL" dirty="0"/>
              <a:t>WINA</a:t>
            </a:r>
            <a:br>
              <a:rPr lang="pl-PL" dirty="0"/>
            </a:br>
            <a:r>
              <a:rPr lang="pl-PL" dirty="0"/>
              <a:t>i okoliczności ją wyłączające</a:t>
            </a:r>
          </a:p>
        </p:txBody>
      </p:sp>
      <p:sp>
        <p:nvSpPr>
          <p:cNvPr id="3" name="Podtytuł 2">
            <a:extLst>
              <a:ext uri="{FF2B5EF4-FFF2-40B4-BE49-F238E27FC236}">
                <a16:creationId xmlns:a16="http://schemas.microsoft.com/office/drawing/2014/main" id="{85D69312-E0EA-B60E-A298-1791791B1300}"/>
              </a:ext>
            </a:extLst>
          </p:cNvPr>
          <p:cNvSpPr>
            <a:spLocks noGrp="1"/>
          </p:cNvSpPr>
          <p:nvPr>
            <p:ph type="subTitle" idx="1"/>
          </p:nvPr>
        </p:nvSpPr>
        <p:spPr/>
        <p:txBody>
          <a:bodyPr/>
          <a:lstStyle/>
          <a:p>
            <a:r>
              <a:rPr lang="pl-PL" dirty="0"/>
              <a:t>mgr Dominika Kiełbas</a:t>
            </a:r>
          </a:p>
        </p:txBody>
      </p:sp>
    </p:spTree>
    <p:extLst>
      <p:ext uri="{BB962C8B-B14F-4D97-AF65-F5344CB8AC3E}">
        <p14:creationId xmlns:p14="http://schemas.microsoft.com/office/powerpoint/2010/main" val="372431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FF690ED-6DBC-396D-5E87-C10E6C21C79E}"/>
              </a:ext>
            </a:extLst>
          </p:cNvPr>
          <p:cNvSpPr>
            <a:spLocks noGrp="1"/>
          </p:cNvSpPr>
          <p:nvPr>
            <p:ph idx="1"/>
          </p:nvPr>
        </p:nvSpPr>
        <p:spPr>
          <a:xfrm>
            <a:off x="1141413" y="1028701"/>
            <a:ext cx="9905998" cy="4762500"/>
          </a:xfrm>
        </p:spPr>
        <p:txBody>
          <a:bodyPr/>
          <a:lstStyle/>
          <a:p>
            <a:pPr marL="0" indent="0" algn="just">
              <a:buNone/>
            </a:pPr>
            <a:r>
              <a:rPr lang="pl-PL" dirty="0"/>
              <a:t>Art. 28 § 2. Odpowiada na podstawie przepisu przewidującego łagodniejszą odpowiedzialność sprawca, który dopuszcza się czynu w usprawiedliwionym błędnym przekonaniu, że zachodzi okoliczność stanowiąca znamię czynu zabronionego, od której taka łagodniejsza odpowiedzialność zależy.</a:t>
            </a:r>
          </a:p>
          <a:p>
            <a:pPr algn="just"/>
            <a:r>
              <a:rPr lang="pl-PL" dirty="0"/>
              <a:t>Jeżeli błędne przekonanie sprawcy co do tego, że zachodzi okoliczność stanowiąca znamię czynu zabronionego, od którego zależy łagodniejsza odpowiedzialność jest usprawiedliwione, to będzie on odpowiadał jakby rzeczywiście popełnił czyn łagodniej karany.</a:t>
            </a:r>
          </a:p>
          <a:p>
            <a:pPr algn="just"/>
            <a:r>
              <a:rPr lang="pl-PL" dirty="0"/>
              <a:t>Funkcja tej postaci błędu – zmniejszenie winy.</a:t>
            </a:r>
          </a:p>
        </p:txBody>
      </p:sp>
    </p:spTree>
    <p:extLst>
      <p:ext uri="{BB962C8B-B14F-4D97-AF65-F5344CB8AC3E}">
        <p14:creationId xmlns:p14="http://schemas.microsoft.com/office/powerpoint/2010/main" val="379738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682BC7-90C4-2E78-EC0D-8E568202F1E8}"/>
              </a:ext>
            </a:extLst>
          </p:cNvPr>
          <p:cNvSpPr>
            <a:spLocks noGrp="1"/>
          </p:cNvSpPr>
          <p:nvPr>
            <p:ph type="title"/>
          </p:nvPr>
        </p:nvSpPr>
        <p:spPr/>
        <p:txBody>
          <a:bodyPr/>
          <a:lstStyle/>
          <a:p>
            <a:pPr algn="ctr"/>
            <a:r>
              <a:rPr lang="pl-PL" dirty="0"/>
              <a:t>Błąd co do kontratypu lub okoliczności wyłączającej winę</a:t>
            </a:r>
          </a:p>
        </p:txBody>
      </p:sp>
      <p:sp>
        <p:nvSpPr>
          <p:cNvPr id="3" name="Symbol zastępczy zawartości 2">
            <a:extLst>
              <a:ext uri="{FF2B5EF4-FFF2-40B4-BE49-F238E27FC236}">
                <a16:creationId xmlns:a16="http://schemas.microsoft.com/office/drawing/2014/main" id="{C482D0B7-B679-7AE9-24EF-F9A12B623B24}"/>
              </a:ext>
            </a:extLst>
          </p:cNvPr>
          <p:cNvSpPr>
            <a:spLocks noGrp="1"/>
          </p:cNvSpPr>
          <p:nvPr>
            <p:ph idx="1"/>
          </p:nvPr>
        </p:nvSpPr>
        <p:spPr>
          <a:xfrm>
            <a:off x="1141413" y="2247901"/>
            <a:ext cx="9905998" cy="3543300"/>
          </a:xfrm>
        </p:spPr>
        <p:txBody>
          <a:bodyPr/>
          <a:lstStyle/>
          <a:p>
            <a:pPr marL="0" indent="0" algn="just">
              <a:buNone/>
            </a:pPr>
            <a:r>
              <a:rPr lang="pl-PL" dirty="0"/>
              <a:t>Art. 29. Nie popełnia przestępstwa, kto dopuszcza się czynu zabronionego w usprawiedliwionym błędnym przekonaniu, że zachodzi okoliczność wyłączająca bezprawność albo winę; jeżeli błąd sprawcy jest nieusprawiedliwiony, sąd może zastosować nadzwyczajne złagodzenie kary.</a:t>
            </a:r>
          </a:p>
          <a:p>
            <a:pPr algn="just"/>
            <a:r>
              <a:rPr lang="pl-PL" dirty="0"/>
              <a:t>Sprawca błędnie myśli, że zachodzi sytuacja, w której bezprawność lub wina jest wyłączona na mocy stosownych przepisów.</a:t>
            </a:r>
          </a:p>
          <a:p>
            <a:pPr algn="just"/>
            <a:r>
              <a:rPr lang="pl-PL" dirty="0"/>
              <a:t>Funkcja – wyłączenie winy w przypadku usprawiedliwionego błędu, zmniejszenie winy, kiedy błąd nie jest usprawiedliwiony.</a:t>
            </a:r>
          </a:p>
          <a:p>
            <a:pPr algn="just"/>
            <a:r>
              <a:rPr lang="pl-PL" dirty="0"/>
              <a:t>Usprawiedliwiony? Analogicznie do </a:t>
            </a:r>
            <a:r>
              <a:rPr lang="pl-PL" i="1" dirty="0"/>
              <a:t>error </a:t>
            </a:r>
            <a:r>
              <a:rPr lang="pl-PL" i="1" dirty="0" err="1"/>
              <a:t>facti</a:t>
            </a:r>
            <a:r>
              <a:rPr lang="pl-PL" i="1" dirty="0"/>
              <a:t>.</a:t>
            </a:r>
            <a:endParaRPr lang="pl-PL" dirty="0"/>
          </a:p>
          <a:p>
            <a:pPr algn="just"/>
            <a:endParaRPr lang="pl-PL" dirty="0"/>
          </a:p>
        </p:txBody>
      </p:sp>
    </p:spTree>
    <p:extLst>
      <p:ext uri="{BB962C8B-B14F-4D97-AF65-F5344CB8AC3E}">
        <p14:creationId xmlns:p14="http://schemas.microsoft.com/office/powerpoint/2010/main" val="288275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F1F0D4-2F29-58BC-B1EC-F9694A443D2A}"/>
              </a:ext>
            </a:extLst>
          </p:cNvPr>
          <p:cNvSpPr>
            <a:spLocks noGrp="1"/>
          </p:cNvSpPr>
          <p:nvPr>
            <p:ph type="title"/>
          </p:nvPr>
        </p:nvSpPr>
        <p:spPr/>
        <p:txBody>
          <a:bodyPr/>
          <a:lstStyle/>
          <a:p>
            <a:pPr algn="ctr"/>
            <a:r>
              <a:rPr lang="pl-PL" dirty="0"/>
              <a:t>Błąd co do prawa </a:t>
            </a:r>
            <a:br>
              <a:rPr lang="pl-PL" dirty="0"/>
            </a:br>
            <a:r>
              <a:rPr lang="pl-PL" dirty="0"/>
              <a:t>(</a:t>
            </a:r>
            <a:r>
              <a:rPr lang="pl-PL" i="1" dirty="0"/>
              <a:t>error iuris</a:t>
            </a:r>
            <a:r>
              <a:rPr lang="pl-PL" dirty="0"/>
              <a:t>)</a:t>
            </a:r>
          </a:p>
        </p:txBody>
      </p:sp>
      <p:sp>
        <p:nvSpPr>
          <p:cNvPr id="3" name="Symbol zastępczy zawartości 2">
            <a:extLst>
              <a:ext uri="{FF2B5EF4-FFF2-40B4-BE49-F238E27FC236}">
                <a16:creationId xmlns:a16="http://schemas.microsoft.com/office/drawing/2014/main" id="{79F98F01-C954-5F93-667C-88858B4B8B65}"/>
              </a:ext>
            </a:extLst>
          </p:cNvPr>
          <p:cNvSpPr>
            <a:spLocks noGrp="1"/>
          </p:cNvSpPr>
          <p:nvPr>
            <p:ph idx="1"/>
          </p:nvPr>
        </p:nvSpPr>
        <p:spPr>
          <a:xfrm>
            <a:off x="1141413" y="2286001"/>
            <a:ext cx="9905998" cy="3505200"/>
          </a:xfrm>
        </p:spPr>
        <p:txBody>
          <a:bodyPr>
            <a:normAutofit fontScale="85000" lnSpcReduction="10000"/>
          </a:bodyPr>
          <a:lstStyle/>
          <a:p>
            <a:pPr algn="just"/>
            <a:r>
              <a:rPr lang="pl-PL" dirty="0"/>
              <a:t>Art. 30 Nie popełnia przestępstwa, kto dopuszcza się czynu zabronionego w usprawiedliwionej nieświadomości jego bezprawności; jeżeli błąd sprawcy jest nieusprawiedliwiony, sąd może zastosować nadzwyczajne złagodzenie kary.</a:t>
            </a:r>
          </a:p>
          <a:p>
            <a:pPr algn="just"/>
            <a:r>
              <a:rPr lang="pl-PL" dirty="0"/>
              <a:t>Sprawca nie jest świadom tego, że jego zachowanie podlega ujemnej ocenie prawnej – nie jest świadomy obowiązywania normy zakazującej bądź nakazującej dane zachowanie.</a:t>
            </a:r>
          </a:p>
          <a:p>
            <a:pPr algn="just"/>
            <a:r>
              <a:rPr lang="pl-PL" dirty="0"/>
              <a:t>Teoria ograniczonej relewancji błędu co do prawa – nie ma możliwości przypisania winy wówczas, gdy błąd jest usprawiedliwiony.</a:t>
            </a:r>
          </a:p>
          <a:p>
            <a:pPr algn="just"/>
            <a:r>
              <a:rPr lang="pl-PL" dirty="0"/>
              <a:t>Kiedy taki błąd jest usprawiedliwiony? Wówczas, gdy nie udało się go uniknąć przy zachowaniu należytej staranności, a zatem bezprawność zachowania była obiektywnie i subiektywnie nierozpoznawalna.</a:t>
            </a:r>
          </a:p>
          <a:p>
            <a:pPr algn="just"/>
            <a:r>
              <a:rPr lang="pl-PL" dirty="0"/>
              <a:t>Nieusprawiedliwiony błąd może wpływać na zmniejszenie winy.</a:t>
            </a:r>
            <a:br>
              <a:rPr lang="pl-PL" dirty="0"/>
            </a:br>
            <a:endParaRPr lang="pl-PL" dirty="0"/>
          </a:p>
        </p:txBody>
      </p:sp>
    </p:spTree>
    <p:extLst>
      <p:ext uri="{BB962C8B-B14F-4D97-AF65-F5344CB8AC3E}">
        <p14:creationId xmlns:p14="http://schemas.microsoft.com/office/powerpoint/2010/main" val="332160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8D80E7-B4B6-1D52-ACCD-A39405AB0CC3}"/>
              </a:ext>
            </a:extLst>
          </p:cNvPr>
          <p:cNvSpPr>
            <a:spLocks noGrp="1"/>
          </p:cNvSpPr>
          <p:nvPr>
            <p:ph type="title"/>
          </p:nvPr>
        </p:nvSpPr>
        <p:spPr/>
        <p:txBody>
          <a:bodyPr/>
          <a:lstStyle/>
          <a:p>
            <a:pPr algn="ctr"/>
            <a:r>
              <a:rPr lang="pl-PL" dirty="0"/>
              <a:t>Stan wyższej konieczności wyłączający winę</a:t>
            </a:r>
          </a:p>
        </p:txBody>
      </p:sp>
      <p:sp>
        <p:nvSpPr>
          <p:cNvPr id="3" name="Symbol zastępczy zawartości 2">
            <a:extLst>
              <a:ext uri="{FF2B5EF4-FFF2-40B4-BE49-F238E27FC236}">
                <a16:creationId xmlns:a16="http://schemas.microsoft.com/office/drawing/2014/main" id="{FC04D99A-EB42-5402-CE66-84A97F90B7E3}"/>
              </a:ext>
            </a:extLst>
          </p:cNvPr>
          <p:cNvSpPr>
            <a:spLocks noGrp="1"/>
          </p:cNvSpPr>
          <p:nvPr>
            <p:ph idx="1"/>
          </p:nvPr>
        </p:nvSpPr>
        <p:spPr/>
        <p:txBody>
          <a:bodyPr/>
          <a:lstStyle/>
          <a:p>
            <a:pPr marL="0" indent="0" algn="just">
              <a:buNone/>
            </a:pPr>
            <a:r>
              <a:rPr lang="pl-PL" dirty="0"/>
              <a:t>Art. 26 § 2 Nie popełnia przestępstwa także ten, kto, ratując dobro chronione prawem w warunkach określonych w § 1, poświęca dobro, które nie przedstawia wartości oczywiście wyższej od dobra ratowanego.</a:t>
            </a:r>
          </a:p>
          <a:p>
            <a:pPr algn="just"/>
            <a:r>
              <a:rPr lang="pl-PL" dirty="0"/>
              <a:t>Od kontratypu stanu wyższej konieczności różni się on proporcją kolidujących ze sobą dóbr prawnych – dobro poświęcane nie może przedstawiać wartości oczywiście wyższej niż ratowane.</a:t>
            </a:r>
          </a:p>
          <a:p>
            <a:pPr algn="just"/>
            <a:r>
              <a:rPr lang="pl-PL" dirty="0"/>
              <a:t>Należy mieć na uwadze treść § 4, który wyłącza zastosowanie omawianego przepisu, gdy sprawca poświęca dobro, które ma szczególny obowiązek chronić nawet z narażeniem się na niebezpieczeństwo osobiste.</a:t>
            </a:r>
          </a:p>
        </p:txBody>
      </p:sp>
    </p:spTree>
    <p:extLst>
      <p:ext uri="{BB962C8B-B14F-4D97-AF65-F5344CB8AC3E}">
        <p14:creationId xmlns:p14="http://schemas.microsoft.com/office/powerpoint/2010/main" val="397909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F37AE2-4FAC-AAC3-3359-B19C9B2E857D}"/>
              </a:ext>
            </a:extLst>
          </p:cNvPr>
          <p:cNvSpPr>
            <a:spLocks noGrp="1"/>
          </p:cNvSpPr>
          <p:nvPr>
            <p:ph type="title"/>
          </p:nvPr>
        </p:nvSpPr>
        <p:spPr/>
        <p:txBody>
          <a:bodyPr/>
          <a:lstStyle/>
          <a:p>
            <a:pPr algn="ctr"/>
            <a:r>
              <a:rPr lang="pl-PL" dirty="0"/>
              <a:t>Kolizja obowiązków</a:t>
            </a:r>
          </a:p>
        </p:txBody>
      </p:sp>
      <p:sp>
        <p:nvSpPr>
          <p:cNvPr id="3" name="Symbol zastępczy zawartości 2">
            <a:extLst>
              <a:ext uri="{FF2B5EF4-FFF2-40B4-BE49-F238E27FC236}">
                <a16:creationId xmlns:a16="http://schemas.microsoft.com/office/drawing/2014/main" id="{5255F0C5-446A-43A0-933B-7BFE92BC7885}"/>
              </a:ext>
            </a:extLst>
          </p:cNvPr>
          <p:cNvSpPr>
            <a:spLocks noGrp="1"/>
          </p:cNvSpPr>
          <p:nvPr>
            <p:ph idx="1"/>
          </p:nvPr>
        </p:nvSpPr>
        <p:spPr/>
        <p:txBody>
          <a:bodyPr/>
          <a:lstStyle/>
          <a:p>
            <a:pPr marL="0" indent="0">
              <a:buNone/>
            </a:pPr>
            <a:r>
              <a:rPr lang="pl-PL" dirty="0"/>
              <a:t>Art. 26 § 5 Przepisy § 1-3 stosuje się odpowiednio w wypadku, gdy z ciążących na sprawcy obowiązków tylko jeden może być spełniony</a:t>
            </a:r>
          </a:p>
          <a:p>
            <a:endParaRPr lang="pl-PL" dirty="0"/>
          </a:p>
          <a:p>
            <a:r>
              <a:rPr lang="pl-PL" dirty="0"/>
              <a:t>Należy pamiętać, że kolizja obowiązków – podobnie jak stan wyższej konieczności – ma dwojaki charakter, może wyłączać bezprawność albo winę.</a:t>
            </a:r>
          </a:p>
        </p:txBody>
      </p:sp>
    </p:spTree>
    <p:extLst>
      <p:ext uri="{BB962C8B-B14F-4D97-AF65-F5344CB8AC3E}">
        <p14:creationId xmlns:p14="http://schemas.microsoft.com/office/powerpoint/2010/main" val="298878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CCEA79-2416-B94B-A710-CAD6F378E9EA}"/>
              </a:ext>
            </a:extLst>
          </p:cNvPr>
          <p:cNvSpPr>
            <a:spLocks noGrp="1"/>
          </p:cNvSpPr>
          <p:nvPr>
            <p:ph type="title"/>
          </p:nvPr>
        </p:nvSpPr>
        <p:spPr>
          <a:xfrm>
            <a:off x="1141413" y="609600"/>
            <a:ext cx="9905998" cy="895350"/>
          </a:xfrm>
        </p:spPr>
        <p:txBody>
          <a:bodyPr/>
          <a:lstStyle/>
          <a:p>
            <a:pPr algn="ctr"/>
            <a:r>
              <a:rPr lang="pl-PL" dirty="0"/>
              <a:t>niepoczytalność</a:t>
            </a:r>
          </a:p>
        </p:txBody>
      </p:sp>
      <p:sp>
        <p:nvSpPr>
          <p:cNvPr id="3" name="Symbol zastępczy zawartości 2">
            <a:extLst>
              <a:ext uri="{FF2B5EF4-FFF2-40B4-BE49-F238E27FC236}">
                <a16:creationId xmlns:a16="http://schemas.microsoft.com/office/drawing/2014/main" id="{09F5843A-66DE-970B-EC86-C5A75F5C0EF8}"/>
              </a:ext>
            </a:extLst>
          </p:cNvPr>
          <p:cNvSpPr>
            <a:spLocks noGrp="1"/>
          </p:cNvSpPr>
          <p:nvPr>
            <p:ph idx="1"/>
          </p:nvPr>
        </p:nvSpPr>
        <p:spPr>
          <a:xfrm>
            <a:off x="1141413" y="1504950"/>
            <a:ext cx="9905998" cy="4286251"/>
          </a:xfrm>
        </p:spPr>
        <p:txBody>
          <a:bodyPr>
            <a:normAutofit fontScale="85000" lnSpcReduction="10000"/>
          </a:bodyPr>
          <a:lstStyle/>
          <a:p>
            <a:pPr marL="0" indent="0" algn="just">
              <a:lnSpc>
                <a:spcPct val="150000"/>
              </a:lnSpc>
              <a:buNone/>
            </a:pPr>
            <a:r>
              <a:rPr lang="pl-PL" dirty="0"/>
              <a:t>Art. 31 </a:t>
            </a:r>
          </a:p>
          <a:p>
            <a:pPr marL="0" indent="0" algn="just">
              <a:lnSpc>
                <a:spcPct val="150000"/>
              </a:lnSpc>
              <a:buNone/>
            </a:pPr>
            <a:r>
              <a:rPr lang="pl-PL" dirty="0"/>
              <a:t>§ 1. Nie popełnia przestępstwa, kto, z powodu choroby psychicznej, upośledzenia umysłowego lub innego zakłócenia czynności psychicznych, nie mógł w czasie czynu rozpoznać jego znaczenia lub pokierować swoim postępowaniem.</a:t>
            </a:r>
          </a:p>
          <a:p>
            <a:pPr marL="0" indent="0" algn="just">
              <a:lnSpc>
                <a:spcPct val="150000"/>
              </a:lnSpc>
              <a:buNone/>
            </a:pPr>
            <a:r>
              <a:rPr lang="pl-PL" dirty="0"/>
              <a:t>§ 2. Jeżeli w czasie popełnienia przestępstwa zdolność rozpoznania znaczenia czynu lub kierowania postępowaniem była w znacznym stopniu ograniczona, sąd może zastosować nadzwyczajne złagodzenie kary.</a:t>
            </a:r>
          </a:p>
          <a:p>
            <a:pPr marL="0" indent="0" algn="just">
              <a:lnSpc>
                <a:spcPct val="150000"/>
              </a:lnSpc>
              <a:buNone/>
            </a:pPr>
            <a:r>
              <a:rPr lang="pl-PL" dirty="0"/>
              <a:t>§ 3. Przepisów § 1 i 2 nie stosuje się, gdy sprawca wprawił się w stan nietrzeźwości lub odurzenia powodujący wyłączenie lub ograniczenie poczytalności, które przewidywał albo mógł przewidzieć.</a:t>
            </a:r>
          </a:p>
          <a:p>
            <a:endParaRPr lang="pl-PL" dirty="0"/>
          </a:p>
        </p:txBody>
      </p:sp>
    </p:spTree>
    <p:extLst>
      <p:ext uri="{BB962C8B-B14F-4D97-AF65-F5344CB8AC3E}">
        <p14:creationId xmlns:p14="http://schemas.microsoft.com/office/powerpoint/2010/main" val="391325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C9F27A-9949-7380-4CA4-9341B66B91ED}"/>
              </a:ext>
            </a:extLst>
          </p:cNvPr>
          <p:cNvSpPr>
            <a:spLocks noGrp="1"/>
          </p:cNvSpPr>
          <p:nvPr>
            <p:ph type="title"/>
          </p:nvPr>
        </p:nvSpPr>
        <p:spPr/>
        <p:txBody>
          <a:bodyPr/>
          <a:lstStyle/>
          <a:p>
            <a:pPr algn="ctr"/>
            <a:r>
              <a:rPr lang="pl-PL" dirty="0"/>
              <a:t>Inne anormalne sytuacje motywacyjne</a:t>
            </a:r>
          </a:p>
        </p:txBody>
      </p:sp>
      <p:sp>
        <p:nvSpPr>
          <p:cNvPr id="3" name="Symbol zastępczy zawartości 2">
            <a:extLst>
              <a:ext uri="{FF2B5EF4-FFF2-40B4-BE49-F238E27FC236}">
                <a16:creationId xmlns:a16="http://schemas.microsoft.com/office/drawing/2014/main" id="{E0289285-F811-3DC8-DA04-80945C0E98C0}"/>
              </a:ext>
            </a:extLst>
          </p:cNvPr>
          <p:cNvSpPr>
            <a:spLocks noGrp="1"/>
          </p:cNvSpPr>
          <p:nvPr>
            <p:ph idx="1"/>
          </p:nvPr>
        </p:nvSpPr>
        <p:spPr/>
        <p:txBody>
          <a:bodyPr/>
          <a:lstStyle/>
          <a:p>
            <a:pPr algn="just"/>
            <a:r>
              <a:rPr lang="pl-PL" dirty="0"/>
              <a:t>W doktrynie i judykaturze panuje spór co do tego, czy można tworzyć pozaustawowe okoliczności wyłączające winę.</a:t>
            </a:r>
          </a:p>
          <a:p>
            <a:pPr algn="just"/>
            <a:r>
              <a:rPr lang="pl-PL" dirty="0"/>
              <a:t>Ustawowym przykładem innej okoliczności wyłączającej winę jest działanie na rozkaz wojskowy.</a:t>
            </a:r>
          </a:p>
          <a:p>
            <a:pPr marL="0" indent="0" algn="just">
              <a:buNone/>
            </a:pPr>
            <a:r>
              <a:rPr lang="pl-PL" dirty="0"/>
              <a:t>Art. 318. Nie popełnia przestępstwa żołnierz, który dopuszcza się czynu zabronionego będącego wykonaniem rozkazu, chyba że wykonując rozkaz umyślnie popełnia przestępstwo.</a:t>
            </a:r>
          </a:p>
        </p:txBody>
      </p:sp>
    </p:spTree>
    <p:extLst>
      <p:ext uri="{BB962C8B-B14F-4D97-AF65-F5344CB8AC3E}">
        <p14:creationId xmlns:p14="http://schemas.microsoft.com/office/powerpoint/2010/main" val="150351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C8392B-9056-8144-896F-5E1768EF0422}"/>
              </a:ext>
            </a:extLst>
          </p:cNvPr>
          <p:cNvSpPr>
            <a:spLocks noGrp="1"/>
          </p:cNvSpPr>
          <p:nvPr>
            <p:ph type="ctrTitle"/>
          </p:nvPr>
        </p:nvSpPr>
        <p:spPr/>
        <p:txBody>
          <a:bodyPr/>
          <a:lstStyle/>
          <a:p>
            <a:r>
              <a:rPr lang="pl-PL" dirty="0"/>
              <a:t>Formy stadialne</a:t>
            </a:r>
          </a:p>
        </p:txBody>
      </p:sp>
      <p:sp>
        <p:nvSpPr>
          <p:cNvPr id="3" name="Podtytuł 2">
            <a:extLst>
              <a:ext uri="{FF2B5EF4-FFF2-40B4-BE49-F238E27FC236}">
                <a16:creationId xmlns:a16="http://schemas.microsoft.com/office/drawing/2014/main" id="{14BD3B13-A02E-801F-7F3C-820B724F1A9D}"/>
              </a:ext>
            </a:extLst>
          </p:cNvPr>
          <p:cNvSpPr>
            <a:spLocks noGrp="1"/>
          </p:cNvSpPr>
          <p:nvPr>
            <p:ph type="subTitle" idx="1"/>
          </p:nvPr>
        </p:nvSpPr>
        <p:spPr/>
        <p:txBody>
          <a:bodyPr/>
          <a:lstStyle/>
          <a:p>
            <a:r>
              <a:rPr lang="pl-PL" dirty="0"/>
              <a:t>(etapy realizacji znamion przestępstwa)</a:t>
            </a:r>
          </a:p>
        </p:txBody>
      </p:sp>
    </p:spTree>
    <p:extLst>
      <p:ext uri="{BB962C8B-B14F-4D97-AF65-F5344CB8AC3E}">
        <p14:creationId xmlns:p14="http://schemas.microsoft.com/office/powerpoint/2010/main" val="348406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EF6561-3684-7DBE-7955-C223E539072E}"/>
              </a:ext>
            </a:extLst>
          </p:cNvPr>
          <p:cNvSpPr>
            <a:spLocks noGrp="1"/>
          </p:cNvSpPr>
          <p:nvPr>
            <p:ph type="title"/>
          </p:nvPr>
        </p:nvSpPr>
        <p:spPr/>
        <p:txBody>
          <a:bodyPr/>
          <a:lstStyle/>
          <a:p>
            <a:pPr algn="ctr"/>
            <a:r>
              <a:rPr lang="pl-PL" dirty="0"/>
              <a:t>Droga popełnienia czynu zabronionego (</a:t>
            </a:r>
            <a:r>
              <a:rPr lang="pl-PL" i="1" dirty="0" err="1"/>
              <a:t>Iter</a:t>
            </a:r>
            <a:r>
              <a:rPr lang="pl-PL" i="1" dirty="0"/>
              <a:t> </a:t>
            </a:r>
            <a:r>
              <a:rPr lang="pl-PL" i="1" dirty="0" err="1"/>
              <a:t>delicti</a:t>
            </a:r>
            <a:r>
              <a:rPr lang="pl-PL" dirty="0"/>
              <a:t>)</a:t>
            </a:r>
          </a:p>
        </p:txBody>
      </p:sp>
      <p:graphicFrame>
        <p:nvGraphicFramePr>
          <p:cNvPr id="7" name="Symbol zastępczy zawartości 6">
            <a:extLst>
              <a:ext uri="{FF2B5EF4-FFF2-40B4-BE49-F238E27FC236}">
                <a16:creationId xmlns:a16="http://schemas.microsoft.com/office/drawing/2014/main" id="{850943F3-F093-A430-5C5B-5D4F90F2885E}"/>
              </a:ext>
            </a:extLst>
          </p:cNvPr>
          <p:cNvGraphicFramePr>
            <a:graphicFrameLocks noGrp="1"/>
          </p:cNvGraphicFramePr>
          <p:nvPr>
            <p:ph idx="1"/>
            <p:extLst>
              <p:ext uri="{D42A27DB-BD31-4B8C-83A1-F6EECF244321}">
                <p14:modId xmlns:p14="http://schemas.microsoft.com/office/powerpoint/2010/main" val="491900231"/>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86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F34B90-6419-B9E9-6F4D-1A61A82B2300}"/>
              </a:ext>
            </a:extLst>
          </p:cNvPr>
          <p:cNvSpPr>
            <a:spLocks noGrp="1"/>
          </p:cNvSpPr>
          <p:nvPr>
            <p:ph type="title"/>
          </p:nvPr>
        </p:nvSpPr>
        <p:spPr/>
        <p:txBody>
          <a:bodyPr/>
          <a:lstStyle/>
          <a:p>
            <a:pPr algn="ctr"/>
            <a:r>
              <a:rPr lang="pl-PL" dirty="0"/>
              <a:t>zamiar</a:t>
            </a:r>
          </a:p>
        </p:txBody>
      </p:sp>
      <p:sp>
        <p:nvSpPr>
          <p:cNvPr id="3" name="Symbol zastępczy zawartości 2">
            <a:extLst>
              <a:ext uri="{FF2B5EF4-FFF2-40B4-BE49-F238E27FC236}">
                <a16:creationId xmlns:a16="http://schemas.microsoft.com/office/drawing/2014/main" id="{8D2A777F-CC2C-AC7D-7013-8AAD25896C19}"/>
              </a:ext>
            </a:extLst>
          </p:cNvPr>
          <p:cNvSpPr>
            <a:spLocks noGrp="1"/>
          </p:cNvSpPr>
          <p:nvPr>
            <p:ph idx="1"/>
          </p:nvPr>
        </p:nvSpPr>
        <p:spPr/>
        <p:txBody>
          <a:bodyPr/>
          <a:lstStyle/>
          <a:p>
            <a:r>
              <a:rPr lang="pl-PL" dirty="0"/>
              <a:t>O ile nie przerodzi się co najmniej w przygotowanie pozostaje zawsze bezkarny!</a:t>
            </a:r>
          </a:p>
        </p:txBody>
      </p:sp>
    </p:spTree>
    <p:extLst>
      <p:ext uri="{BB962C8B-B14F-4D97-AF65-F5344CB8AC3E}">
        <p14:creationId xmlns:p14="http://schemas.microsoft.com/office/powerpoint/2010/main" val="409388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F3FA1C-CB54-BDD7-E6E9-8AE87B830F40}"/>
              </a:ext>
            </a:extLst>
          </p:cNvPr>
          <p:cNvSpPr>
            <a:spLocks noGrp="1"/>
          </p:cNvSpPr>
          <p:nvPr>
            <p:ph type="title"/>
          </p:nvPr>
        </p:nvSpPr>
        <p:spPr/>
        <p:txBody>
          <a:bodyPr/>
          <a:lstStyle/>
          <a:p>
            <a:pPr algn="ctr"/>
            <a:r>
              <a:rPr lang="pl-PL" dirty="0"/>
              <a:t>Ujęcia winy</a:t>
            </a:r>
          </a:p>
        </p:txBody>
      </p:sp>
      <p:sp>
        <p:nvSpPr>
          <p:cNvPr id="3" name="Symbol zastępczy zawartości 2">
            <a:extLst>
              <a:ext uri="{FF2B5EF4-FFF2-40B4-BE49-F238E27FC236}">
                <a16:creationId xmlns:a16="http://schemas.microsoft.com/office/drawing/2014/main" id="{4E76EDB7-62E4-FA1F-77B7-38208B1EAB0F}"/>
              </a:ext>
            </a:extLst>
          </p:cNvPr>
          <p:cNvSpPr>
            <a:spLocks noGrp="1"/>
          </p:cNvSpPr>
          <p:nvPr>
            <p:ph idx="1"/>
          </p:nvPr>
        </p:nvSpPr>
        <p:spPr>
          <a:xfrm>
            <a:off x="1141413" y="2070101"/>
            <a:ext cx="9905998" cy="3721100"/>
          </a:xfrm>
        </p:spPr>
        <p:txBody>
          <a:bodyPr/>
          <a:lstStyle/>
          <a:p>
            <a:pPr algn="just"/>
            <a:r>
              <a:rPr lang="pl-PL" b="1" dirty="0"/>
              <a:t>W sensie procesowym </a:t>
            </a:r>
            <a:r>
              <a:rPr lang="pl-PL" dirty="0"/>
              <a:t>– w zasadzie odpowiada potocznemu pojęciu winy; występuje wówczas, gdy w toku postępowania karnego wykazano, że sprawca zrealizował wszystkie elementy struktury przestępstwa</a:t>
            </a:r>
          </a:p>
          <a:p>
            <a:pPr algn="just"/>
            <a:r>
              <a:rPr lang="pl-PL" b="1" dirty="0"/>
              <a:t>W sensie materialnym:</a:t>
            </a:r>
          </a:p>
          <a:p>
            <a:pPr lvl="1" algn="just"/>
            <a:r>
              <a:rPr lang="pl-PL" dirty="0">
                <a:effectLst>
                  <a:glow rad="38100">
                    <a:schemeClr val="bg1">
                      <a:lumMod val="50000"/>
                      <a:lumOff val="50000"/>
                      <a:alpha val="20000"/>
                    </a:schemeClr>
                  </a:glow>
                </a:effectLst>
              </a:rPr>
              <a:t>W ujęciu jakościowym – jeden z elementów dogmatycznej struktury przestępstwa, nie jest stopniowalna (występuje albo nie występuje), jeżeli nie występuje to sprawca nie popełnia przestępstwa,</a:t>
            </a:r>
          </a:p>
          <a:p>
            <a:pPr lvl="1" algn="just"/>
            <a:r>
              <a:rPr lang="pl-PL" dirty="0">
                <a:effectLst>
                  <a:glow rad="38100">
                    <a:schemeClr val="bg1">
                      <a:lumMod val="50000"/>
                      <a:lumOff val="50000"/>
                      <a:alpha val="20000"/>
                    </a:schemeClr>
                  </a:glow>
                </a:effectLst>
              </a:rPr>
              <a:t>W ujęciu ilościowym – jest stopniowalna, wpływa m.in. na wymiar kary (art. 53 § 1 k.k.)</a:t>
            </a:r>
          </a:p>
        </p:txBody>
      </p:sp>
    </p:spTree>
    <p:extLst>
      <p:ext uri="{BB962C8B-B14F-4D97-AF65-F5344CB8AC3E}">
        <p14:creationId xmlns:p14="http://schemas.microsoft.com/office/powerpoint/2010/main" val="347812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852210-7B18-7149-2419-8966D1A3CE49}"/>
              </a:ext>
            </a:extLst>
          </p:cNvPr>
          <p:cNvSpPr>
            <a:spLocks noGrp="1"/>
          </p:cNvSpPr>
          <p:nvPr>
            <p:ph type="title"/>
          </p:nvPr>
        </p:nvSpPr>
        <p:spPr>
          <a:xfrm>
            <a:off x="1141413" y="609600"/>
            <a:ext cx="9905998" cy="903890"/>
          </a:xfrm>
        </p:spPr>
        <p:txBody>
          <a:bodyPr/>
          <a:lstStyle/>
          <a:p>
            <a:pPr algn="ctr"/>
            <a:r>
              <a:rPr lang="pl-PL" dirty="0"/>
              <a:t>przygotowanie</a:t>
            </a:r>
          </a:p>
        </p:txBody>
      </p:sp>
      <p:sp>
        <p:nvSpPr>
          <p:cNvPr id="3" name="Symbol zastępczy zawartości 2">
            <a:extLst>
              <a:ext uri="{FF2B5EF4-FFF2-40B4-BE49-F238E27FC236}">
                <a16:creationId xmlns:a16="http://schemas.microsoft.com/office/drawing/2014/main" id="{AE8C6360-A0B6-2BA6-67F0-BC83A6E45AB2}"/>
              </a:ext>
            </a:extLst>
          </p:cNvPr>
          <p:cNvSpPr>
            <a:spLocks noGrp="1"/>
          </p:cNvSpPr>
          <p:nvPr>
            <p:ph idx="1"/>
          </p:nvPr>
        </p:nvSpPr>
        <p:spPr>
          <a:xfrm>
            <a:off x="1141413" y="1828800"/>
            <a:ext cx="9905998" cy="4130565"/>
          </a:xfrm>
        </p:spPr>
        <p:txBody>
          <a:bodyPr/>
          <a:lstStyle/>
          <a:p>
            <a:pPr marL="0" indent="0">
              <a:buNone/>
            </a:pPr>
            <a:r>
              <a:rPr lang="pl-PL" dirty="0"/>
              <a:t>Art. 16 kk</a:t>
            </a:r>
          </a:p>
          <a:p>
            <a:pPr marL="0" indent="0">
              <a:buNone/>
            </a:pPr>
            <a:r>
              <a:rPr lang="pl-PL" dirty="0"/>
              <a:t>§ 1. Przygotowanie zachodzi tylko wtedy, gdy sprawca w celu popełnienia czynu zabronionego podejmuje czynności mające stworzyć warunki do przedsięwzięcia czynu zmierzającego bezpośrednio do jego dokonania, w szczególności w tymże celu wchodzi w porozumienie z inną osobą, uzyskuje lub przysposabia środki, zbiera informacje lub sporządza plan działania.</a:t>
            </a:r>
            <a:br>
              <a:rPr lang="pl-PL" dirty="0"/>
            </a:br>
            <a:r>
              <a:rPr lang="pl-PL" dirty="0"/>
              <a:t>§ 2. Przygotowanie jest karalne tylko wtedy, gdy ustawa tak stanowi.</a:t>
            </a:r>
          </a:p>
        </p:txBody>
      </p:sp>
    </p:spTree>
    <p:extLst>
      <p:ext uri="{BB962C8B-B14F-4D97-AF65-F5344CB8AC3E}">
        <p14:creationId xmlns:p14="http://schemas.microsoft.com/office/powerpoint/2010/main" val="96971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19FEAE-5C03-CC4B-E1B2-24D1A1AC175E}"/>
              </a:ext>
            </a:extLst>
          </p:cNvPr>
          <p:cNvSpPr>
            <a:spLocks noGrp="1"/>
          </p:cNvSpPr>
          <p:nvPr>
            <p:ph type="title"/>
          </p:nvPr>
        </p:nvSpPr>
        <p:spPr>
          <a:xfrm>
            <a:off x="1141413" y="609600"/>
            <a:ext cx="9905998" cy="935421"/>
          </a:xfrm>
        </p:spPr>
        <p:txBody>
          <a:bodyPr/>
          <a:lstStyle/>
          <a:p>
            <a:pPr algn="ctr"/>
            <a:r>
              <a:rPr lang="pl-PL" dirty="0"/>
              <a:t>Elementy przygotowania</a:t>
            </a:r>
          </a:p>
        </p:txBody>
      </p:sp>
      <p:sp>
        <p:nvSpPr>
          <p:cNvPr id="3" name="Symbol zastępczy zawartości 2">
            <a:extLst>
              <a:ext uri="{FF2B5EF4-FFF2-40B4-BE49-F238E27FC236}">
                <a16:creationId xmlns:a16="http://schemas.microsoft.com/office/drawing/2014/main" id="{E37AF5C0-22EB-7F44-BA26-AC1FF160700E}"/>
              </a:ext>
            </a:extLst>
          </p:cNvPr>
          <p:cNvSpPr>
            <a:spLocks noGrp="1"/>
          </p:cNvSpPr>
          <p:nvPr>
            <p:ph idx="1"/>
          </p:nvPr>
        </p:nvSpPr>
        <p:spPr>
          <a:xfrm>
            <a:off x="1141413" y="1545021"/>
            <a:ext cx="9905998" cy="4246179"/>
          </a:xfrm>
        </p:spPr>
        <p:txBody>
          <a:bodyPr/>
          <a:lstStyle/>
          <a:p>
            <a:r>
              <a:rPr lang="pl-PL" dirty="0"/>
              <a:t>Zachowanie sprawcy (</a:t>
            </a:r>
            <a:r>
              <a:rPr lang="pl-PL" b="1" dirty="0" err="1"/>
              <a:t>uzewętrznione</a:t>
            </a:r>
            <a:r>
              <a:rPr lang="pl-PL" dirty="0"/>
              <a:t>!),</a:t>
            </a:r>
          </a:p>
          <a:p>
            <a:r>
              <a:rPr lang="pl-PL" dirty="0"/>
              <a:t>Czynności </a:t>
            </a:r>
            <a:r>
              <a:rPr lang="pl-PL" b="1" dirty="0"/>
              <a:t>stwarzające warunki do usiłowania dokonania,</a:t>
            </a:r>
          </a:p>
          <a:p>
            <a:r>
              <a:rPr lang="pl-PL" b="1" dirty="0"/>
              <a:t>Cel – popełnienie czynu zabronionego,</a:t>
            </a:r>
          </a:p>
          <a:p>
            <a:r>
              <a:rPr lang="pl-PL" dirty="0"/>
              <a:t>Zachowanie niezmierzające bezpośrednio do dokonania czynu zabronionego.</a:t>
            </a:r>
          </a:p>
          <a:p>
            <a:pPr marL="0" indent="0">
              <a:buNone/>
            </a:pPr>
            <a:endParaRPr lang="pl-PL" dirty="0"/>
          </a:p>
          <a:p>
            <a:pPr marL="0" indent="0">
              <a:buNone/>
            </a:pPr>
            <a:r>
              <a:rPr lang="pl-PL" dirty="0"/>
              <a:t>Znamię podmiotowe – zamiar bezpośredni (W CELU) dokonania konkretnego (a nie jakiegokolwiek) czynu zabronionego,</a:t>
            </a:r>
          </a:p>
          <a:p>
            <a:pPr marL="0" indent="0">
              <a:buNone/>
            </a:pPr>
            <a:r>
              <a:rPr lang="pl-PL" dirty="0"/>
              <a:t>Znamię przedmiotowe – stworzenie warunków obiektywnie ułatwiających popełnienie tego czynu</a:t>
            </a:r>
          </a:p>
        </p:txBody>
      </p:sp>
    </p:spTree>
    <p:extLst>
      <p:ext uri="{BB962C8B-B14F-4D97-AF65-F5344CB8AC3E}">
        <p14:creationId xmlns:p14="http://schemas.microsoft.com/office/powerpoint/2010/main" val="65280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F2BD2D-80CD-C118-8CC6-36E857FB3763}"/>
              </a:ext>
            </a:extLst>
          </p:cNvPr>
          <p:cNvSpPr>
            <a:spLocks noGrp="1"/>
          </p:cNvSpPr>
          <p:nvPr>
            <p:ph type="title"/>
          </p:nvPr>
        </p:nvSpPr>
        <p:spPr>
          <a:xfrm>
            <a:off x="1141413" y="609600"/>
            <a:ext cx="9905998" cy="1282262"/>
          </a:xfrm>
        </p:spPr>
        <p:txBody>
          <a:bodyPr/>
          <a:lstStyle/>
          <a:p>
            <a:pPr algn="ctr"/>
            <a:r>
              <a:rPr lang="pl-PL" dirty="0"/>
              <a:t>Karalność przygotowania</a:t>
            </a:r>
          </a:p>
        </p:txBody>
      </p:sp>
      <p:sp>
        <p:nvSpPr>
          <p:cNvPr id="3" name="Symbol zastępczy zawartości 2">
            <a:extLst>
              <a:ext uri="{FF2B5EF4-FFF2-40B4-BE49-F238E27FC236}">
                <a16:creationId xmlns:a16="http://schemas.microsoft.com/office/drawing/2014/main" id="{F4425E4E-977D-95D6-1243-646856A37B99}"/>
              </a:ext>
            </a:extLst>
          </p:cNvPr>
          <p:cNvSpPr>
            <a:spLocks noGrp="1"/>
          </p:cNvSpPr>
          <p:nvPr>
            <p:ph idx="1"/>
          </p:nvPr>
        </p:nvSpPr>
        <p:spPr>
          <a:xfrm>
            <a:off x="1141413" y="1891863"/>
            <a:ext cx="9905998" cy="3899338"/>
          </a:xfrm>
        </p:spPr>
        <p:txBody>
          <a:bodyPr/>
          <a:lstStyle/>
          <a:p>
            <a:pPr marL="0" indent="0">
              <a:buNone/>
            </a:pPr>
            <a:r>
              <a:rPr lang="pl-PL" dirty="0"/>
              <a:t>Każdorazowo konieczna jest penalizacja przygotowania przez ustawodawcę, który czyni to na dwa sposoby:</a:t>
            </a:r>
          </a:p>
          <a:p>
            <a:r>
              <a:rPr lang="pl-PL" dirty="0"/>
              <a:t>Przepis, w myśl którego ”kto czyni przygotowania do przestępstwa X podlega karze Y”</a:t>
            </a:r>
          </a:p>
          <a:p>
            <a:r>
              <a:rPr lang="pl-PL" dirty="0"/>
              <a:t>Przepis kryminalizujący odrębny typ czynu zabronionego, którego istotą jest przygotowanie do dokonania innego typu czynu zabronionego.</a:t>
            </a:r>
          </a:p>
          <a:p>
            <a:pPr marL="0" indent="0">
              <a:buNone/>
            </a:pPr>
            <a:endParaRPr lang="pl-PL" dirty="0"/>
          </a:p>
        </p:txBody>
      </p:sp>
      <p:sp>
        <p:nvSpPr>
          <p:cNvPr id="4" name="Strzałka w prawo 3">
            <a:extLst>
              <a:ext uri="{FF2B5EF4-FFF2-40B4-BE49-F238E27FC236}">
                <a16:creationId xmlns:a16="http://schemas.microsoft.com/office/drawing/2014/main" id="{343859C7-7197-E437-6A1F-7FBCBA8C45FC}"/>
              </a:ext>
            </a:extLst>
          </p:cNvPr>
          <p:cNvSpPr/>
          <p:nvPr/>
        </p:nvSpPr>
        <p:spPr>
          <a:xfrm>
            <a:off x="1418897" y="4966139"/>
            <a:ext cx="1008993" cy="488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1B7E912-4F6F-13E4-1B8F-F371350836A2}"/>
              </a:ext>
            </a:extLst>
          </p:cNvPr>
          <p:cNvSpPr txBox="1"/>
          <p:nvPr/>
        </p:nvSpPr>
        <p:spPr>
          <a:xfrm>
            <a:off x="2991394" y="4966139"/>
            <a:ext cx="6740435" cy="369332"/>
          </a:xfrm>
          <a:prstGeom prst="rect">
            <a:avLst/>
          </a:prstGeom>
          <a:noFill/>
        </p:spPr>
        <p:txBody>
          <a:bodyPr wrap="square" rtlCol="0">
            <a:spAutoFit/>
          </a:bodyPr>
          <a:lstStyle/>
          <a:p>
            <a:r>
              <a:rPr lang="pl-PL" dirty="0"/>
              <a:t>Por. art. 310 § 4 k.k. i art. 130 § 3 k.k.</a:t>
            </a:r>
          </a:p>
        </p:txBody>
      </p:sp>
    </p:spTree>
    <p:extLst>
      <p:ext uri="{BB962C8B-B14F-4D97-AF65-F5344CB8AC3E}">
        <p14:creationId xmlns:p14="http://schemas.microsoft.com/office/powerpoint/2010/main" val="142162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6A8803-66AE-5E6F-4392-E2CC664EC72E}"/>
              </a:ext>
            </a:extLst>
          </p:cNvPr>
          <p:cNvSpPr>
            <a:spLocks noGrp="1"/>
          </p:cNvSpPr>
          <p:nvPr>
            <p:ph type="title"/>
          </p:nvPr>
        </p:nvSpPr>
        <p:spPr>
          <a:xfrm>
            <a:off x="1141413" y="609600"/>
            <a:ext cx="9905998" cy="1124607"/>
          </a:xfrm>
        </p:spPr>
        <p:txBody>
          <a:bodyPr/>
          <a:lstStyle/>
          <a:p>
            <a:r>
              <a:rPr lang="pl-PL" dirty="0"/>
              <a:t>Czynny żal – Niekaralność przygotowania</a:t>
            </a:r>
          </a:p>
        </p:txBody>
      </p:sp>
      <p:sp>
        <p:nvSpPr>
          <p:cNvPr id="3" name="Symbol zastępczy zawartości 2">
            <a:extLst>
              <a:ext uri="{FF2B5EF4-FFF2-40B4-BE49-F238E27FC236}">
                <a16:creationId xmlns:a16="http://schemas.microsoft.com/office/drawing/2014/main" id="{52D7D712-32EE-BCCF-BE3B-4BF3010034F8}"/>
              </a:ext>
            </a:extLst>
          </p:cNvPr>
          <p:cNvSpPr>
            <a:spLocks noGrp="1"/>
          </p:cNvSpPr>
          <p:nvPr>
            <p:ph idx="1"/>
          </p:nvPr>
        </p:nvSpPr>
        <p:spPr>
          <a:xfrm>
            <a:off x="1141413" y="1734207"/>
            <a:ext cx="9905998" cy="4056993"/>
          </a:xfrm>
        </p:spPr>
        <p:txBody>
          <a:bodyPr/>
          <a:lstStyle/>
          <a:p>
            <a:pPr marL="0" indent="0">
              <a:buNone/>
            </a:pPr>
            <a:r>
              <a:rPr lang="pl-PL" dirty="0"/>
              <a:t>Art. 17 k.k.</a:t>
            </a:r>
          </a:p>
          <a:p>
            <a:pPr marL="0" indent="0">
              <a:buNone/>
            </a:pPr>
            <a:r>
              <a:rPr lang="pl-PL" dirty="0"/>
              <a:t>§ 1. Nie podlega karze za przygotowanie, kto </a:t>
            </a:r>
            <a:r>
              <a:rPr lang="pl-PL" b="1" dirty="0"/>
              <a:t>dobrowolnie od niego odstąpił</a:t>
            </a:r>
            <a:r>
              <a:rPr lang="pl-PL" dirty="0"/>
              <a:t>, w szczególności zniszczył przygotowane środki lub zapobiegł skorzystaniu z nich w przyszłości; w razie wejścia w porozumienie z inną osobą w celu popełnienia czynu zabronionego, nie podlega karze ten, kto nadto podjął istotne starania zmierzające do zapobieżenia dokonaniu.</a:t>
            </a:r>
            <a:br>
              <a:rPr lang="pl-PL" dirty="0"/>
            </a:br>
            <a:r>
              <a:rPr lang="pl-PL" dirty="0"/>
              <a:t>§ 2. Nie podlega karze za przygotowanie osoba, do której stosuje się art. 15 § 1.</a:t>
            </a:r>
          </a:p>
          <a:p>
            <a:pPr marL="0" indent="0">
              <a:buNone/>
            </a:pPr>
            <a:r>
              <a:rPr lang="pl-PL" dirty="0"/>
              <a:t>Dobrowolność – sprawca ma świadomość możliwości kontynuowania czynności przygotowawczych, a mimo to w niewymuszony sposób odstępuje od nich</a:t>
            </a:r>
          </a:p>
        </p:txBody>
      </p:sp>
    </p:spTree>
    <p:extLst>
      <p:ext uri="{BB962C8B-B14F-4D97-AF65-F5344CB8AC3E}">
        <p14:creationId xmlns:p14="http://schemas.microsoft.com/office/powerpoint/2010/main" val="75313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0FABC-27C1-0CCA-1CB6-1037264592C0}"/>
              </a:ext>
            </a:extLst>
          </p:cNvPr>
          <p:cNvSpPr>
            <a:spLocks noGrp="1"/>
          </p:cNvSpPr>
          <p:nvPr>
            <p:ph type="title"/>
          </p:nvPr>
        </p:nvSpPr>
        <p:spPr>
          <a:xfrm>
            <a:off x="1141413" y="609600"/>
            <a:ext cx="9905998" cy="1156138"/>
          </a:xfrm>
        </p:spPr>
        <p:txBody>
          <a:bodyPr/>
          <a:lstStyle/>
          <a:p>
            <a:pPr algn="ctr"/>
            <a:r>
              <a:rPr lang="pl-PL" dirty="0"/>
              <a:t>usiłowanie</a:t>
            </a:r>
          </a:p>
        </p:txBody>
      </p:sp>
      <p:sp>
        <p:nvSpPr>
          <p:cNvPr id="3" name="Symbol zastępczy zawartości 2">
            <a:extLst>
              <a:ext uri="{FF2B5EF4-FFF2-40B4-BE49-F238E27FC236}">
                <a16:creationId xmlns:a16="http://schemas.microsoft.com/office/drawing/2014/main" id="{154C0A07-8DF6-4DBD-7353-F2653A966345}"/>
              </a:ext>
            </a:extLst>
          </p:cNvPr>
          <p:cNvSpPr>
            <a:spLocks noGrp="1"/>
          </p:cNvSpPr>
          <p:nvPr>
            <p:ph idx="1"/>
          </p:nvPr>
        </p:nvSpPr>
        <p:spPr>
          <a:xfrm>
            <a:off x="1141413" y="1765739"/>
            <a:ext cx="9905998" cy="4025462"/>
          </a:xfrm>
        </p:spPr>
        <p:txBody>
          <a:bodyPr/>
          <a:lstStyle/>
          <a:p>
            <a:pPr marL="0" indent="0">
              <a:buNone/>
            </a:pPr>
            <a:r>
              <a:rPr lang="pl-PL" dirty="0"/>
              <a:t>Art. 13 k.k.</a:t>
            </a:r>
          </a:p>
          <a:p>
            <a:pPr marL="0" indent="0">
              <a:buNone/>
            </a:pPr>
            <a:r>
              <a:rPr lang="pl-PL" dirty="0"/>
              <a:t>§ 1. Odpowiada za usiłowanie, kto </a:t>
            </a:r>
            <a:r>
              <a:rPr lang="pl-PL" b="1" dirty="0"/>
              <a:t>w zamiarze </a:t>
            </a:r>
            <a:r>
              <a:rPr lang="pl-PL" dirty="0"/>
              <a:t>popełnienia czynu zabronionego swoim zachowaniem </a:t>
            </a:r>
            <a:r>
              <a:rPr lang="pl-PL" b="1" dirty="0"/>
              <a:t>bezpośrednio zmierza do jego dokonania</a:t>
            </a:r>
            <a:r>
              <a:rPr lang="pl-PL" dirty="0"/>
              <a:t>, które </a:t>
            </a:r>
            <a:r>
              <a:rPr lang="pl-PL" b="1" dirty="0"/>
              <a:t>jednak nie następuje.</a:t>
            </a:r>
            <a:br>
              <a:rPr lang="pl-PL" dirty="0"/>
            </a:br>
            <a:r>
              <a:rPr lang="pl-PL" dirty="0"/>
              <a:t>§ 2. Usiłowanie zachodzi także wtedy, gdy sprawca nie uświadamia sobie, że </a:t>
            </a:r>
            <a:r>
              <a:rPr lang="pl-PL" b="1" dirty="0"/>
              <a:t>dokonanie jest niemożliwe </a:t>
            </a:r>
            <a:r>
              <a:rPr lang="pl-PL" dirty="0"/>
              <a:t>ze względu </a:t>
            </a:r>
            <a:r>
              <a:rPr lang="pl-PL" b="1" dirty="0"/>
              <a:t>na brak przedmiotu nadającego się do popełnienia na nim czynu zabronionego lub ze względu na użycie środka nie nadającego się do popełnienia czynu zabronionego. [=&gt; usiłowanie nieudolne]</a:t>
            </a:r>
          </a:p>
        </p:txBody>
      </p:sp>
    </p:spTree>
    <p:extLst>
      <p:ext uri="{BB962C8B-B14F-4D97-AF65-F5344CB8AC3E}">
        <p14:creationId xmlns:p14="http://schemas.microsoft.com/office/powerpoint/2010/main" val="4192736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070197-1BBC-89C9-1EA3-7D4FCD0A5D4D}"/>
              </a:ext>
            </a:extLst>
          </p:cNvPr>
          <p:cNvSpPr>
            <a:spLocks noGrp="1"/>
          </p:cNvSpPr>
          <p:nvPr>
            <p:ph type="title"/>
          </p:nvPr>
        </p:nvSpPr>
        <p:spPr>
          <a:xfrm>
            <a:off x="1141413" y="609600"/>
            <a:ext cx="9905998" cy="935421"/>
          </a:xfrm>
        </p:spPr>
        <p:txBody>
          <a:bodyPr/>
          <a:lstStyle/>
          <a:p>
            <a:pPr algn="ctr"/>
            <a:r>
              <a:rPr lang="pl-PL" dirty="0"/>
              <a:t>usiłowanie</a:t>
            </a:r>
          </a:p>
        </p:txBody>
      </p:sp>
      <p:sp>
        <p:nvSpPr>
          <p:cNvPr id="3" name="Symbol zastępczy zawartości 2">
            <a:extLst>
              <a:ext uri="{FF2B5EF4-FFF2-40B4-BE49-F238E27FC236}">
                <a16:creationId xmlns:a16="http://schemas.microsoft.com/office/drawing/2014/main" id="{FC681CE0-7B3F-EE42-A4B3-BAEFBCD78C10}"/>
              </a:ext>
            </a:extLst>
          </p:cNvPr>
          <p:cNvSpPr>
            <a:spLocks noGrp="1"/>
          </p:cNvSpPr>
          <p:nvPr>
            <p:ph idx="1"/>
          </p:nvPr>
        </p:nvSpPr>
        <p:spPr>
          <a:xfrm>
            <a:off x="1141413" y="1545021"/>
            <a:ext cx="9905998" cy="4246179"/>
          </a:xfrm>
        </p:spPr>
        <p:txBody>
          <a:bodyPr/>
          <a:lstStyle/>
          <a:p>
            <a:r>
              <a:rPr lang="pl-PL" dirty="0"/>
              <a:t>Karalne w odniesieniu do każdego typu czynu zabronionego w takim samym wymiarze jak dokonanie,</a:t>
            </a:r>
          </a:p>
          <a:p>
            <a:r>
              <a:rPr lang="pl-PL" dirty="0"/>
              <a:t>Odnosi się do sprawczych i nie sprawczych form popełnienia przestępstwa,</a:t>
            </a:r>
          </a:p>
          <a:p>
            <a:endParaRPr lang="pl-PL" dirty="0"/>
          </a:p>
        </p:txBody>
      </p:sp>
    </p:spTree>
    <p:extLst>
      <p:ext uri="{BB962C8B-B14F-4D97-AF65-F5344CB8AC3E}">
        <p14:creationId xmlns:p14="http://schemas.microsoft.com/office/powerpoint/2010/main" val="341324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E0B3E3-F2B3-C9DF-2D6B-9CE78D1EDD14}"/>
              </a:ext>
            </a:extLst>
          </p:cNvPr>
          <p:cNvSpPr>
            <a:spLocks noGrp="1"/>
          </p:cNvSpPr>
          <p:nvPr>
            <p:ph type="title"/>
          </p:nvPr>
        </p:nvSpPr>
        <p:spPr/>
        <p:txBody>
          <a:bodyPr/>
          <a:lstStyle/>
          <a:p>
            <a:pPr algn="ctr"/>
            <a:r>
              <a:rPr lang="pl-PL" dirty="0"/>
              <a:t>Znamiona usiłowania udolnego</a:t>
            </a:r>
          </a:p>
        </p:txBody>
      </p:sp>
      <p:sp>
        <p:nvSpPr>
          <p:cNvPr id="3" name="Symbol zastępczy zawartości 2">
            <a:extLst>
              <a:ext uri="{FF2B5EF4-FFF2-40B4-BE49-F238E27FC236}">
                <a16:creationId xmlns:a16="http://schemas.microsoft.com/office/drawing/2014/main" id="{E189454A-D151-B0B0-4B42-EDDBD004E10B}"/>
              </a:ext>
            </a:extLst>
          </p:cNvPr>
          <p:cNvSpPr>
            <a:spLocks noGrp="1"/>
          </p:cNvSpPr>
          <p:nvPr>
            <p:ph idx="1"/>
          </p:nvPr>
        </p:nvSpPr>
        <p:spPr>
          <a:xfrm>
            <a:off x="1141413" y="2017987"/>
            <a:ext cx="9905998" cy="3773214"/>
          </a:xfrm>
        </p:spPr>
        <p:txBody>
          <a:bodyPr>
            <a:normAutofit/>
          </a:bodyPr>
          <a:lstStyle/>
          <a:p>
            <a:r>
              <a:rPr lang="pl-PL" dirty="0"/>
              <a:t>Zamiar (zarówno bezpośredni, jak i ewentualny) popełnienia czynu zabronionego,</a:t>
            </a:r>
          </a:p>
          <a:p>
            <a:r>
              <a:rPr lang="pl-PL" dirty="0"/>
              <a:t>Bezpośrednie zmierzanie do dokonania czynu zabronionego (ostatnie ogniwo przed przystąpieniem do realizacji kompletu znamion przestępstwa),</a:t>
            </a:r>
          </a:p>
          <a:p>
            <a:r>
              <a:rPr lang="pl-PL" dirty="0"/>
              <a:t>Brak dokonania - nie następuje realizacja wszystkich znamion czynu zabronionego:</a:t>
            </a:r>
          </a:p>
          <a:p>
            <a:pPr lvl="1"/>
            <a:r>
              <a:rPr lang="pl-PL" dirty="0"/>
              <a:t>Usiłowanie ukończone – sprawca wykonał wszystkie czynności mające prowadzić do dokonania przestępstwa, ale skutek nie następuje,</a:t>
            </a:r>
          </a:p>
          <a:p>
            <a:pPr lvl="1"/>
            <a:r>
              <a:rPr lang="pl-PL" dirty="0"/>
              <a:t>Usiłowanie nieukończone – sprawca nie wykonał wszystkich czynności niezbędnych do dokonania.</a:t>
            </a:r>
          </a:p>
        </p:txBody>
      </p:sp>
    </p:spTree>
    <p:extLst>
      <p:ext uri="{BB962C8B-B14F-4D97-AF65-F5344CB8AC3E}">
        <p14:creationId xmlns:p14="http://schemas.microsoft.com/office/powerpoint/2010/main" val="1104550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466B71-E1AD-D5B2-1AC2-A4B5C556E3B8}"/>
              </a:ext>
            </a:extLst>
          </p:cNvPr>
          <p:cNvSpPr>
            <a:spLocks noGrp="1"/>
          </p:cNvSpPr>
          <p:nvPr>
            <p:ph type="title"/>
          </p:nvPr>
        </p:nvSpPr>
        <p:spPr>
          <a:xfrm>
            <a:off x="1141413" y="609600"/>
            <a:ext cx="9905998" cy="1093076"/>
          </a:xfrm>
        </p:spPr>
        <p:txBody>
          <a:bodyPr/>
          <a:lstStyle/>
          <a:p>
            <a:pPr algn="ctr"/>
            <a:r>
              <a:rPr lang="pl-PL" dirty="0"/>
              <a:t>Usiłowanie nieudolne</a:t>
            </a:r>
          </a:p>
        </p:txBody>
      </p:sp>
      <p:sp>
        <p:nvSpPr>
          <p:cNvPr id="3" name="Symbol zastępczy zawartości 2">
            <a:extLst>
              <a:ext uri="{FF2B5EF4-FFF2-40B4-BE49-F238E27FC236}">
                <a16:creationId xmlns:a16="http://schemas.microsoft.com/office/drawing/2014/main" id="{7643B49F-4C38-8525-2F38-FC6FC1F4D9DD}"/>
              </a:ext>
            </a:extLst>
          </p:cNvPr>
          <p:cNvSpPr>
            <a:spLocks noGrp="1"/>
          </p:cNvSpPr>
          <p:nvPr>
            <p:ph idx="1"/>
          </p:nvPr>
        </p:nvSpPr>
        <p:spPr>
          <a:xfrm>
            <a:off x="1141413" y="1702676"/>
            <a:ext cx="9905998" cy="4319751"/>
          </a:xfrm>
        </p:spPr>
        <p:txBody>
          <a:bodyPr/>
          <a:lstStyle/>
          <a:p>
            <a:pPr marL="0" indent="0" algn="just">
              <a:buNone/>
            </a:pPr>
            <a:r>
              <a:rPr lang="pl-PL" dirty="0"/>
              <a:t>Sprawca bezpośrednio zmierza do dokonania czynu zabronionego, ale nie jest świadom tego, że w danym kontekście sytuacyjnym dokonanie to nie jest możliwe ze względu na:</a:t>
            </a:r>
          </a:p>
          <a:p>
            <a:pPr algn="just"/>
            <a:r>
              <a:rPr lang="pl-PL" dirty="0"/>
              <a:t>Brak przedmiotu nadającego się do dokonania na nim czynu zabronionego (np. postrzelenie manekina albo denata),</a:t>
            </a:r>
          </a:p>
          <a:p>
            <a:pPr algn="just"/>
            <a:r>
              <a:rPr lang="pl-PL" dirty="0"/>
              <a:t>Użycie środka nienadającego się do popełnienia czynu zabronionego (np. próba otrucia kogoś witaminą C).</a:t>
            </a:r>
          </a:p>
          <a:p>
            <a:pPr algn="just"/>
            <a:endParaRPr lang="pl-PL" dirty="0"/>
          </a:p>
          <a:p>
            <a:pPr marL="0" indent="0" algn="just">
              <a:buNone/>
            </a:pPr>
            <a:r>
              <a:rPr lang="pl-PL" dirty="0"/>
              <a:t>Nie ma miejsca w przypadku rażącego błędu sprawcy co do praw przyrody albo wiary w zabobony.</a:t>
            </a:r>
          </a:p>
        </p:txBody>
      </p:sp>
    </p:spTree>
    <p:extLst>
      <p:ext uri="{BB962C8B-B14F-4D97-AF65-F5344CB8AC3E}">
        <p14:creationId xmlns:p14="http://schemas.microsoft.com/office/powerpoint/2010/main" val="28469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72CAA9-27B9-6B7C-AD0D-10F1CEBE2CE7}"/>
              </a:ext>
            </a:extLst>
          </p:cNvPr>
          <p:cNvSpPr>
            <a:spLocks noGrp="1"/>
          </p:cNvSpPr>
          <p:nvPr>
            <p:ph type="title"/>
          </p:nvPr>
        </p:nvSpPr>
        <p:spPr>
          <a:xfrm>
            <a:off x="1141413" y="609600"/>
            <a:ext cx="9905998" cy="935421"/>
          </a:xfrm>
        </p:spPr>
        <p:txBody>
          <a:bodyPr/>
          <a:lstStyle/>
          <a:p>
            <a:pPr algn="ctr"/>
            <a:r>
              <a:rPr lang="pl-PL" dirty="0"/>
              <a:t>Czynny żal – niekaralność usiłowania</a:t>
            </a:r>
          </a:p>
        </p:txBody>
      </p:sp>
      <p:sp>
        <p:nvSpPr>
          <p:cNvPr id="3" name="Symbol zastępczy zawartości 2">
            <a:extLst>
              <a:ext uri="{FF2B5EF4-FFF2-40B4-BE49-F238E27FC236}">
                <a16:creationId xmlns:a16="http://schemas.microsoft.com/office/drawing/2014/main" id="{2E6B5154-1FB0-51A4-8768-6856C1EE2C43}"/>
              </a:ext>
            </a:extLst>
          </p:cNvPr>
          <p:cNvSpPr>
            <a:spLocks noGrp="1"/>
          </p:cNvSpPr>
          <p:nvPr>
            <p:ph idx="1"/>
          </p:nvPr>
        </p:nvSpPr>
        <p:spPr>
          <a:xfrm>
            <a:off x="1141413" y="1545021"/>
            <a:ext cx="9905998" cy="4950372"/>
          </a:xfrm>
        </p:spPr>
        <p:txBody>
          <a:bodyPr/>
          <a:lstStyle/>
          <a:p>
            <a:pPr marL="0" indent="0" algn="just">
              <a:buNone/>
            </a:pPr>
            <a:r>
              <a:rPr lang="pl-PL" dirty="0"/>
              <a:t>Art. 15 k.k.</a:t>
            </a:r>
          </a:p>
          <a:p>
            <a:pPr marL="0" indent="0" algn="just">
              <a:buNone/>
            </a:pPr>
            <a:r>
              <a:rPr lang="pl-PL" dirty="0"/>
              <a:t>§ 1. Nie podlega karze za usiłowanie, kto dobrowolnie odstąpił od dokonania lub zapobiegł skutkowi stanowiącemu znamię czynu zabronionego.</a:t>
            </a:r>
          </a:p>
          <a:p>
            <a:pPr marL="0" indent="0" algn="just">
              <a:buNone/>
            </a:pPr>
            <a:r>
              <a:rPr lang="pl-PL" dirty="0"/>
              <a:t>§ 2. Sąd może zastosować nadzwyczajne złagodzenie kary w stosunku do sprawcy, który dobrowolnie starał się zapobiec skutkowi stanowiącemu znamię czynu zabronionego.</a:t>
            </a:r>
          </a:p>
          <a:p>
            <a:pPr marL="0" indent="0" algn="just">
              <a:buNone/>
            </a:pPr>
            <a:r>
              <a:rPr lang="pl-PL" dirty="0"/>
              <a:t>Dobrowolność odstąpienia – sprawca ma świadomość możliwości kontynuowania zmierzania do dokonania czynu, ale nie ma już zamiaru jego dokonania.</a:t>
            </a:r>
          </a:p>
          <a:p>
            <a:pPr marL="0" indent="0" algn="just">
              <a:buNone/>
            </a:pPr>
            <a:r>
              <a:rPr lang="pl-PL" dirty="0"/>
              <a:t>Dobrowolność zapobiegnięcia skutkowi – sprawca ma świadomość możliwości dopuszczenia do realizacji skutku, ale chce, aby ten skutek nie nastąpił.</a:t>
            </a:r>
          </a:p>
          <a:p>
            <a:pPr marL="0" indent="0" algn="just">
              <a:buNone/>
            </a:pPr>
            <a:r>
              <a:rPr lang="pl-PL" dirty="0"/>
              <a:t>UWAGA! W przypadku przestępnego współdziałania czynny żal będzie skuteczny wówczas, gdy sprawca dobrowolnie zapobiegnie dokonaniu czynu zabronionego (art.23 § 1 k.k.) </a:t>
            </a:r>
          </a:p>
          <a:p>
            <a:pPr marL="0" indent="0">
              <a:buNone/>
            </a:pPr>
            <a:endParaRPr lang="pl-PL" dirty="0"/>
          </a:p>
        </p:txBody>
      </p:sp>
    </p:spTree>
    <p:extLst>
      <p:ext uri="{BB962C8B-B14F-4D97-AF65-F5344CB8AC3E}">
        <p14:creationId xmlns:p14="http://schemas.microsoft.com/office/powerpoint/2010/main" val="342559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946ABE-46BE-A352-E622-FFBDBB956CCB}"/>
              </a:ext>
            </a:extLst>
          </p:cNvPr>
          <p:cNvSpPr>
            <a:spLocks noGrp="1"/>
          </p:cNvSpPr>
          <p:nvPr>
            <p:ph type="title"/>
          </p:nvPr>
        </p:nvSpPr>
        <p:spPr/>
        <p:txBody>
          <a:bodyPr/>
          <a:lstStyle/>
          <a:p>
            <a:pPr algn="ctr"/>
            <a:r>
              <a:rPr lang="pl-PL" dirty="0"/>
              <a:t>DOKONANIE</a:t>
            </a:r>
          </a:p>
        </p:txBody>
      </p:sp>
      <p:sp>
        <p:nvSpPr>
          <p:cNvPr id="3" name="Symbol zastępczy zawartości 2">
            <a:extLst>
              <a:ext uri="{FF2B5EF4-FFF2-40B4-BE49-F238E27FC236}">
                <a16:creationId xmlns:a16="http://schemas.microsoft.com/office/drawing/2014/main" id="{B557CD25-12C7-F0DA-1F26-1B943F3B7F79}"/>
              </a:ext>
            </a:extLst>
          </p:cNvPr>
          <p:cNvSpPr>
            <a:spLocks noGrp="1"/>
          </p:cNvSpPr>
          <p:nvPr>
            <p:ph idx="1"/>
          </p:nvPr>
        </p:nvSpPr>
        <p:spPr/>
        <p:txBody>
          <a:bodyPr/>
          <a:lstStyle/>
          <a:p>
            <a:pPr algn="just"/>
            <a:r>
              <a:rPr lang="pl-PL" dirty="0"/>
              <a:t>Realizacja wszystkich (przedmiotowych i podmiotowych znamion czynu zabronionego,</a:t>
            </a:r>
          </a:p>
          <a:p>
            <a:pPr algn="just"/>
            <a:r>
              <a:rPr lang="pl-PL" dirty="0"/>
              <a:t>Dokonanie =/= popełnienie przestępstwa!</a:t>
            </a:r>
          </a:p>
          <a:p>
            <a:pPr algn="just"/>
            <a:r>
              <a:rPr lang="pl-PL" dirty="0"/>
              <a:t>Czyn zabroniony dokonany przez sprawcę będzie przestępstwem wówczas, gdy wystąpią inne warunki (bezprawność, wina, społeczna szkodliwość w stopniu wyższym niż znikomy).</a:t>
            </a:r>
          </a:p>
        </p:txBody>
      </p:sp>
    </p:spTree>
    <p:extLst>
      <p:ext uri="{BB962C8B-B14F-4D97-AF65-F5344CB8AC3E}">
        <p14:creationId xmlns:p14="http://schemas.microsoft.com/office/powerpoint/2010/main" val="104043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7551F2-1E42-31BC-389C-832B924A9FBE}"/>
              </a:ext>
            </a:extLst>
          </p:cNvPr>
          <p:cNvSpPr>
            <a:spLocks noGrp="1"/>
          </p:cNvSpPr>
          <p:nvPr>
            <p:ph type="title"/>
          </p:nvPr>
        </p:nvSpPr>
        <p:spPr>
          <a:xfrm>
            <a:off x="1141413" y="476249"/>
            <a:ext cx="9905998" cy="1181100"/>
          </a:xfrm>
        </p:spPr>
        <p:txBody>
          <a:bodyPr/>
          <a:lstStyle/>
          <a:p>
            <a:pPr algn="ctr"/>
            <a:r>
              <a:rPr lang="pl-PL" dirty="0"/>
              <a:t>Teorie winy</a:t>
            </a:r>
          </a:p>
        </p:txBody>
      </p:sp>
      <p:sp>
        <p:nvSpPr>
          <p:cNvPr id="3" name="Symbol zastępczy zawartości 2">
            <a:extLst>
              <a:ext uri="{FF2B5EF4-FFF2-40B4-BE49-F238E27FC236}">
                <a16:creationId xmlns:a16="http://schemas.microsoft.com/office/drawing/2014/main" id="{351598E9-7760-4B8E-E858-DD24B55F993B}"/>
              </a:ext>
            </a:extLst>
          </p:cNvPr>
          <p:cNvSpPr>
            <a:spLocks noGrp="1"/>
          </p:cNvSpPr>
          <p:nvPr>
            <p:ph idx="1"/>
          </p:nvPr>
        </p:nvSpPr>
        <p:spPr>
          <a:xfrm>
            <a:off x="1141413" y="1511300"/>
            <a:ext cx="9905998" cy="4279901"/>
          </a:xfrm>
        </p:spPr>
        <p:txBody>
          <a:bodyPr/>
          <a:lstStyle/>
          <a:p>
            <a:pPr algn="just"/>
            <a:r>
              <a:rPr lang="pl-PL" b="1" dirty="0"/>
              <a:t>Psychologiczna</a:t>
            </a:r>
          </a:p>
          <a:p>
            <a:pPr lvl="1" algn="just"/>
            <a:r>
              <a:rPr lang="pl-PL" dirty="0">
                <a:effectLst>
                  <a:glow rad="38100">
                    <a:schemeClr val="bg1">
                      <a:lumMod val="50000"/>
                      <a:lumOff val="50000"/>
                      <a:alpha val="20000"/>
                    </a:schemeClr>
                  </a:glow>
                </a:effectLst>
              </a:rPr>
              <a:t>Wg tej teorii wina jest utożsamiana ze stosunkiem psychicznym sprawcy do popełnionego czynu,</a:t>
            </a:r>
          </a:p>
          <a:p>
            <a:pPr lvl="1" algn="just"/>
            <a:r>
              <a:rPr lang="pl-PL" dirty="0">
                <a:effectLst>
                  <a:glow rad="38100">
                    <a:schemeClr val="bg1">
                      <a:lumMod val="50000"/>
                      <a:lumOff val="50000"/>
                      <a:alpha val="20000"/>
                    </a:schemeClr>
                  </a:glow>
                </a:effectLst>
              </a:rPr>
              <a:t>Wyróżnia się tutaj winę umyślną (sprawca ma zamiar popełnienia czynu zabronionego) oraz winę nieumyślną w dwóch postaciach: lekkomyślność (sprawca świadomie narusza reguły postępowania z dobrem prawnym), niedbalstwo (sprawca nieświadomie narusza reguły postępowania z dobrem prawnym),</a:t>
            </a:r>
          </a:p>
          <a:p>
            <a:pPr lvl="1" algn="just"/>
            <a:r>
              <a:rPr lang="pl-PL" dirty="0">
                <a:effectLst>
                  <a:glow rad="38100">
                    <a:schemeClr val="bg1">
                      <a:lumMod val="50000"/>
                      <a:lumOff val="50000"/>
                      <a:alpha val="20000"/>
                    </a:schemeClr>
                  </a:glow>
                </a:effectLst>
              </a:rPr>
              <a:t>Teoria ta była krytykowana z uwagi na to, że stanowiła nadmierne uproszczenia, aktualnie powyższy podział obejmuje </a:t>
            </a:r>
            <a:r>
              <a:rPr lang="pl-PL" b="1" dirty="0">
                <a:effectLst>
                  <a:glow rad="38100">
                    <a:schemeClr val="bg1">
                      <a:lumMod val="50000"/>
                      <a:lumOff val="50000"/>
                      <a:alpha val="20000"/>
                    </a:schemeClr>
                  </a:glow>
                </a:effectLst>
              </a:rPr>
              <a:t>stronę podmiotową</a:t>
            </a:r>
            <a:r>
              <a:rPr lang="pl-PL" dirty="0">
                <a:effectLst>
                  <a:glow rad="38100">
                    <a:schemeClr val="bg1">
                      <a:lumMod val="50000"/>
                      <a:lumOff val="50000"/>
                      <a:alpha val="20000"/>
                    </a:schemeClr>
                  </a:glow>
                </a:effectLst>
              </a:rPr>
              <a:t>.</a:t>
            </a:r>
          </a:p>
        </p:txBody>
      </p:sp>
    </p:spTree>
    <p:extLst>
      <p:ext uri="{BB962C8B-B14F-4D97-AF65-F5344CB8AC3E}">
        <p14:creationId xmlns:p14="http://schemas.microsoft.com/office/powerpoint/2010/main" val="120308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585585-D946-FB3A-597D-7C190A18D5D8}"/>
              </a:ext>
            </a:extLst>
          </p:cNvPr>
          <p:cNvSpPr>
            <a:spLocks noGrp="1"/>
          </p:cNvSpPr>
          <p:nvPr>
            <p:ph type="ctrTitle"/>
          </p:nvPr>
        </p:nvSpPr>
        <p:spPr/>
        <p:txBody>
          <a:bodyPr/>
          <a:lstStyle/>
          <a:p>
            <a:r>
              <a:rPr lang="pl-PL" dirty="0"/>
              <a:t>Formy zjawiskowe przestępstwa</a:t>
            </a:r>
          </a:p>
        </p:txBody>
      </p:sp>
      <p:sp>
        <p:nvSpPr>
          <p:cNvPr id="3" name="Podtytuł 2">
            <a:extLst>
              <a:ext uri="{FF2B5EF4-FFF2-40B4-BE49-F238E27FC236}">
                <a16:creationId xmlns:a16="http://schemas.microsoft.com/office/drawing/2014/main" id="{E433E49F-687F-CBB9-4377-A661888E79E8}"/>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077581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id="{D07CE518-69E3-5FCB-429A-F1F8E5BF21F1}"/>
              </a:ext>
            </a:extLst>
          </p:cNvPr>
          <p:cNvGraphicFramePr>
            <a:graphicFrameLocks noGrp="1"/>
          </p:cNvGraphicFramePr>
          <p:nvPr>
            <p:ph idx="1"/>
            <p:extLst>
              <p:ext uri="{D42A27DB-BD31-4B8C-83A1-F6EECF244321}">
                <p14:modId xmlns:p14="http://schemas.microsoft.com/office/powerpoint/2010/main" val="3518867734"/>
              </p:ext>
            </p:extLst>
          </p:nvPr>
        </p:nvGraphicFramePr>
        <p:xfrm>
          <a:off x="1143000" y="625497"/>
          <a:ext cx="9906000" cy="5607006"/>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4023293810"/>
                    </a:ext>
                  </a:extLst>
                </a:gridCol>
                <a:gridCol w="4953000">
                  <a:extLst>
                    <a:ext uri="{9D8B030D-6E8A-4147-A177-3AD203B41FA5}">
                      <a16:colId xmlns:a16="http://schemas.microsoft.com/office/drawing/2014/main" val="1049303169"/>
                    </a:ext>
                  </a:extLst>
                </a:gridCol>
              </a:tblGrid>
              <a:tr h="602769">
                <a:tc>
                  <a:txBody>
                    <a:bodyPr/>
                    <a:lstStyle/>
                    <a:p>
                      <a:r>
                        <a:rPr lang="pl-PL" sz="2400" dirty="0"/>
                        <a:t>Formy sprawcze</a:t>
                      </a:r>
                    </a:p>
                  </a:txBody>
                  <a:tcPr/>
                </a:tc>
                <a:tc>
                  <a:txBody>
                    <a:bodyPr/>
                    <a:lstStyle/>
                    <a:p>
                      <a:r>
                        <a:rPr lang="pl-PL" sz="2400" dirty="0"/>
                        <a:t>Formy niesprawcze</a:t>
                      </a:r>
                    </a:p>
                  </a:txBody>
                  <a:tcPr/>
                </a:tc>
                <a:extLst>
                  <a:ext uri="{0D108BD9-81ED-4DB2-BD59-A6C34878D82A}">
                    <a16:rowId xmlns:a16="http://schemas.microsoft.com/office/drawing/2014/main" val="2818420969"/>
                  </a:ext>
                </a:extLst>
              </a:tr>
              <a:tr h="2229156">
                <a:tc>
                  <a:txBody>
                    <a:bodyPr/>
                    <a:lstStyle/>
                    <a:p>
                      <a:r>
                        <a:rPr lang="pl-PL" sz="2400" dirty="0"/>
                        <a:t>Sprawstwo wykonawcze:</a:t>
                      </a:r>
                    </a:p>
                    <a:p>
                      <a:pPr marL="285750" indent="-285750">
                        <a:buFont typeface="Arial" panose="020B0604020202020204" pitchFamily="34" charset="0"/>
                        <a:buChar char="•"/>
                      </a:pPr>
                      <a:r>
                        <a:rPr lang="pl-PL" sz="2400" dirty="0"/>
                        <a:t>Sprawstwo pojedyncze,</a:t>
                      </a:r>
                    </a:p>
                    <a:p>
                      <a:pPr marL="285750" indent="-285750">
                        <a:buFont typeface="Arial" panose="020B0604020202020204" pitchFamily="34" charset="0"/>
                        <a:buChar char="•"/>
                      </a:pPr>
                      <a:r>
                        <a:rPr lang="pl-PL" sz="2400" dirty="0"/>
                        <a:t>współsprawstwo</a:t>
                      </a:r>
                    </a:p>
                  </a:txBody>
                  <a:tcPr/>
                </a:tc>
                <a:tc>
                  <a:txBody>
                    <a:bodyPr/>
                    <a:lstStyle/>
                    <a:p>
                      <a:pPr marL="285750" indent="-285750">
                        <a:buFont typeface="Arial" panose="020B0604020202020204" pitchFamily="34" charset="0"/>
                        <a:buChar char="•"/>
                      </a:pPr>
                      <a:r>
                        <a:rPr lang="pl-PL" sz="2400" dirty="0"/>
                        <a:t>Pomocnictwo,</a:t>
                      </a:r>
                    </a:p>
                    <a:p>
                      <a:pPr marL="285750" indent="-285750">
                        <a:buFont typeface="Arial" panose="020B0604020202020204" pitchFamily="34" charset="0"/>
                        <a:buChar char="•"/>
                      </a:pPr>
                      <a:r>
                        <a:rPr lang="pl-PL" sz="2400" dirty="0"/>
                        <a:t>Podżeganie,</a:t>
                      </a:r>
                    </a:p>
                    <a:p>
                      <a:pPr marL="285750" indent="-285750">
                        <a:buFont typeface="Arial" panose="020B0604020202020204" pitchFamily="34" charset="0"/>
                        <a:buChar char="•"/>
                      </a:pPr>
                      <a:r>
                        <a:rPr lang="pl-PL" sz="2400" dirty="0"/>
                        <a:t>Prowokacja.</a:t>
                      </a:r>
                    </a:p>
                  </a:txBody>
                  <a:tcPr/>
                </a:tc>
                <a:extLst>
                  <a:ext uri="{0D108BD9-81ED-4DB2-BD59-A6C34878D82A}">
                    <a16:rowId xmlns:a16="http://schemas.microsoft.com/office/drawing/2014/main" val="1128794475"/>
                  </a:ext>
                </a:extLst>
              </a:tr>
              <a:tr h="2775081">
                <a:tc>
                  <a:txBody>
                    <a:bodyPr/>
                    <a:lstStyle/>
                    <a:p>
                      <a:r>
                        <a:rPr lang="pl-PL" sz="2400" dirty="0"/>
                        <a:t>Sprawstwo nie wykonawcze:</a:t>
                      </a:r>
                    </a:p>
                    <a:p>
                      <a:pPr marL="285750" indent="-285750">
                        <a:buFont typeface="Arial" panose="020B0604020202020204" pitchFamily="34" charset="0"/>
                        <a:buChar char="•"/>
                      </a:pPr>
                      <a:r>
                        <a:rPr lang="pl-PL" sz="2400" dirty="0"/>
                        <a:t>Sprawstwo kierownicze,</a:t>
                      </a:r>
                    </a:p>
                    <a:p>
                      <a:pPr marL="285750" indent="-285750">
                        <a:buFont typeface="Arial" panose="020B0604020202020204" pitchFamily="34" charset="0"/>
                        <a:buChar char="•"/>
                      </a:pPr>
                      <a:r>
                        <a:rPr lang="pl-PL" sz="2400" dirty="0"/>
                        <a:t>Sprawstwo polecające</a:t>
                      </a:r>
                    </a:p>
                  </a:txBody>
                  <a:tcPr/>
                </a:tc>
                <a:tc>
                  <a:txBody>
                    <a:bodyPr/>
                    <a:lstStyle/>
                    <a:p>
                      <a:endParaRPr lang="pl-PL" dirty="0"/>
                    </a:p>
                  </a:txBody>
                  <a:tcPr/>
                </a:tc>
                <a:extLst>
                  <a:ext uri="{0D108BD9-81ED-4DB2-BD59-A6C34878D82A}">
                    <a16:rowId xmlns:a16="http://schemas.microsoft.com/office/drawing/2014/main" val="1605566421"/>
                  </a:ext>
                </a:extLst>
              </a:tr>
            </a:tbl>
          </a:graphicData>
        </a:graphic>
      </p:graphicFrame>
    </p:spTree>
    <p:extLst>
      <p:ext uri="{BB962C8B-B14F-4D97-AF65-F5344CB8AC3E}">
        <p14:creationId xmlns:p14="http://schemas.microsoft.com/office/powerpoint/2010/main" val="1116521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5B49A61-DCE9-E3A8-74D3-D03CC669F243}"/>
              </a:ext>
            </a:extLst>
          </p:cNvPr>
          <p:cNvSpPr>
            <a:spLocks noGrp="1"/>
          </p:cNvSpPr>
          <p:nvPr>
            <p:ph idx="1"/>
          </p:nvPr>
        </p:nvSpPr>
        <p:spPr>
          <a:xfrm>
            <a:off x="1141413" y="788276"/>
            <a:ext cx="9905998" cy="5612523"/>
          </a:xfrm>
        </p:spPr>
        <p:txBody>
          <a:bodyPr>
            <a:normAutofit/>
          </a:bodyPr>
          <a:lstStyle/>
          <a:p>
            <a:pPr marL="0" indent="0">
              <a:buNone/>
            </a:pPr>
            <a:r>
              <a:rPr lang="pl-PL" dirty="0"/>
              <a:t>Art. 18 k.k.</a:t>
            </a:r>
          </a:p>
          <a:p>
            <a:pPr marL="0" indent="0" algn="just">
              <a:buNone/>
            </a:pPr>
            <a:r>
              <a:rPr lang="pl-PL" dirty="0"/>
              <a:t>§ 1. Odpowiada za sprawstwo nie tylko ten, kto wykonuje czyn zabroniony sam albo wspólnie i w porozumieniu z inną osobą, ale także ten, kto kieruje wykonaniem czynu zabronionego przez inną osobę lub wykorzystując uzależnienie innej osoby od siebie, poleca jej wykonanie takiego czynu.</a:t>
            </a:r>
          </a:p>
          <a:p>
            <a:pPr marL="0" indent="0" algn="just">
              <a:buNone/>
            </a:pPr>
            <a:endParaRPr lang="pl-PL" dirty="0"/>
          </a:p>
          <a:p>
            <a:pPr marL="0" indent="0" algn="just">
              <a:buNone/>
            </a:pPr>
            <a:r>
              <a:rPr lang="pl-PL" dirty="0"/>
              <a:t>§ 2. Odpowiada za podżeganie, kto chcąc, aby inna osoba dokonała czynu zabronionego, nakłania ją do tego.</a:t>
            </a:r>
          </a:p>
          <a:p>
            <a:pPr marL="0" indent="0" algn="just">
              <a:buNone/>
            </a:pPr>
            <a:endParaRPr lang="pl-PL" dirty="0"/>
          </a:p>
          <a:p>
            <a:pPr marL="0" indent="0" algn="just">
              <a:buNone/>
            </a:pPr>
            <a:r>
              <a:rPr lang="pl-PL" dirty="0"/>
              <a:t>§ 3. Odpowiada za pomocnictwo, kto w zamiarze, aby inna osoba dokonała czynu zabronionego, swoim zachowaniem ułatwia jego popełnienie, w szczególności dostarczając narzędzie, środek przewozu, udzielając rady lub informacji; odpowiada za pomocnictwo także ten, kto wbrew prawnemu, szczególnemu obowiązkowi niedopuszczenia do popełnienia czynu zabronionego swoim zaniechaniem ułatwia innej osobie jego popełnienie.</a:t>
            </a:r>
          </a:p>
          <a:p>
            <a:pPr marL="0" indent="0">
              <a:buNone/>
            </a:pPr>
            <a:endParaRPr lang="pl-PL" dirty="0"/>
          </a:p>
        </p:txBody>
      </p:sp>
    </p:spTree>
    <p:extLst>
      <p:ext uri="{BB962C8B-B14F-4D97-AF65-F5344CB8AC3E}">
        <p14:creationId xmlns:p14="http://schemas.microsoft.com/office/powerpoint/2010/main" val="3568365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A1BDA6-0D02-AE24-090B-F727B6D385A7}"/>
              </a:ext>
            </a:extLst>
          </p:cNvPr>
          <p:cNvSpPr>
            <a:spLocks noGrp="1"/>
          </p:cNvSpPr>
          <p:nvPr>
            <p:ph type="title"/>
          </p:nvPr>
        </p:nvSpPr>
        <p:spPr>
          <a:xfrm>
            <a:off x="1141413" y="609600"/>
            <a:ext cx="9905998" cy="998483"/>
          </a:xfrm>
        </p:spPr>
        <p:txBody>
          <a:bodyPr/>
          <a:lstStyle/>
          <a:p>
            <a:pPr algn="ctr"/>
            <a:r>
              <a:rPr lang="pl-PL" dirty="0"/>
              <a:t>Współsprawstwo - elementy</a:t>
            </a:r>
          </a:p>
        </p:txBody>
      </p:sp>
      <p:sp>
        <p:nvSpPr>
          <p:cNvPr id="3" name="Symbol zastępczy zawartości 2">
            <a:extLst>
              <a:ext uri="{FF2B5EF4-FFF2-40B4-BE49-F238E27FC236}">
                <a16:creationId xmlns:a16="http://schemas.microsoft.com/office/drawing/2014/main" id="{98DCB208-FE85-F59B-2A86-A37D733E99F8}"/>
              </a:ext>
            </a:extLst>
          </p:cNvPr>
          <p:cNvSpPr>
            <a:spLocks noGrp="1"/>
          </p:cNvSpPr>
          <p:nvPr>
            <p:ph idx="1"/>
          </p:nvPr>
        </p:nvSpPr>
        <p:spPr>
          <a:xfrm>
            <a:off x="1141413" y="1608083"/>
            <a:ext cx="9905998" cy="4183117"/>
          </a:xfrm>
        </p:spPr>
        <p:txBody>
          <a:bodyPr/>
          <a:lstStyle/>
          <a:p>
            <a:pPr algn="just"/>
            <a:r>
              <a:rPr lang="pl-PL" b="1" dirty="0"/>
              <a:t>Wspólnie </a:t>
            </a:r>
            <a:r>
              <a:rPr lang="pl-PL" dirty="0"/>
              <a:t> (element przedmiotowy) – zachowania współsprawców łącznie realizują znamiona czynu zabronionego:</a:t>
            </a:r>
          </a:p>
          <a:p>
            <a:pPr lvl="1" algn="just"/>
            <a:r>
              <a:rPr lang="pl-PL" b="1" dirty="0"/>
              <a:t>Koncepcja formalno-obiektywna </a:t>
            </a:r>
            <a:r>
              <a:rPr lang="pl-PL" dirty="0"/>
              <a:t>– wspólna realizacja znamion następuje, gdy każdy ze współdziałających zrealizował chociaż fragment znamienia czasownikowego,</a:t>
            </a:r>
          </a:p>
          <a:p>
            <a:pPr lvl="1" algn="just"/>
            <a:r>
              <a:rPr lang="pl-PL" b="1" dirty="0"/>
              <a:t>Koncepcja materialno-obiektywna </a:t>
            </a:r>
            <a:r>
              <a:rPr lang="pl-PL" dirty="0"/>
              <a:t>– wspólna realizacja znamion następuje także wówczas, gdy zachowanie współsprawcy jest koniecznym albo znacznie ułatwiającym warunkiem dla podjęcia przez inną osobę zachowania realizującego znamiona czynu zabronionego.</a:t>
            </a:r>
            <a:endParaRPr lang="pl-PL" b="1" dirty="0"/>
          </a:p>
        </p:txBody>
      </p:sp>
    </p:spTree>
    <p:extLst>
      <p:ext uri="{BB962C8B-B14F-4D97-AF65-F5344CB8AC3E}">
        <p14:creationId xmlns:p14="http://schemas.microsoft.com/office/powerpoint/2010/main" val="2122998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9B3F9B-BDB3-5C44-A395-C696F47DAA68}"/>
              </a:ext>
            </a:extLst>
          </p:cNvPr>
          <p:cNvSpPr>
            <a:spLocks noGrp="1"/>
          </p:cNvSpPr>
          <p:nvPr>
            <p:ph type="title"/>
          </p:nvPr>
        </p:nvSpPr>
        <p:spPr>
          <a:xfrm>
            <a:off x="1141413" y="1040525"/>
            <a:ext cx="9905998" cy="625366"/>
          </a:xfrm>
        </p:spPr>
        <p:txBody>
          <a:bodyPr/>
          <a:lstStyle/>
          <a:p>
            <a:pPr algn="ctr"/>
            <a:r>
              <a:rPr lang="pl-PL" dirty="0"/>
              <a:t>Współsprawstwo - elementy</a:t>
            </a:r>
          </a:p>
        </p:txBody>
      </p:sp>
      <p:sp>
        <p:nvSpPr>
          <p:cNvPr id="3" name="Symbol zastępczy zawartości 2">
            <a:extLst>
              <a:ext uri="{FF2B5EF4-FFF2-40B4-BE49-F238E27FC236}">
                <a16:creationId xmlns:a16="http://schemas.microsoft.com/office/drawing/2014/main" id="{4AEFD802-8757-90C9-260E-2D0B347656A9}"/>
              </a:ext>
            </a:extLst>
          </p:cNvPr>
          <p:cNvSpPr>
            <a:spLocks noGrp="1"/>
          </p:cNvSpPr>
          <p:nvPr>
            <p:ph idx="1"/>
          </p:nvPr>
        </p:nvSpPr>
        <p:spPr>
          <a:xfrm>
            <a:off x="1141413" y="2112579"/>
            <a:ext cx="9905998" cy="4303986"/>
          </a:xfrm>
        </p:spPr>
        <p:txBody>
          <a:bodyPr/>
          <a:lstStyle/>
          <a:p>
            <a:r>
              <a:rPr lang="pl-PL" b="1" dirty="0"/>
              <a:t>Porozumienie </a:t>
            </a:r>
            <a:r>
              <a:rPr lang="pl-PL" dirty="0"/>
              <a:t>(element podmiotowy) – wzajemna akceptacja wspólnej realizacji znamion czynu zabronionego, zazwyczaj obejmująca plan działania i podział ról</a:t>
            </a:r>
          </a:p>
          <a:p>
            <a:pPr lvl="1"/>
            <a:r>
              <a:rPr lang="pl-PL" dirty="0"/>
              <a:t>Pisemne/ ustne/ dorozumiane (forma nie jest istotna),</a:t>
            </a:r>
          </a:p>
          <a:p>
            <a:pPr lvl="1"/>
            <a:r>
              <a:rPr lang="pl-PL" dirty="0"/>
              <a:t>Następuje najpóźniej w chwili przystąpienia do realizacji znamion,</a:t>
            </a:r>
          </a:p>
          <a:p>
            <a:pPr lvl="1"/>
            <a:r>
              <a:rPr lang="pl-PL" dirty="0"/>
              <a:t>Jego treść wyznacza granicę odpowiedzialności za wspólne dokonanie czynu (elementy zachowania współsprawcy wykraczające poza zakres porozumienia stanowią jego eksces, za który tylko on ponosi odpowiedzialność).</a:t>
            </a:r>
          </a:p>
        </p:txBody>
      </p:sp>
    </p:spTree>
    <p:extLst>
      <p:ext uri="{BB962C8B-B14F-4D97-AF65-F5344CB8AC3E}">
        <p14:creationId xmlns:p14="http://schemas.microsoft.com/office/powerpoint/2010/main" val="2492267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82F868-B137-7F41-0FDB-C508427BFCDE}"/>
              </a:ext>
            </a:extLst>
          </p:cNvPr>
          <p:cNvSpPr>
            <a:spLocks noGrp="1"/>
          </p:cNvSpPr>
          <p:nvPr>
            <p:ph type="title"/>
          </p:nvPr>
        </p:nvSpPr>
        <p:spPr/>
        <p:txBody>
          <a:bodyPr/>
          <a:lstStyle/>
          <a:p>
            <a:pPr algn="ctr"/>
            <a:r>
              <a:rPr lang="pl-PL" dirty="0"/>
              <a:t>współsprawstwo</a:t>
            </a:r>
          </a:p>
        </p:txBody>
      </p:sp>
      <p:sp>
        <p:nvSpPr>
          <p:cNvPr id="3" name="Symbol zastępczy zawartości 2">
            <a:extLst>
              <a:ext uri="{FF2B5EF4-FFF2-40B4-BE49-F238E27FC236}">
                <a16:creationId xmlns:a16="http://schemas.microsoft.com/office/drawing/2014/main" id="{0195E0C6-B86D-8A13-9193-DD37A37B196F}"/>
              </a:ext>
            </a:extLst>
          </p:cNvPr>
          <p:cNvSpPr>
            <a:spLocks noGrp="1"/>
          </p:cNvSpPr>
          <p:nvPr>
            <p:ph idx="1"/>
          </p:nvPr>
        </p:nvSpPr>
        <p:spPr>
          <a:xfrm>
            <a:off x="1141413" y="2667000"/>
            <a:ext cx="9905998" cy="2125718"/>
          </a:xfrm>
        </p:spPr>
        <p:txBody>
          <a:bodyPr/>
          <a:lstStyle/>
          <a:p>
            <a:r>
              <a:rPr lang="pl-PL" dirty="0"/>
              <a:t>Może dotyczyć czynów umyślnych i nieumyślnych,</a:t>
            </a:r>
          </a:p>
          <a:p>
            <a:r>
              <a:rPr lang="pl-PL" dirty="0"/>
              <a:t>Czyny nieumyślne – porozumieniem objęte jest wspólne podjęcie zachowania naruszającego reguły ostrożności (np. sposób przeprowadzenia operacji niezgodnie ze sztuką lekarską).</a:t>
            </a:r>
          </a:p>
        </p:txBody>
      </p:sp>
    </p:spTree>
    <p:extLst>
      <p:ext uri="{BB962C8B-B14F-4D97-AF65-F5344CB8AC3E}">
        <p14:creationId xmlns:p14="http://schemas.microsoft.com/office/powerpoint/2010/main" val="1216845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159EBF-DFD8-045F-DF9A-CB235A4AA3B6}"/>
              </a:ext>
            </a:extLst>
          </p:cNvPr>
          <p:cNvSpPr>
            <a:spLocks noGrp="1"/>
          </p:cNvSpPr>
          <p:nvPr>
            <p:ph type="title"/>
          </p:nvPr>
        </p:nvSpPr>
        <p:spPr>
          <a:xfrm>
            <a:off x="1141413" y="609600"/>
            <a:ext cx="9905998" cy="1061545"/>
          </a:xfrm>
        </p:spPr>
        <p:txBody>
          <a:bodyPr/>
          <a:lstStyle/>
          <a:p>
            <a:pPr algn="ctr"/>
            <a:r>
              <a:rPr lang="pl-PL" dirty="0"/>
              <a:t>Sprawstwo kierownicze </a:t>
            </a:r>
          </a:p>
        </p:txBody>
      </p:sp>
      <p:sp>
        <p:nvSpPr>
          <p:cNvPr id="3" name="Symbol zastępczy zawartości 2">
            <a:extLst>
              <a:ext uri="{FF2B5EF4-FFF2-40B4-BE49-F238E27FC236}">
                <a16:creationId xmlns:a16="http://schemas.microsoft.com/office/drawing/2014/main" id="{06C8EBE2-6F16-D1EA-D8DF-7D44B8D3FF8F}"/>
              </a:ext>
            </a:extLst>
          </p:cNvPr>
          <p:cNvSpPr>
            <a:spLocks noGrp="1"/>
          </p:cNvSpPr>
          <p:nvPr>
            <p:ph idx="1"/>
          </p:nvPr>
        </p:nvSpPr>
        <p:spPr>
          <a:xfrm>
            <a:off x="1141413" y="1671145"/>
            <a:ext cx="9905998" cy="4950372"/>
          </a:xfrm>
        </p:spPr>
        <p:txBody>
          <a:bodyPr/>
          <a:lstStyle/>
          <a:p>
            <a:pPr algn="just"/>
            <a:r>
              <a:rPr lang="pl-PL" dirty="0"/>
              <a:t>Sprawca kierowniczy kieruje wykonaniem czynu zabronionego przez sprawcę (sprawców) bezpośredniego,</a:t>
            </a:r>
          </a:p>
          <a:p>
            <a:pPr algn="just"/>
            <a:r>
              <a:rPr lang="pl-PL" dirty="0"/>
              <a:t>Kierowanie – faktyczne panowanie nad realizacją czynu przez inne osoby, możliwość bieżącego decydowania o rozpoczęciu, prowadzeniu, zmianie i przerwaniu akcji przestępczej,</a:t>
            </a:r>
          </a:p>
          <a:p>
            <a:pPr algn="just"/>
            <a:r>
              <a:rPr lang="pl-PL" dirty="0"/>
              <a:t>Sprawca kierowniczy poniesie odpowiedzialność tylko za zachowania sprawców bezpośrednich pokrywające się z treścią jego poleceń (za ich eksces nie),</a:t>
            </a:r>
          </a:p>
          <a:p>
            <a:pPr algn="just"/>
            <a:r>
              <a:rPr lang="pl-PL" dirty="0"/>
              <a:t>Możliwe przy przestępstwach umyślnych i nieumyślnych,</a:t>
            </a:r>
          </a:p>
          <a:p>
            <a:pPr algn="just"/>
            <a:r>
              <a:rPr lang="pl-PL" dirty="0"/>
              <a:t>Czyny </a:t>
            </a:r>
            <a:r>
              <a:rPr lang="pl-PL" dirty="0" err="1"/>
              <a:t>NIEumyślne</a:t>
            </a:r>
            <a:r>
              <a:rPr lang="pl-PL" dirty="0"/>
              <a:t> – polecenie podjęcia zachowań naruszających reguły ostrożności bez zamiaru popełnienia przestępstwa, ale przy świadomości swojej kierowniczej pozycji.</a:t>
            </a:r>
          </a:p>
          <a:p>
            <a:endParaRPr lang="pl-PL" dirty="0"/>
          </a:p>
        </p:txBody>
      </p:sp>
    </p:spTree>
    <p:extLst>
      <p:ext uri="{BB962C8B-B14F-4D97-AF65-F5344CB8AC3E}">
        <p14:creationId xmlns:p14="http://schemas.microsoft.com/office/powerpoint/2010/main" val="3505074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50B34C-70F6-9382-1520-9BF298BE807D}"/>
              </a:ext>
            </a:extLst>
          </p:cNvPr>
          <p:cNvSpPr>
            <a:spLocks noGrp="1"/>
          </p:cNvSpPr>
          <p:nvPr>
            <p:ph type="title"/>
          </p:nvPr>
        </p:nvSpPr>
        <p:spPr>
          <a:xfrm>
            <a:off x="1141413" y="609600"/>
            <a:ext cx="9905998" cy="1061545"/>
          </a:xfrm>
        </p:spPr>
        <p:txBody>
          <a:bodyPr/>
          <a:lstStyle/>
          <a:p>
            <a:pPr algn="ctr"/>
            <a:r>
              <a:rPr lang="pl-PL" dirty="0"/>
              <a:t>Sprawstwo polecające</a:t>
            </a:r>
          </a:p>
        </p:txBody>
      </p:sp>
      <p:sp>
        <p:nvSpPr>
          <p:cNvPr id="3" name="Symbol zastępczy zawartości 2">
            <a:extLst>
              <a:ext uri="{FF2B5EF4-FFF2-40B4-BE49-F238E27FC236}">
                <a16:creationId xmlns:a16="http://schemas.microsoft.com/office/drawing/2014/main" id="{691F893E-9250-D0D1-74A6-753221D8DCC3}"/>
              </a:ext>
            </a:extLst>
          </p:cNvPr>
          <p:cNvSpPr>
            <a:spLocks noGrp="1"/>
          </p:cNvSpPr>
          <p:nvPr>
            <p:ph idx="1"/>
          </p:nvPr>
        </p:nvSpPr>
        <p:spPr>
          <a:xfrm>
            <a:off x="1141413" y="1671145"/>
            <a:ext cx="9905998" cy="4120055"/>
          </a:xfrm>
        </p:spPr>
        <p:txBody>
          <a:bodyPr/>
          <a:lstStyle/>
          <a:p>
            <a:pPr algn="just"/>
            <a:r>
              <a:rPr lang="pl-PL" dirty="0"/>
              <a:t>Sprawca polecający, wykorzystując uzależnienie innej osoby (sprawcy bezpośredniego) od siebie, poleca jej wykonanie czynu zabronionego</a:t>
            </a:r>
          </a:p>
          <a:p>
            <a:pPr lvl="1" algn="just"/>
            <a:r>
              <a:rPr lang="pl-PL" dirty="0"/>
              <a:t>Stosunek zależności w czasie polecenia  (podległość służbowa, stosunek pracy, związek emocjonalny, groźba, zależność faktyczna). </a:t>
            </a:r>
          </a:p>
          <a:p>
            <a:pPr lvl="1" algn="just"/>
            <a:r>
              <a:rPr lang="pl-PL" dirty="0"/>
              <a:t>Polecenie (niezależnie od jego formy, jego treść musi obejmować popełnienie czynu zabronionego przez inną osobę, kategoryczne).</a:t>
            </a:r>
          </a:p>
          <a:p>
            <a:pPr algn="just"/>
            <a:r>
              <a:rPr lang="pl-PL" dirty="0"/>
              <a:t>Możliwe w odniesieniu do przestępstw umyślnych i nieumyślnych,</a:t>
            </a:r>
          </a:p>
          <a:p>
            <a:pPr algn="just"/>
            <a:r>
              <a:rPr lang="pl-PL" dirty="0"/>
              <a:t>Czyny nieumyślne – polecenie obejmuje podjęcie zachowania naruszającego reguły ostrożności przy braku zamiaru popełnienia przestępstwa oraz przy świadomości wydania polecenia i istnienia stosunku zależności (przy jego wykorzystaniu).</a:t>
            </a:r>
          </a:p>
        </p:txBody>
      </p:sp>
    </p:spTree>
    <p:extLst>
      <p:ext uri="{BB962C8B-B14F-4D97-AF65-F5344CB8AC3E}">
        <p14:creationId xmlns:p14="http://schemas.microsoft.com/office/powerpoint/2010/main" val="1060680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AC7040-ABCA-F433-19CD-BE7BBD08A964}"/>
              </a:ext>
            </a:extLst>
          </p:cNvPr>
          <p:cNvSpPr>
            <a:spLocks noGrp="1"/>
          </p:cNvSpPr>
          <p:nvPr>
            <p:ph type="title"/>
          </p:nvPr>
        </p:nvSpPr>
        <p:spPr>
          <a:xfrm>
            <a:off x="1141413" y="609600"/>
            <a:ext cx="9905998" cy="1030014"/>
          </a:xfrm>
        </p:spPr>
        <p:txBody>
          <a:bodyPr>
            <a:normAutofit fontScale="90000"/>
          </a:bodyPr>
          <a:lstStyle/>
          <a:p>
            <a:pPr algn="ctr"/>
            <a:r>
              <a:rPr lang="pl-PL" dirty="0"/>
              <a:t>Odpowiedzialność za sprawcze formy współdziałania</a:t>
            </a:r>
          </a:p>
        </p:txBody>
      </p:sp>
      <p:sp>
        <p:nvSpPr>
          <p:cNvPr id="3" name="Symbol zastępczy zawartości 2">
            <a:extLst>
              <a:ext uri="{FF2B5EF4-FFF2-40B4-BE49-F238E27FC236}">
                <a16:creationId xmlns:a16="http://schemas.microsoft.com/office/drawing/2014/main" id="{6EAF7414-0BA7-1AB8-4CFB-BFF51A6A1B5C}"/>
              </a:ext>
            </a:extLst>
          </p:cNvPr>
          <p:cNvSpPr>
            <a:spLocks noGrp="1"/>
          </p:cNvSpPr>
          <p:nvPr>
            <p:ph idx="1"/>
          </p:nvPr>
        </p:nvSpPr>
        <p:spPr>
          <a:xfrm>
            <a:off x="1141413" y="1860331"/>
            <a:ext cx="9905998" cy="4729655"/>
          </a:xfrm>
        </p:spPr>
        <p:txBody>
          <a:bodyPr/>
          <a:lstStyle/>
          <a:p>
            <a:r>
              <a:rPr lang="pl-PL" dirty="0"/>
              <a:t>Kwalifikacja – przy sprawstwie pojedynczym będzie to wybrany przepis z części szczególnej k.k., natomiast przy współsprawstwie oraz sprawstwie kierowniczym. Polecającym przepis części szczególnej w zw. z art. 18 § 1 k.k.</a:t>
            </a:r>
          </a:p>
          <a:p>
            <a:r>
              <a:rPr lang="pl-PL" dirty="0"/>
              <a:t>Moment dokonania form </a:t>
            </a:r>
            <a:r>
              <a:rPr lang="pl-PL" b="1" dirty="0" err="1"/>
              <a:t>niewykonawczych</a:t>
            </a:r>
            <a:r>
              <a:rPr lang="pl-PL" dirty="0"/>
              <a:t> – w chwili działania/ zaniechania sprawcy bezpośredniego,</a:t>
            </a:r>
          </a:p>
          <a:p>
            <a:r>
              <a:rPr lang="pl-PL" dirty="0"/>
              <a:t>UWAGA! Jeśli sprawca bezpośredni tylko usiłował dokonać czynu zabronionego, sprawca polecający/kierowniczy odpowie za usiłowanie,</a:t>
            </a:r>
          </a:p>
          <a:p>
            <a:r>
              <a:rPr lang="pl-PL" dirty="0"/>
              <a:t>Każdy sprawca działa w granicach swojej umyślności albo nieumyślności,</a:t>
            </a:r>
          </a:p>
          <a:p>
            <a:r>
              <a:rPr lang="pl-PL" dirty="0"/>
              <a:t>Art. 21 k.k.! </a:t>
            </a:r>
          </a:p>
        </p:txBody>
      </p:sp>
    </p:spTree>
    <p:extLst>
      <p:ext uri="{BB962C8B-B14F-4D97-AF65-F5344CB8AC3E}">
        <p14:creationId xmlns:p14="http://schemas.microsoft.com/office/powerpoint/2010/main" val="3255286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CA550C-CA0A-841B-0B52-1101DC1D4321}"/>
              </a:ext>
            </a:extLst>
          </p:cNvPr>
          <p:cNvSpPr>
            <a:spLocks noGrp="1"/>
          </p:cNvSpPr>
          <p:nvPr>
            <p:ph type="title"/>
          </p:nvPr>
        </p:nvSpPr>
        <p:spPr>
          <a:xfrm>
            <a:off x="1141413" y="609600"/>
            <a:ext cx="9905998" cy="1124607"/>
          </a:xfrm>
        </p:spPr>
        <p:txBody>
          <a:bodyPr/>
          <a:lstStyle/>
          <a:p>
            <a:pPr algn="ctr"/>
            <a:r>
              <a:rPr lang="pl-PL" dirty="0"/>
              <a:t>Podżeganie i pomocnictwo</a:t>
            </a:r>
          </a:p>
        </p:txBody>
      </p:sp>
      <p:sp>
        <p:nvSpPr>
          <p:cNvPr id="3" name="Symbol zastępczy zawartości 2">
            <a:extLst>
              <a:ext uri="{FF2B5EF4-FFF2-40B4-BE49-F238E27FC236}">
                <a16:creationId xmlns:a16="http://schemas.microsoft.com/office/drawing/2014/main" id="{2B3ACFA6-E11F-05FD-DE33-8AF4F5BAB3EF}"/>
              </a:ext>
            </a:extLst>
          </p:cNvPr>
          <p:cNvSpPr>
            <a:spLocks noGrp="1"/>
          </p:cNvSpPr>
          <p:nvPr>
            <p:ph idx="1"/>
          </p:nvPr>
        </p:nvSpPr>
        <p:spPr>
          <a:xfrm>
            <a:off x="1141413" y="1734207"/>
            <a:ext cx="9905998" cy="4056993"/>
          </a:xfrm>
        </p:spPr>
        <p:txBody>
          <a:bodyPr/>
          <a:lstStyle/>
          <a:p>
            <a:r>
              <a:rPr lang="pl-PL" dirty="0"/>
              <a:t>Niesprawcze formy popełnienia przestępstwa stanowiące odrębny typ czynu zabronionego.</a:t>
            </a:r>
          </a:p>
          <a:p>
            <a:r>
              <a:rPr lang="pl-PL" dirty="0"/>
              <a:t>Mogą odnosić się do czynów umyślnych i nieumyślnych,</a:t>
            </a:r>
          </a:p>
          <a:p>
            <a:r>
              <a:rPr lang="pl-PL" dirty="0"/>
              <a:t>Możliwe jest podżeganie, pomocnictwo popełnione w formie sprawstwa, współsprawstwa, sprawstwa kierowniczego bądź polecającego.</a:t>
            </a:r>
          </a:p>
          <a:p>
            <a:r>
              <a:rPr lang="pl-PL" dirty="0"/>
              <a:t>Mogą się również do nich odnosić formy stadialne (np. usiłowanie podżegania),</a:t>
            </a:r>
          </a:p>
          <a:p>
            <a:r>
              <a:rPr lang="pl-PL" dirty="0"/>
              <a:t>Zagrożenie karne – w granicach dokonania czynu, do którego popełnienia sprawca podżega/ pomaga.</a:t>
            </a:r>
          </a:p>
        </p:txBody>
      </p:sp>
    </p:spTree>
    <p:extLst>
      <p:ext uri="{BB962C8B-B14F-4D97-AF65-F5344CB8AC3E}">
        <p14:creationId xmlns:p14="http://schemas.microsoft.com/office/powerpoint/2010/main" val="190181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71EEBE-8083-6CA3-71FD-B67A59CC8623}"/>
              </a:ext>
            </a:extLst>
          </p:cNvPr>
          <p:cNvSpPr>
            <a:spLocks noGrp="1"/>
          </p:cNvSpPr>
          <p:nvPr>
            <p:ph type="title"/>
          </p:nvPr>
        </p:nvSpPr>
        <p:spPr>
          <a:xfrm>
            <a:off x="1052513" y="539750"/>
            <a:ext cx="9905998" cy="1054100"/>
          </a:xfrm>
        </p:spPr>
        <p:txBody>
          <a:bodyPr/>
          <a:lstStyle/>
          <a:p>
            <a:pPr algn="ctr"/>
            <a:r>
              <a:rPr lang="pl-PL" dirty="0"/>
              <a:t>Normatywne teorie winy</a:t>
            </a:r>
          </a:p>
        </p:txBody>
      </p:sp>
      <p:sp>
        <p:nvSpPr>
          <p:cNvPr id="3" name="Symbol zastępczy zawartości 2">
            <a:extLst>
              <a:ext uri="{FF2B5EF4-FFF2-40B4-BE49-F238E27FC236}">
                <a16:creationId xmlns:a16="http://schemas.microsoft.com/office/drawing/2014/main" id="{D08AB072-7463-F4D8-A504-F0DE8F91B7FA}"/>
              </a:ext>
            </a:extLst>
          </p:cNvPr>
          <p:cNvSpPr>
            <a:spLocks noGrp="1"/>
          </p:cNvSpPr>
          <p:nvPr>
            <p:ph idx="1"/>
          </p:nvPr>
        </p:nvSpPr>
        <p:spPr>
          <a:xfrm>
            <a:off x="1141413" y="1384301"/>
            <a:ext cx="9905998" cy="4406900"/>
          </a:xfrm>
        </p:spPr>
        <p:txBody>
          <a:bodyPr/>
          <a:lstStyle/>
          <a:p>
            <a:pPr algn="just"/>
            <a:r>
              <a:rPr lang="pl-PL" b="1" dirty="0"/>
              <a:t>Kompleksowa teoria normatywna </a:t>
            </a:r>
            <a:r>
              <a:rPr lang="pl-PL" dirty="0">
                <a:effectLst>
                  <a:glow rad="38100">
                    <a:schemeClr val="bg1">
                      <a:lumMod val="50000"/>
                      <a:lumOff val="50000"/>
                      <a:alpha val="20000"/>
                    </a:schemeClr>
                  </a:glow>
                </a:effectLst>
              </a:rPr>
              <a:t>– przesłankami przypisania winy są: </a:t>
            </a:r>
            <a:r>
              <a:rPr lang="pl-PL" dirty="0" err="1">
                <a:effectLst>
                  <a:glow rad="38100">
                    <a:schemeClr val="bg1">
                      <a:lumMod val="50000"/>
                      <a:lumOff val="50000"/>
                      <a:alpha val="20000"/>
                    </a:schemeClr>
                  </a:glow>
                </a:effectLst>
              </a:rPr>
              <a:t>zarzucalność</a:t>
            </a:r>
            <a:r>
              <a:rPr lang="pl-PL" dirty="0">
                <a:effectLst>
                  <a:glow rad="38100">
                    <a:schemeClr val="bg1">
                      <a:lumMod val="50000"/>
                      <a:lumOff val="50000"/>
                      <a:alpha val="20000"/>
                    </a:schemeClr>
                  </a:glow>
                </a:effectLst>
              </a:rPr>
              <a:t> (możliwość postawienia sprawcy zarzutu, że zachował się w danej sytuacji w sposób niezgodny z prawem, pomimo, że mógł dać posłuch normie prawnej) oraz stosunek psychiczny sprawcy do czynu. Ta teoria również operuje pojęciami winy umyślnej i nieumyślnej.</a:t>
            </a:r>
            <a:endParaRPr lang="pl-PL" b="1" dirty="0"/>
          </a:p>
          <a:p>
            <a:pPr algn="just"/>
            <a:r>
              <a:rPr lang="pl-PL" b="1" dirty="0"/>
              <a:t>Czysta teoria normatywna </a:t>
            </a:r>
            <a:r>
              <a:rPr lang="pl-PL" dirty="0"/>
              <a:t>– </a:t>
            </a:r>
            <a:r>
              <a:rPr lang="pl-PL" u="sng" dirty="0">
                <a:effectLst>
                  <a:glow rad="38100">
                    <a:schemeClr val="bg1">
                      <a:lumMod val="50000"/>
                      <a:lumOff val="50000"/>
                      <a:alpha val="20000"/>
                    </a:schemeClr>
                  </a:glow>
                </a:effectLst>
              </a:rPr>
              <a:t>uniezależnia winę od przeżyć psychicznych sprawcy</a:t>
            </a:r>
            <a:r>
              <a:rPr lang="pl-PL" dirty="0">
                <a:effectLst>
                  <a:glow rad="38100">
                    <a:schemeClr val="bg1">
                      <a:lumMod val="50000"/>
                      <a:lumOff val="50000"/>
                      <a:alpha val="20000"/>
                    </a:schemeClr>
                  </a:glow>
                </a:effectLst>
              </a:rPr>
              <a:t>. Strona podmiotowa i wina stanowią dwa różne elementy dogmatycznej struktury przestępstwa. </a:t>
            </a:r>
            <a:r>
              <a:rPr lang="pl-PL" b="1" dirty="0">
                <a:effectLst>
                  <a:glow rad="38100">
                    <a:schemeClr val="bg1">
                      <a:lumMod val="50000"/>
                      <a:lumOff val="50000"/>
                      <a:alpha val="20000"/>
                    </a:schemeClr>
                  </a:glow>
                </a:effectLst>
              </a:rPr>
              <a:t>Winę można przypisać wówczas, gdy zrealizowana zostanie przesłanka </a:t>
            </a:r>
            <a:r>
              <a:rPr lang="pl-PL" b="1" dirty="0" err="1">
                <a:effectLst>
                  <a:glow rad="38100">
                    <a:schemeClr val="bg1">
                      <a:lumMod val="50000"/>
                      <a:lumOff val="50000"/>
                      <a:alpha val="20000"/>
                    </a:schemeClr>
                  </a:glow>
                </a:effectLst>
              </a:rPr>
              <a:t>zarzucalności</a:t>
            </a:r>
            <a:r>
              <a:rPr lang="pl-PL" b="1" dirty="0">
                <a:effectLst>
                  <a:glow rad="38100">
                    <a:schemeClr val="bg1">
                      <a:lumMod val="50000"/>
                      <a:lumOff val="50000"/>
                      <a:alpha val="20000"/>
                    </a:schemeClr>
                  </a:glow>
                </a:effectLst>
              </a:rPr>
              <a:t> </a:t>
            </a:r>
            <a:r>
              <a:rPr lang="pl-PL" dirty="0">
                <a:effectLst>
                  <a:glow rad="38100">
                    <a:schemeClr val="bg1">
                      <a:lumMod val="50000"/>
                      <a:lumOff val="50000"/>
                      <a:alpha val="20000"/>
                    </a:schemeClr>
                  </a:glow>
                </a:effectLst>
              </a:rPr>
              <a:t>(możliwość postawienia sprawcy zarzutu, że zachował się w danej sytuacji w sposób niezgodny z prawem, pomimo, że mógł dać posłuch normie prawnej) Mówiąc inaczej – z winą mamy do czynienia, </a:t>
            </a:r>
            <a:r>
              <a:rPr lang="pl-PL" dirty="0"/>
              <a:t>gdy w danej sytuacji racjonalnym było wymaganie od sprawcy, ażeby zachował się zgodnie z prawem</a:t>
            </a:r>
            <a:r>
              <a:rPr lang="pl-PL" dirty="0">
                <a:effectLst>
                  <a:glow rad="38100">
                    <a:schemeClr val="bg1">
                      <a:lumMod val="50000"/>
                      <a:lumOff val="50000"/>
                      <a:alpha val="20000"/>
                    </a:schemeClr>
                  </a:glow>
                </a:effectLst>
              </a:rPr>
              <a:t>. </a:t>
            </a:r>
            <a:endParaRPr lang="pl-PL" dirty="0"/>
          </a:p>
        </p:txBody>
      </p:sp>
    </p:spTree>
    <p:extLst>
      <p:ext uri="{BB962C8B-B14F-4D97-AF65-F5344CB8AC3E}">
        <p14:creationId xmlns:p14="http://schemas.microsoft.com/office/powerpoint/2010/main" val="546983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971498-C50F-D748-E724-3302034F5CF2}"/>
              </a:ext>
            </a:extLst>
          </p:cNvPr>
          <p:cNvSpPr>
            <a:spLocks noGrp="1"/>
          </p:cNvSpPr>
          <p:nvPr>
            <p:ph type="title"/>
          </p:nvPr>
        </p:nvSpPr>
        <p:spPr>
          <a:xfrm>
            <a:off x="1141413" y="609600"/>
            <a:ext cx="9905998" cy="1030014"/>
          </a:xfrm>
        </p:spPr>
        <p:txBody>
          <a:bodyPr/>
          <a:lstStyle/>
          <a:p>
            <a:pPr algn="ctr"/>
            <a:r>
              <a:rPr lang="pl-PL" dirty="0"/>
              <a:t>Podżeganie </a:t>
            </a:r>
          </a:p>
        </p:txBody>
      </p:sp>
      <p:sp>
        <p:nvSpPr>
          <p:cNvPr id="3" name="Symbol zastępczy zawartości 2">
            <a:extLst>
              <a:ext uri="{FF2B5EF4-FFF2-40B4-BE49-F238E27FC236}">
                <a16:creationId xmlns:a16="http://schemas.microsoft.com/office/drawing/2014/main" id="{434AF910-F192-2132-FCC5-5C7512180D07}"/>
              </a:ext>
            </a:extLst>
          </p:cNvPr>
          <p:cNvSpPr>
            <a:spLocks noGrp="1"/>
          </p:cNvSpPr>
          <p:nvPr>
            <p:ph idx="1"/>
          </p:nvPr>
        </p:nvSpPr>
        <p:spPr>
          <a:xfrm>
            <a:off x="1141413" y="1639615"/>
            <a:ext cx="9905998" cy="4151586"/>
          </a:xfrm>
        </p:spPr>
        <p:txBody>
          <a:bodyPr/>
          <a:lstStyle/>
          <a:p>
            <a:pPr marL="0" indent="0">
              <a:buNone/>
            </a:pPr>
            <a:r>
              <a:rPr lang="pl-PL" dirty="0"/>
              <a:t>Odpowiada za podżeganie, kto chcąc, aby inna osoba dokonała czynu zabronionego, nakłania ją do tego.</a:t>
            </a:r>
          </a:p>
          <a:p>
            <a:r>
              <a:rPr lang="pl-PL" dirty="0"/>
              <a:t>Nakłanianie do konkretnego czynu zabronionego,</a:t>
            </a:r>
          </a:p>
          <a:p>
            <a:r>
              <a:rPr lang="pl-PL" dirty="0"/>
              <a:t>Zamiar bezpośredni,</a:t>
            </a:r>
          </a:p>
          <a:p>
            <a:r>
              <a:rPr lang="pl-PL" dirty="0"/>
              <a:t>Możliwe tylko poprzez działanie,</a:t>
            </a:r>
          </a:p>
          <a:p>
            <a:r>
              <a:rPr lang="pl-PL" dirty="0"/>
              <a:t>Nakłanianie konkretnej osoby/ osób,</a:t>
            </a:r>
          </a:p>
          <a:p>
            <a:r>
              <a:rPr lang="pl-PL" dirty="0"/>
              <a:t>Możliwe w odniesieniu do przestępstw umyślnych i nieumyślnych.</a:t>
            </a:r>
          </a:p>
        </p:txBody>
      </p:sp>
    </p:spTree>
    <p:extLst>
      <p:ext uri="{BB962C8B-B14F-4D97-AF65-F5344CB8AC3E}">
        <p14:creationId xmlns:p14="http://schemas.microsoft.com/office/powerpoint/2010/main" val="1209524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C2ED81-44B3-474E-06AE-2BACCF33FC42}"/>
              </a:ext>
            </a:extLst>
          </p:cNvPr>
          <p:cNvSpPr>
            <a:spLocks noGrp="1"/>
          </p:cNvSpPr>
          <p:nvPr>
            <p:ph type="title"/>
          </p:nvPr>
        </p:nvSpPr>
        <p:spPr>
          <a:xfrm>
            <a:off x="1141413" y="609600"/>
            <a:ext cx="9905998" cy="1345324"/>
          </a:xfrm>
        </p:spPr>
        <p:txBody>
          <a:bodyPr/>
          <a:lstStyle/>
          <a:p>
            <a:pPr algn="ctr"/>
            <a:r>
              <a:rPr lang="pl-PL" dirty="0"/>
              <a:t>Skutkowość podżegania?</a:t>
            </a:r>
          </a:p>
        </p:txBody>
      </p:sp>
      <p:sp>
        <p:nvSpPr>
          <p:cNvPr id="3" name="Symbol zastępczy zawartości 2">
            <a:extLst>
              <a:ext uri="{FF2B5EF4-FFF2-40B4-BE49-F238E27FC236}">
                <a16:creationId xmlns:a16="http://schemas.microsoft.com/office/drawing/2014/main" id="{21C94711-13BA-F739-684E-93E27A19F97B}"/>
              </a:ext>
            </a:extLst>
          </p:cNvPr>
          <p:cNvSpPr>
            <a:spLocks noGrp="1"/>
          </p:cNvSpPr>
          <p:nvPr>
            <p:ph idx="1"/>
          </p:nvPr>
        </p:nvSpPr>
        <p:spPr>
          <a:xfrm>
            <a:off x="1141413" y="1954925"/>
            <a:ext cx="9905998" cy="3836276"/>
          </a:xfrm>
        </p:spPr>
        <p:txBody>
          <a:bodyPr/>
          <a:lstStyle/>
          <a:p>
            <a:r>
              <a:rPr lang="pl-PL" dirty="0"/>
              <a:t>Skutek – wywołanie u nakłanianej osoby zamiaru dokonania czynu zabronionego (pogląd większościowy),</a:t>
            </a:r>
          </a:p>
          <a:p>
            <a:r>
              <a:rPr lang="pl-PL" dirty="0"/>
              <a:t>Nie jest zatem konieczne, aby sprawca bezpośredni przystąpił do popełnienia czynu zabronionego.</a:t>
            </a:r>
          </a:p>
        </p:txBody>
      </p:sp>
    </p:spTree>
    <p:extLst>
      <p:ext uri="{BB962C8B-B14F-4D97-AF65-F5344CB8AC3E}">
        <p14:creationId xmlns:p14="http://schemas.microsoft.com/office/powerpoint/2010/main" val="189589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B6C5EF-7111-0578-D5D0-E8BE3525660A}"/>
              </a:ext>
            </a:extLst>
          </p:cNvPr>
          <p:cNvSpPr>
            <a:spLocks noGrp="1"/>
          </p:cNvSpPr>
          <p:nvPr>
            <p:ph type="title"/>
          </p:nvPr>
        </p:nvSpPr>
        <p:spPr>
          <a:xfrm>
            <a:off x="1141413" y="609600"/>
            <a:ext cx="9905998" cy="1124607"/>
          </a:xfrm>
        </p:spPr>
        <p:txBody>
          <a:bodyPr/>
          <a:lstStyle/>
          <a:p>
            <a:pPr algn="ctr"/>
            <a:r>
              <a:rPr lang="pl-PL" dirty="0"/>
              <a:t>Pomocnictwo</a:t>
            </a:r>
          </a:p>
        </p:txBody>
      </p:sp>
      <p:sp>
        <p:nvSpPr>
          <p:cNvPr id="3" name="Symbol zastępczy zawartości 2">
            <a:extLst>
              <a:ext uri="{FF2B5EF4-FFF2-40B4-BE49-F238E27FC236}">
                <a16:creationId xmlns:a16="http://schemas.microsoft.com/office/drawing/2014/main" id="{897B0AC9-471F-ED29-FB56-690BB3CF1D6E}"/>
              </a:ext>
            </a:extLst>
          </p:cNvPr>
          <p:cNvSpPr>
            <a:spLocks noGrp="1"/>
          </p:cNvSpPr>
          <p:nvPr>
            <p:ph idx="1"/>
          </p:nvPr>
        </p:nvSpPr>
        <p:spPr>
          <a:xfrm>
            <a:off x="1141413" y="1734207"/>
            <a:ext cx="9905998" cy="4056993"/>
          </a:xfrm>
        </p:spPr>
        <p:txBody>
          <a:bodyPr>
            <a:normAutofit lnSpcReduction="10000"/>
          </a:bodyPr>
          <a:lstStyle/>
          <a:p>
            <a:pPr marL="0" indent="0" algn="just">
              <a:buNone/>
            </a:pPr>
            <a:r>
              <a:rPr lang="pl-PL" dirty="0"/>
              <a:t>Odpowiada za pomocnictwo, kto w zamiarze, aby inna osoba dokonała czynu zabronionego, swoim zachowaniem ułatwia jego popełnienie,</a:t>
            </a:r>
          </a:p>
          <a:p>
            <a:pPr algn="just"/>
            <a:r>
              <a:rPr lang="pl-PL" dirty="0"/>
              <a:t>Zamiar bezpośredni albo ewentualny,</a:t>
            </a:r>
          </a:p>
          <a:p>
            <a:pPr algn="just"/>
            <a:r>
              <a:rPr lang="pl-PL" dirty="0"/>
              <a:t>Może być dokonane przez działanie bądź zaniechanie,</a:t>
            </a:r>
          </a:p>
          <a:p>
            <a:pPr algn="just"/>
            <a:r>
              <a:rPr lang="pl-PL" dirty="0"/>
              <a:t>Ułatwienie popełnienia czynu zabronionego – obiektywne zwiększenie prawdopodobieństwa dokonania czynu lub zmniejszenie ryzyka z nim związanego,</a:t>
            </a:r>
          </a:p>
          <a:p>
            <a:pPr algn="just"/>
            <a:r>
              <a:rPr lang="pl-PL" dirty="0"/>
              <a:t>Może to być też pomoc psychiczna (utwierdzenie w zamiarze popełnienia przestępstwa),</a:t>
            </a:r>
          </a:p>
          <a:p>
            <a:pPr algn="just"/>
            <a:r>
              <a:rPr lang="pl-PL" dirty="0"/>
              <a:t>Skutek – faktyczne ułatwienie popełnienia czynu zabronionego,</a:t>
            </a:r>
          </a:p>
          <a:p>
            <a:pPr algn="just"/>
            <a:r>
              <a:rPr lang="pl-PL" dirty="0"/>
              <a:t>Odpowiedzialność pomocnika jest niezależna od odpowiedzialności czy zachowań sprawcy bezpośredniego.</a:t>
            </a:r>
          </a:p>
        </p:txBody>
      </p:sp>
    </p:spTree>
    <p:extLst>
      <p:ext uri="{BB962C8B-B14F-4D97-AF65-F5344CB8AC3E}">
        <p14:creationId xmlns:p14="http://schemas.microsoft.com/office/powerpoint/2010/main" val="163347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AF816-9CC7-DCB0-2176-70CEBF72B861}"/>
              </a:ext>
            </a:extLst>
          </p:cNvPr>
          <p:cNvSpPr>
            <a:spLocks noGrp="1"/>
          </p:cNvSpPr>
          <p:nvPr>
            <p:ph type="title"/>
          </p:nvPr>
        </p:nvSpPr>
        <p:spPr>
          <a:xfrm>
            <a:off x="1141413" y="609600"/>
            <a:ext cx="9905998" cy="1346200"/>
          </a:xfrm>
        </p:spPr>
        <p:txBody>
          <a:bodyPr/>
          <a:lstStyle/>
          <a:p>
            <a:pPr algn="ctr"/>
            <a:r>
              <a:rPr lang="pl-PL" dirty="0"/>
              <a:t>Przesłanki przypisania winy na gruncie czystej teorii normatywnej</a:t>
            </a:r>
          </a:p>
        </p:txBody>
      </p:sp>
      <p:sp>
        <p:nvSpPr>
          <p:cNvPr id="3" name="Symbol zastępczy zawartości 2">
            <a:extLst>
              <a:ext uri="{FF2B5EF4-FFF2-40B4-BE49-F238E27FC236}">
                <a16:creationId xmlns:a16="http://schemas.microsoft.com/office/drawing/2014/main" id="{249F01E3-49B1-1BA3-220C-34A6886C5E3F}"/>
              </a:ext>
            </a:extLst>
          </p:cNvPr>
          <p:cNvSpPr>
            <a:spLocks noGrp="1"/>
          </p:cNvSpPr>
          <p:nvPr>
            <p:ph idx="1"/>
          </p:nvPr>
        </p:nvSpPr>
        <p:spPr>
          <a:xfrm>
            <a:off x="1141413" y="2044701"/>
            <a:ext cx="9905998" cy="3746500"/>
          </a:xfrm>
        </p:spPr>
        <p:txBody>
          <a:bodyPr/>
          <a:lstStyle/>
          <a:p>
            <a:pPr algn="just"/>
            <a:r>
              <a:rPr lang="pl-PL" dirty="0"/>
              <a:t>Stopień dojrzałości zgodnie z art. 10 k.k.,</a:t>
            </a:r>
          </a:p>
          <a:p>
            <a:pPr algn="just"/>
            <a:r>
              <a:rPr lang="pl-PL" dirty="0"/>
              <a:t>Poczytalność (co najmniej ograniczona) – art. 31 k.k.,</a:t>
            </a:r>
          </a:p>
          <a:p>
            <a:pPr algn="just"/>
            <a:r>
              <a:rPr lang="pl-PL" dirty="0"/>
              <a:t>Normalna sytuacja motywacyjna – art. 26 § 2 k.k.,</a:t>
            </a:r>
          </a:p>
          <a:p>
            <a:pPr algn="just"/>
            <a:r>
              <a:rPr lang="pl-PL" dirty="0"/>
              <a:t>Brak usprawiedliwionego błędu co do okoliczności wyłączającej bezprawność – art. 29 k.k.,</a:t>
            </a:r>
          </a:p>
          <a:p>
            <a:pPr algn="just"/>
            <a:r>
              <a:rPr lang="pl-PL" dirty="0"/>
              <a:t>Rozpoznawalność bezprawności czynu – art. 30 k.k.</a:t>
            </a:r>
          </a:p>
        </p:txBody>
      </p:sp>
    </p:spTree>
    <p:extLst>
      <p:ext uri="{BB962C8B-B14F-4D97-AF65-F5344CB8AC3E}">
        <p14:creationId xmlns:p14="http://schemas.microsoft.com/office/powerpoint/2010/main" val="293475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DF343C-9FA5-DC7D-C7FB-B6B2505D73F6}"/>
              </a:ext>
            </a:extLst>
          </p:cNvPr>
          <p:cNvSpPr>
            <a:spLocks noGrp="1"/>
          </p:cNvSpPr>
          <p:nvPr>
            <p:ph type="title"/>
          </p:nvPr>
        </p:nvSpPr>
        <p:spPr>
          <a:xfrm>
            <a:off x="1141413" y="609600"/>
            <a:ext cx="9905998" cy="1257300"/>
          </a:xfrm>
        </p:spPr>
        <p:txBody>
          <a:bodyPr/>
          <a:lstStyle/>
          <a:p>
            <a:pPr algn="ctr"/>
            <a:r>
              <a:rPr lang="pl-PL" dirty="0"/>
              <a:t>Okoliczności wyłączające winę</a:t>
            </a:r>
          </a:p>
        </p:txBody>
      </p:sp>
      <p:sp>
        <p:nvSpPr>
          <p:cNvPr id="3" name="Symbol zastępczy zawartości 2">
            <a:extLst>
              <a:ext uri="{FF2B5EF4-FFF2-40B4-BE49-F238E27FC236}">
                <a16:creationId xmlns:a16="http://schemas.microsoft.com/office/drawing/2014/main" id="{83A8E245-2664-4A2D-D266-3BC4BA92C3E4}"/>
              </a:ext>
            </a:extLst>
          </p:cNvPr>
          <p:cNvSpPr>
            <a:spLocks noGrp="1"/>
          </p:cNvSpPr>
          <p:nvPr>
            <p:ph idx="1"/>
          </p:nvPr>
        </p:nvSpPr>
        <p:spPr>
          <a:xfrm>
            <a:off x="1141413" y="1968501"/>
            <a:ext cx="9905998" cy="3822700"/>
          </a:xfrm>
        </p:spPr>
        <p:txBody>
          <a:bodyPr/>
          <a:lstStyle/>
          <a:p>
            <a:r>
              <a:rPr lang="pl-PL" dirty="0"/>
              <a:t>Błąd:</a:t>
            </a:r>
          </a:p>
          <a:p>
            <a:pPr lvl="1"/>
            <a:r>
              <a:rPr lang="pl-PL" dirty="0"/>
              <a:t>Co do faktu (error </a:t>
            </a:r>
            <a:r>
              <a:rPr lang="pl-PL" dirty="0" err="1"/>
              <a:t>facti</a:t>
            </a:r>
            <a:r>
              <a:rPr lang="pl-PL" dirty="0"/>
              <a:t>),</a:t>
            </a:r>
          </a:p>
          <a:p>
            <a:pPr lvl="1"/>
            <a:r>
              <a:rPr lang="pl-PL" dirty="0"/>
              <a:t>Co do prawa (error iuris),</a:t>
            </a:r>
          </a:p>
          <a:p>
            <a:pPr lvl="1"/>
            <a:r>
              <a:rPr lang="pl-PL" dirty="0"/>
              <a:t>Co do okoliczności wyłączającej bezprawność,</a:t>
            </a:r>
          </a:p>
          <a:p>
            <a:r>
              <a:rPr lang="pl-PL" dirty="0"/>
              <a:t>Niepoczytalność,</a:t>
            </a:r>
          </a:p>
          <a:p>
            <a:r>
              <a:rPr lang="pl-PL" dirty="0"/>
              <a:t>Stan wyższej konieczności,</a:t>
            </a:r>
          </a:p>
          <a:p>
            <a:r>
              <a:rPr lang="pl-PL" dirty="0"/>
              <a:t>Kolizja obowiązków,</a:t>
            </a:r>
          </a:p>
          <a:p>
            <a:r>
              <a:rPr lang="pl-PL" dirty="0"/>
              <a:t>Inne anormalne sytuacje motywacyjne (np. rozkaz wojskowy)</a:t>
            </a:r>
          </a:p>
        </p:txBody>
      </p:sp>
    </p:spTree>
    <p:extLst>
      <p:ext uri="{BB962C8B-B14F-4D97-AF65-F5344CB8AC3E}">
        <p14:creationId xmlns:p14="http://schemas.microsoft.com/office/powerpoint/2010/main" val="181834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D0918F-406C-DFB9-1A39-6E4181FF06AB}"/>
              </a:ext>
            </a:extLst>
          </p:cNvPr>
          <p:cNvSpPr>
            <a:spLocks noGrp="1"/>
          </p:cNvSpPr>
          <p:nvPr>
            <p:ph type="title"/>
          </p:nvPr>
        </p:nvSpPr>
        <p:spPr>
          <a:xfrm>
            <a:off x="1141413" y="609600"/>
            <a:ext cx="9905998" cy="1231900"/>
          </a:xfrm>
        </p:spPr>
        <p:txBody>
          <a:bodyPr/>
          <a:lstStyle/>
          <a:p>
            <a:pPr algn="ctr"/>
            <a:r>
              <a:rPr lang="pl-PL" dirty="0"/>
              <a:t>Pojęcie błędu</a:t>
            </a:r>
          </a:p>
        </p:txBody>
      </p:sp>
      <p:sp>
        <p:nvSpPr>
          <p:cNvPr id="3" name="Symbol zastępczy zawartości 2">
            <a:extLst>
              <a:ext uri="{FF2B5EF4-FFF2-40B4-BE49-F238E27FC236}">
                <a16:creationId xmlns:a16="http://schemas.microsoft.com/office/drawing/2014/main" id="{AA113AA2-3096-164A-42DB-5C17298E2502}"/>
              </a:ext>
            </a:extLst>
          </p:cNvPr>
          <p:cNvSpPr>
            <a:spLocks noGrp="1"/>
          </p:cNvSpPr>
          <p:nvPr>
            <p:ph idx="1"/>
          </p:nvPr>
        </p:nvSpPr>
        <p:spPr>
          <a:xfrm>
            <a:off x="1141413" y="1727201"/>
            <a:ext cx="9905998" cy="4064000"/>
          </a:xfrm>
        </p:spPr>
        <p:txBody>
          <a:bodyPr/>
          <a:lstStyle/>
          <a:p>
            <a:pPr algn="just"/>
            <a:r>
              <a:rPr lang="pl-PL" dirty="0"/>
              <a:t>Zasadniczo jest to rozbieżność miedzy rzeczywistością a jej odbiciem powstałym w świadomości człowieka.</a:t>
            </a:r>
          </a:p>
          <a:p>
            <a:pPr algn="just"/>
            <a:r>
              <a:rPr lang="pl-PL" dirty="0"/>
              <a:t>Koncepcja dwupostaciowości błędu zakłada, że może on polegać na:</a:t>
            </a:r>
          </a:p>
          <a:p>
            <a:pPr lvl="1" algn="just"/>
            <a:r>
              <a:rPr lang="pl-PL" dirty="0"/>
              <a:t>Nieświadomości - osoba jest nieświadoma tego, że jakaś okoliczność wystąpiła w rzeczywistości,</a:t>
            </a:r>
          </a:p>
          <a:p>
            <a:pPr lvl="1" algn="just"/>
            <a:r>
              <a:rPr lang="pl-PL" dirty="0"/>
              <a:t>Mylnym wyobrażeniu - osoba mylnie wyobraża sobie wystąpienie jakiejś okoliczności, która w rzeczywistości jednak nie wystąpiła.</a:t>
            </a:r>
          </a:p>
          <a:p>
            <a:pPr lvl="1"/>
            <a:endParaRPr lang="pl-PL" dirty="0"/>
          </a:p>
        </p:txBody>
      </p:sp>
    </p:spTree>
    <p:extLst>
      <p:ext uri="{BB962C8B-B14F-4D97-AF65-F5344CB8AC3E}">
        <p14:creationId xmlns:p14="http://schemas.microsoft.com/office/powerpoint/2010/main" val="302348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4CB3AB-964B-E74B-84E7-777A12718106}"/>
              </a:ext>
            </a:extLst>
          </p:cNvPr>
          <p:cNvSpPr>
            <a:spLocks noGrp="1"/>
          </p:cNvSpPr>
          <p:nvPr>
            <p:ph type="title"/>
          </p:nvPr>
        </p:nvSpPr>
        <p:spPr>
          <a:xfrm>
            <a:off x="1141413" y="609600"/>
            <a:ext cx="9905998" cy="1257300"/>
          </a:xfrm>
        </p:spPr>
        <p:txBody>
          <a:bodyPr/>
          <a:lstStyle/>
          <a:p>
            <a:pPr algn="ctr"/>
            <a:r>
              <a:rPr lang="pl-PL" dirty="0"/>
              <a:t>Błąd co do faktu</a:t>
            </a:r>
            <a:br>
              <a:rPr lang="pl-PL" dirty="0"/>
            </a:br>
            <a:r>
              <a:rPr lang="pl-PL" dirty="0"/>
              <a:t>(</a:t>
            </a:r>
            <a:r>
              <a:rPr lang="pl-PL" i="1" dirty="0"/>
              <a:t>error </a:t>
            </a:r>
            <a:r>
              <a:rPr lang="pl-PL" i="1" dirty="0" err="1"/>
              <a:t>facti</a:t>
            </a:r>
            <a:r>
              <a:rPr lang="pl-PL" dirty="0"/>
              <a:t>)</a:t>
            </a:r>
          </a:p>
        </p:txBody>
      </p:sp>
      <p:sp>
        <p:nvSpPr>
          <p:cNvPr id="3" name="Symbol zastępczy zawartości 2">
            <a:extLst>
              <a:ext uri="{FF2B5EF4-FFF2-40B4-BE49-F238E27FC236}">
                <a16:creationId xmlns:a16="http://schemas.microsoft.com/office/drawing/2014/main" id="{03B254C6-1483-7653-05AE-3BCEAE753385}"/>
              </a:ext>
            </a:extLst>
          </p:cNvPr>
          <p:cNvSpPr>
            <a:spLocks noGrp="1"/>
          </p:cNvSpPr>
          <p:nvPr>
            <p:ph idx="1"/>
          </p:nvPr>
        </p:nvSpPr>
        <p:spPr>
          <a:xfrm>
            <a:off x="1141413" y="1968500"/>
            <a:ext cx="9905998" cy="4025899"/>
          </a:xfrm>
        </p:spPr>
        <p:txBody>
          <a:bodyPr>
            <a:normAutofit/>
          </a:bodyPr>
          <a:lstStyle/>
          <a:p>
            <a:pPr algn="just"/>
            <a:r>
              <a:rPr lang="pl-PL" dirty="0">
                <a:effectLst>
                  <a:glow rad="38100">
                    <a:schemeClr val="bg1">
                      <a:lumMod val="50000"/>
                      <a:lumOff val="50000"/>
                      <a:alpha val="20000"/>
                    </a:schemeClr>
                  </a:glow>
                </a:effectLst>
              </a:rPr>
              <a:t>Art. 28 k.k.: </a:t>
            </a:r>
          </a:p>
          <a:p>
            <a:pPr marL="0" indent="0" algn="just">
              <a:buNone/>
            </a:pPr>
            <a:r>
              <a:rPr lang="pl-PL" dirty="0">
                <a:effectLst>
                  <a:glow rad="38100">
                    <a:schemeClr val="bg1">
                      <a:lumMod val="50000"/>
                      <a:lumOff val="50000"/>
                      <a:alpha val="20000"/>
                    </a:schemeClr>
                  </a:glow>
                </a:effectLst>
              </a:rPr>
              <a:t>§ 1. Nie popełnia przestępstwa, kto pozostaje w usprawiedliwionym błędzie co do okoliczności stanowiącej znamię czynu zabronionego. </a:t>
            </a:r>
          </a:p>
          <a:p>
            <a:pPr marL="0" indent="0" algn="just">
              <a:buNone/>
            </a:pPr>
            <a:r>
              <a:rPr lang="pl-PL" dirty="0">
                <a:effectLst>
                  <a:glow rad="38100">
                    <a:schemeClr val="bg1">
                      <a:lumMod val="50000"/>
                      <a:lumOff val="50000"/>
                      <a:alpha val="20000"/>
                    </a:schemeClr>
                  </a:glow>
                </a:effectLst>
              </a:rPr>
              <a:t>Powyższe statuuje dwie postacie błędu: </a:t>
            </a:r>
          </a:p>
          <a:p>
            <a:pPr algn="just">
              <a:buFontTx/>
              <a:buChar char="-"/>
            </a:pPr>
            <a:r>
              <a:rPr lang="pl-PL" dirty="0">
                <a:effectLst>
                  <a:glow rad="38100">
                    <a:schemeClr val="bg1">
                      <a:lumMod val="50000"/>
                      <a:lumOff val="50000"/>
                      <a:alpha val="20000"/>
                    </a:schemeClr>
                  </a:glow>
                </a:effectLst>
              </a:rPr>
              <a:t>błąd co do ustawowego znamienia tworzącego typ podstawowy, </a:t>
            </a:r>
          </a:p>
          <a:p>
            <a:pPr algn="just">
              <a:buFontTx/>
              <a:buChar char="-"/>
            </a:pPr>
            <a:r>
              <a:rPr lang="pl-PL" dirty="0">
                <a:effectLst>
                  <a:glow rad="38100">
                    <a:schemeClr val="bg1">
                      <a:lumMod val="50000"/>
                      <a:lumOff val="50000"/>
                      <a:alpha val="20000"/>
                    </a:schemeClr>
                  </a:glow>
                </a:effectLst>
              </a:rPr>
              <a:t>błąd co do ustawowego znamienia tworzącego typ zmodyfikowany, od którego wystąpienia uzależniona jest łagodniejsza odpowiedzialność sprawcy</a:t>
            </a:r>
          </a:p>
        </p:txBody>
      </p:sp>
    </p:spTree>
    <p:extLst>
      <p:ext uri="{BB962C8B-B14F-4D97-AF65-F5344CB8AC3E}">
        <p14:creationId xmlns:p14="http://schemas.microsoft.com/office/powerpoint/2010/main" val="310583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4FCF91-5E95-5AFD-61EC-A5AE3F519AC9}"/>
              </a:ext>
            </a:extLst>
          </p:cNvPr>
          <p:cNvSpPr>
            <a:spLocks noGrp="1"/>
          </p:cNvSpPr>
          <p:nvPr>
            <p:ph idx="1"/>
          </p:nvPr>
        </p:nvSpPr>
        <p:spPr>
          <a:xfrm>
            <a:off x="1141413" y="139700"/>
            <a:ext cx="9905998" cy="6896100"/>
          </a:xfrm>
        </p:spPr>
        <p:txBody>
          <a:bodyPr/>
          <a:lstStyle/>
          <a:p>
            <a:pPr algn="just"/>
            <a:r>
              <a:rPr lang="pl-PL" i="1" dirty="0">
                <a:effectLst>
                  <a:glow rad="38100">
                    <a:schemeClr val="bg1">
                      <a:lumMod val="50000"/>
                      <a:lumOff val="50000"/>
                      <a:alpha val="20000"/>
                    </a:schemeClr>
                  </a:glow>
                </a:effectLst>
              </a:rPr>
              <a:t>Error </a:t>
            </a:r>
            <a:r>
              <a:rPr lang="pl-PL" i="1" dirty="0" err="1">
                <a:effectLst>
                  <a:glow rad="38100">
                    <a:schemeClr val="bg1">
                      <a:lumMod val="50000"/>
                      <a:lumOff val="50000"/>
                      <a:alpha val="20000"/>
                    </a:schemeClr>
                  </a:glow>
                </a:effectLst>
              </a:rPr>
              <a:t>facti</a:t>
            </a:r>
            <a:r>
              <a:rPr lang="pl-PL" i="1" dirty="0">
                <a:effectLst>
                  <a:glow rad="38100">
                    <a:schemeClr val="bg1">
                      <a:lumMod val="50000"/>
                      <a:lumOff val="50000"/>
                      <a:alpha val="20000"/>
                    </a:schemeClr>
                  </a:glow>
                </a:effectLst>
              </a:rPr>
              <a:t>, </a:t>
            </a:r>
            <a:r>
              <a:rPr lang="pl-PL" dirty="0">
                <a:effectLst>
                  <a:glow rad="38100">
                    <a:schemeClr val="bg1">
                      <a:lumMod val="50000"/>
                      <a:lumOff val="50000"/>
                      <a:alpha val="20000"/>
                    </a:schemeClr>
                  </a:glow>
                </a:effectLst>
              </a:rPr>
              <a:t>aby miał wpływ na przypisanie winy, musi dotyczyć okoliczności stanowiącej </a:t>
            </a:r>
            <a:r>
              <a:rPr lang="pl-PL" b="1" dirty="0">
                <a:effectLst>
                  <a:glow rad="38100">
                    <a:schemeClr val="bg1">
                      <a:lumMod val="50000"/>
                      <a:lumOff val="50000"/>
                      <a:alpha val="20000"/>
                    </a:schemeClr>
                  </a:glow>
                </a:effectLst>
              </a:rPr>
              <a:t>znamię czynu </a:t>
            </a:r>
            <a:r>
              <a:rPr lang="pl-PL" dirty="0">
                <a:effectLst>
                  <a:glow rad="38100">
                    <a:schemeClr val="bg1">
                      <a:lumMod val="50000"/>
                      <a:lumOff val="50000"/>
                      <a:alpha val="20000"/>
                    </a:schemeClr>
                  </a:glow>
                </a:effectLst>
              </a:rPr>
              <a:t>zabronionego (albo </a:t>
            </a:r>
            <a:r>
              <a:rPr lang="pl-PL" b="1" dirty="0">
                <a:effectLst>
                  <a:glow rad="38100">
                    <a:schemeClr val="bg1">
                      <a:lumMod val="50000"/>
                      <a:lumOff val="50000"/>
                      <a:alpha val="20000"/>
                    </a:schemeClr>
                  </a:glow>
                </a:effectLst>
              </a:rPr>
              <a:t>znamienia uprzywilejowującego</a:t>
            </a:r>
            <a:r>
              <a:rPr lang="pl-PL" dirty="0">
                <a:effectLst>
                  <a:glow rad="38100">
                    <a:schemeClr val="bg1">
                      <a:lumMod val="50000"/>
                      <a:lumOff val="50000"/>
                      <a:alpha val="20000"/>
                    </a:schemeClr>
                  </a:glow>
                </a:effectLst>
              </a:rPr>
              <a:t>, ale o </a:t>
            </a:r>
            <a:r>
              <a:rPr lang="pl-PL">
                <a:effectLst>
                  <a:glow rad="38100">
                    <a:schemeClr val="bg1">
                      <a:lumMod val="50000"/>
                      <a:lumOff val="50000"/>
                      <a:alpha val="20000"/>
                    </a:schemeClr>
                  </a:glow>
                </a:effectLst>
              </a:rPr>
              <a:t>tym później). </a:t>
            </a:r>
            <a:r>
              <a:rPr lang="pl-PL" dirty="0">
                <a:effectLst>
                  <a:glow rad="38100">
                    <a:schemeClr val="bg1">
                      <a:lumMod val="50000"/>
                      <a:lumOff val="50000"/>
                      <a:alpha val="20000"/>
                    </a:schemeClr>
                  </a:glow>
                </a:effectLst>
              </a:rPr>
              <a:t>Będzie zatem polegał na nieświadomości, że w otaczającej go rzeczywistości wystąpiły wszystkie znamiona czynu zabronionego. </a:t>
            </a:r>
          </a:p>
          <a:p>
            <a:pPr algn="just"/>
            <a:r>
              <a:rPr lang="pl-PL" dirty="0" err="1">
                <a:effectLst>
                  <a:glow rad="38100">
                    <a:schemeClr val="bg1">
                      <a:lumMod val="50000"/>
                      <a:lumOff val="50000"/>
                      <a:alpha val="20000"/>
                    </a:schemeClr>
                  </a:glow>
                </a:effectLst>
              </a:rPr>
              <a:t>Aberratio</a:t>
            </a:r>
            <a:r>
              <a:rPr lang="pl-PL" dirty="0">
                <a:effectLst>
                  <a:glow rad="38100">
                    <a:schemeClr val="bg1">
                      <a:lumMod val="50000"/>
                      <a:lumOff val="50000"/>
                      <a:alpha val="20000"/>
                    </a:schemeClr>
                  </a:glow>
                </a:effectLst>
              </a:rPr>
              <a:t> </a:t>
            </a:r>
            <a:r>
              <a:rPr lang="pl-PL" dirty="0" err="1">
                <a:effectLst>
                  <a:glow rad="38100">
                    <a:schemeClr val="bg1">
                      <a:lumMod val="50000"/>
                      <a:lumOff val="50000"/>
                      <a:alpha val="20000"/>
                    </a:schemeClr>
                  </a:glow>
                </a:effectLst>
              </a:rPr>
              <a:t>ictus</a:t>
            </a:r>
            <a:r>
              <a:rPr lang="pl-PL" dirty="0">
                <a:effectLst>
                  <a:glow rad="38100">
                    <a:schemeClr val="bg1">
                      <a:lumMod val="50000"/>
                      <a:lumOff val="50000"/>
                      <a:alpha val="20000"/>
                    </a:schemeClr>
                  </a:glow>
                </a:effectLst>
              </a:rPr>
              <a:t> (tzw. zboczenie działania) – sprawca błędnie zakłada, że jego działanie dotknie osobę X, podczas gdy dotyka ono osobę Y – tutaj błąd według większościowego poglądu jest nieistotny. </a:t>
            </a:r>
          </a:p>
          <a:p>
            <a:pPr algn="just"/>
            <a:r>
              <a:rPr lang="pl-PL" dirty="0">
                <a:effectLst>
                  <a:glow rad="38100">
                    <a:schemeClr val="bg1">
                      <a:lumMod val="50000"/>
                      <a:lumOff val="50000"/>
                      <a:alpha val="20000"/>
                    </a:schemeClr>
                  </a:glow>
                </a:effectLst>
              </a:rPr>
              <a:t>Funkcja:</a:t>
            </a:r>
          </a:p>
          <a:p>
            <a:pPr lvl="1" algn="just"/>
            <a:r>
              <a:rPr lang="pl-PL" dirty="0">
                <a:effectLst>
                  <a:glow rad="38100">
                    <a:schemeClr val="bg1">
                      <a:lumMod val="50000"/>
                      <a:lumOff val="50000"/>
                      <a:alpha val="20000"/>
                    </a:schemeClr>
                  </a:glow>
                </a:effectLst>
              </a:rPr>
              <a:t>jeżeli błąd jest usprawiedliwiony, co do zasady wyłączenie winy,</a:t>
            </a:r>
          </a:p>
          <a:p>
            <a:pPr lvl="1" algn="just"/>
            <a:r>
              <a:rPr lang="pl-PL" dirty="0">
                <a:effectLst>
                  <a:glow rad="38100">
                    <a:schemeClr val="bg1">
                      <a:lumMod val="50000"/>
                      <a:lumOff val="50000"/>
                      <a:alpha val="20000"/>
                    </a:schemeClr>
                  </a:glow>
                </a:effectLst>
              </a:rPr>
              <a:t>Jeżeli nie jest usprawiedliwiony, to czyn został popełniony nieumyślnie.</a:t>
            </a:r>
          </a:p>
          <a:p>
            <a:pPr algn="just"/>
            <a:r>
              <a:rPr lang="pl-PL" dirty="0">
                <a:effectLst>
                  <a:glow rad="38100">
                    <a:schemeClr val="bg1">
                      <a:lumMod val="50000"/>
                      <a:lumOff val="50000"/>
                      <a:alpha val="20000"/>
                    </a:schemeClr>
                  </a:glow>
                </a:effectLst>
              </a:rPr>
              <a:t>Kiedy błąd jest usprawiedliwiony? Wtedy, gdy sprawca nie mógł go uniknąć, nawet dochowując należytej staranności.</a:t>
            </a:r>
          </a:p>
          <a:p>
            <a:endParaRPr lang="pl-PL" dirty="0"/>
          </a:p>
        </p:txBody>
      </p:sp>
    </p:spTree>
    <p:extLst>
      <p:ext uri="{BB962C8B-B14F-4D97-AF65-F5344CB8AC3E}">
        <p14:creationId xmlns:p14="http://schemas.microsoft.com/office/powerpoint/2010/main" val="864704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TM03457485[[fn=Siatka]]</Template>
  <TotalTime>617</TotalTime>
  <Words>2931</Words>
  <Application>Microsoft Macintosh PowerPoint</Application>
  <PresentationFormat>Panoramiczny</PresentationFormat>
  <Paragraphs>208</Paragraphs>
  <Slides>42</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42</vt:i4>
      </vt:variant>
    </vt:vector>
  </HeadingPairs>
  <TitlesOfParts>
    <vt:vector size="45" baseType="lpstr">
      <vt:lpstr>Arial</vt:lpstr>
      <vt:lpstr>Century Gothic</vt:lpstr>
      <vt:lpstr>Siatka</vt:lpstr>
      <vt:lpstr>WINA i okoliczności ją wyłączające</vt:lpstr>
      <vt:lpstr>Ujęcia winy</vt:lpstr>
      <vt:lpstr>Teorie winy</vt:lpstr>
      <vt:lpstr>Normatywne teorie winy</vt:lpstr>
      <vt:lpstr>Przesłanki przypisania winy na gruncie czystej teorii normatywnej</vt:lpstr>
      <vt:lpstr>Okoliczności wyłączające winę</vt:lpstr>
      <vt:lpstr>Pojęcie błędu</vt:lpstr>
      <vt:lpstr>Błąd co do faktu (error facti)</vt:lpstr>
      <vt:lpstr>Prezentacja programu PowerPoint</vt:lpstr>
      <vt:lpstr>Prezentacja programu PowerPoint</vt:lpstr>
      <vt:lpstr>Błąd co do kontratypu lub okoliczności wyłączającej winę</vt:lpstr>
      <vt:lpstr>Błąd co do prawa  (error iuris)</vt:lpstr>
      <vt:lpstr>Stan wyższej konieczności wyłączający winę</vt:lpstr>
      <vt:lpstr>Kolizja obowiązków</vt:lpstr>
      <vt:lpstr>niepoczytalność</vt:lpstr>
      <vt:lpstr>Inne anormalne sytuacje motywacyjne</vt:lpstr>
      <vt:lpstr>Formy stadialne</vt:lpstr>
      <vt:lpstr>Droga popełnienia czynu zabronionego (Iter delicti)</vt:lpstr>
      <vt:lpstr>zamiar</vt:lpstr>
      <vt:lpstr>przygotowanie</vt:lpstr>
      <vt:lpstr>Elementy przygotowania</vt:lpstr>
      <vt:lpstr>Karalność przygotowania</vt:lpstr>
      <vt:lpstr>Czynny żal – Niekaralność przygotowania</vt:lpstr>
      <vt:lpstr>usiłowanie</vt:lpstr>
      <vt:lpstr>usiłowanie</vt:lpstr>
      <vt:lpstr>Znamiona usiłowania udolnego</vt:lpstr>
      <vt:lpstr>Usiłowanie nieudolne</vt:lpstr>
      <vt:lpstr>Czynny żal – niekaralność usiłowania</vt:lpstr>
      <vt:lpstr>DOKONANIE</vt:lpstr>
      <vt:lpstr>Formy zjawiskowe przestępstwa</vt:lpstr>
      <vt:lpstr>Prezentacja programu PowerPoint</vt:lpstr>
      <vt:lpstr>Prezentacja programu PowerPoint</vt:lpstr>
      <vt:lpstr>Współsprawstwo - elementy</vt:lpstr>
      <vt:lpstr>Współsprawstwo - elementy</vt:lpstr>
      <vt:lpstr>współsprawstwo</vt:lpstr>
      <vt:lpstr>Sprawstwo kierownicze </vt:lpstr>
      <vt:lpstr>Sprawstwo polecające</vt:lpstr>
      <vt:lpstr>Odpowiedzialność za sprawcze formy współdziałania</vt:lpstr>
      <vt:lpstr>Podżeganie i pomocnictwo</vt:lpstr>
      <vt:lpstr>Podżeganie </vt:lpstr>
      <vt:lpstr>Skutkowość podżegania?</vt:lpstr>
      <vt:lpstr>Pomocnictwo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WINA i okoliczności ją wyłączające</dc:title>
  <dc:creator>Krzysztof Kaźmierczak</dc:creator>
  <cp:lastModifiedBy>Dominika Kiełbas</cp:lastModifiedBy>
  <cp:revision>11</cp:revision>
  <dcterms:created xsi:type="dcterms:W3CDTF">2023-01-27T11:03:46Z</dcterms:created>
  <dcterms:modified xsi:type="dcterms:W3CDTF">2025-04-12T09:49:57Z</dcterms:modified>
</cp:coreProperties>
</file>