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3" r:id="rId6"/>
    <p:sldId id="262" r:id="rId7"/>
    <p:sldId id="260" r:id="rId8"/>
    <p:sldId id="261" r:id="rId9"/>
    <p:sldId id="264" r:id="rId10"/>
    <p:sldId id="265" r:id="rId11"/>
    <p:sldId id="266" r:id="rId12"/>
    <p:sldId id="281" r:id="rId13"/>
    <p:sldId id="293" r:id="rId14"/>
    <p:sldId id="267" r:id="rId15"/>
    <p:sldId id="282" r:id="rId16"/>
    <p:sldId id="294" r:id="rId17"/>
    <p:sldId id="268" r:id="rId18"/>
    <p:sldId id="269" r:id="rId19"/>
    <p:sldId id="270" r:id="rId20"/>
    <p:sldId id="271" r:id="rId21"/>
    <p:sldId id="284" r:id="rId22"/>
    <p:sldId id="283" r:id="rId23"/>
    <p:sldId id="273" r:id="rId24"/>
    <p:sldId id="274" r:id="rId25"/>
    <p:sldId id="275" r:id="rId26"/>
    <p:sldId id="276" r:id="rId27"/>
    <p:sldId id="277" r:id="rId28"/>
    <p:sldId id="285" r:id="rId29"/>
    <p:sldId id="286" r:id="rId30"/>
    <p:sldId id="287" r:id="rId31"/>
    <p:sldId id="288" r:id="rId32"/>
    <p:sldId id="289" r:id="rId33"/>
    <p:sldId id="290" r:id="rId34"/>
    <p:sldId id="291" r:id="rId35"/>
    <p:sldId id="292" r:id="rId36"/>
    <p:sldId id="278" r:id="rId37"/>
    <p:sldId id="279" r:id="rId38"/>
    <p:sldId id="280" r:id="rId39"/>
    <p:sldId id="295" r:id="rId40"/>
    <p:sldId id="296" r:id="rId41"/>
    <p:sldId id="297" r:id="rId42"/>
    <p:sldId id="29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58" d="100"/>
          <a:sy n="58" d="100"/>
        </p:scale>
        <p:origin x="208" y="10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l-PL"/>
              <a:t>Kliknij, aby edytować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4/12/25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4/12/25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4/12/25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4/12/25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l-PL"/>
              <a:t>Kliknij, aby edytować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E5059C3-6A89-4494-99FF-5A4D6FFD50EB}" type="datetimeFigureOut">
              <a:rPr lang="en-US" dirty="0"/>
              <a:t>4/12/25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l-PL"/>
              <a:t>Kliknij, aby edytować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4/12/25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l-PL"/>
              <a:t>Kliknij, aby edytować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609285" y="2851331"/>
            <a:ext cx="3893623"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666635" y="2851331"/>
            <a:ext cx="3899798"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4/12/25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4/12/25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4/12/25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7D525BB-DA17-4BA0-B3C8-3AC3ABC827E6}" type="datetimeFigureOut">
              <a:rPr lang="en-US" dirty="0"/>
              <a:t>4/12/25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16C4C9A-3960-41CF-A4E9-2A8FB932454B}" type="datetimeFigureOut">
              <a:rPr lang="en-US" dirty="0"/>
              <a:t>4/12/25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4/12/25</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D9C953-402C-028B-E0E5-6DA7AFCF0F2D}"/>
              </a:ext>
            </a:extLst>
          </p:cNvPr>
          <p:cNvSpPr>
            <a:spLocks noGrp="1"/>
          </p:cNvSpPr>
          <p:nvPr>
            <p:ph type="ctrTitle"/>
          </p:nvPr>
        </p:nvSpPr>
        <p:spPr/>
        <p:txBody>
          <a:bodyPr>
            <a:normAutofit fontScale="90000"/>
          </a:bodyPr>
          <a:lstStyle/>
          <a:p>
            <a:r>
              <a:rPr lang="pl-PL" dirty="0"/>
              <a:t>Kara kryminalna. Rodzaje kar i środków karnych </a:t>
            </a:r>
          </a:p>
        </p:txBody>
      </p:sp>
      <p:sp>
        <p:nvSpPr>
          <p:cNvPr id="3" name="Podtytuł 2">
            <a:extLst>
              <a:ext uri="{FF2B5EF4-FFF2-40B4-BE49-F238E27FC236}">
                <a16:creationId xmlns:a16="http://schemas.microsoft.com/office/drawing/2014/main" id="{A7AD297B-E3A7-65F0-8928-D6228018EB6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820167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DD2696-7F7B-90B6-A626-C3BD64D70FCD}"/>
              </a:ext>
            </a:extLst>
          </p:cNvPr>
          <p:cNvSpPr>
            <a:spLocks noGrp="1"/>
          </p:cNvSpPr>
          <p:nvPr>
            <p:ph type="title"/>
          </p:nvPr>
        </p:nvSpPr>
        <p:spPr/>
        <p:txBody>
          <a:bodyPr/>
          <a:lstStyle/>
          <a:p>
            <a:pPr algn="ctr"/>
            <a:r>
              <a:rPr lang="pl-PL" dirty="0"/>
              <a:t>Grzywna – określanie wysokości</a:t>
            </a:r>
          </a:p>
        </p:txBody>
      </p:sp>
      <p:sp>
        <p:nvSpPr>
          <p:cNvPr id="3" name="Symbol zastępczy zawartości 2">
            <a:extLst>
              <a:ext uri="{FF2B5EF4-FFF2-40B4-BE49-F238E27FC236}">
                <a16:creationId xmlns:a16="http://schemas.microsoft.com/office/drawing/2014/main" id="{08CB7794-3EAB-3B21-3D60-D9486990649C}"/>
              </a:ext>
            </a:extLst>
          </p:cNvPr>
          <p:cNvSpPr>
            <a:spLocks noGrp="1"/>
          </p:cNvSpPr>
          <p:nvPr>
            <p:ph idx="1"/>
          </p:nvPr>
        </p:nvSpPr>
        <p:spPr/>
        <p:txBody>
          <a:bodyPr/>
          <a:lstStyle/>
          <a:p>
            <a:pPr marL="0" indent="0" algn="just">
              <a:buNone/>
            </a:pPr>
            <a:r>
              <a:rPr lang="pl-PL" dirty="0"/>
              <a:t>Istnieje dwojaki system wymiaru kary grzywny: </a:t>
            </a:r>
          </a:p>
          <a:p>
            <a:pPr algn="just"/>
            <a:r>
              <a:rPr lang="pl-PL" dirty="0"/>
              <a:t>kwotowy - wymiar określa się poprzez wskazanie określonej sumy pieniężnej, np. 2000 zł,</a:t>
            </a:r>
          </a:p>
          <a:p>
            <a:pPr algn="just"/>
            <a:r>
              <a:rPr lang="pl-PL" dirty="0"/>
              <a:t>stawek dziennych – wymiar określa się poprzez określenie ilości stawek dziennych oraz wysokości stawki, np. 100 stawek dziennych o wysokości 200 zł każda stawka.</a:t>
            </a:r>
          </a:p>
          <a:p>
            <a:pPr marL="0" indent="0" algn="just">
              <a:buNone/>
            </a:pPr>
            <a:r>
              <a:rPr lang="pl-PL" dirty="0"/>
              <a:t>Zasadniczo stosuje się drugi system, ale w niektórych ustawach – nie w k.k. – można spotkać system kwotowy.</a:t>
            </a:r>
          </a:p>
        </p:txBody>
      </p:sp>
    </p:spTree>
    <p:extLst>
      <p:ext uri="{BB962C8B-B14F-4D97-AF65-F5344CB8AC3E}">
        <p14:creationId xmlns:p14="http://schemas.microsoft.com/office/powerpoint/2010/main" val="3840751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23EF7-A1B8-F9A7-C8B5-E40E53598E85}"/>
              </a:ext>
            </a:extLst>
          </p:cNvPr>
          <p:cNvSpPr>
            <a:spLocks noGrp="1"/>
          </p:cNvSpPr>
          <p:nvPr>
            <p:ph type="title"/>
          </p:nvPr>
        </p:nvSpPr>
        <p:spPr/>
        <p:txBody>
          <a:bodyPr/>
          <a:lstStyle/>
          <a:p>
            <a:pPr algn="ctr"/>
            <a:r>
              <a:rPr lang="pl-PL" dirty="0"/>
              <a:t>Grzywna – określanie wysokości</a:t>
            </a:r>
          </a:p>
        </p:txBody>
      </p:sp>
      <p:sp>
        <p:nvSpPr>
          <p:cNvPr id="3" name="Symbol zastępczy zawartości 2">
            <a:extLst>
              <a:ext uri="{FF2B5EF4-FFF2-40B4-BE49-F238E27FC236}">
                <a16:creationId xmlns:a16="http://schemas.microsoft.com/office/drawing/2014/main" id="{4B1CC5BF-6F1D-D982-2731-E90B756B93EF}"/>
              </a:ext>
            </a:extLst>
          </p:cNvPr>
          <p:cNvSpPr>
            <a:spLocks noGrp="1"/>
          </p:cNvSpPr>
          <p:nvPr>
            <p:ph idx="1"/>
          </p:nvPr>
        </p:nvSpPr>
        <p:spPr>
          <a:xfrm>
            <a:off x="1363851" y="2052116"/>
            <a:ext cx="9206288" cy="3997828"/>
          </a:xfrm>
        </p:spPr>
        <p:txBody>
          <a:bodyPr>
            <a:normAutofit fontScale="85000" lnSpcReduction="10000"/>
          </a:bodyPr>
          <a:lstStyle/>
          <a:p>
            <a:pPr marL="0" indent="0" algn="just">
              <a:buNone/>
            </a:pPr>
            <a:r>
              <a:rPr lang="pl-PL" dirty="0"/>
              <a:t>Wysokość grzywny w systemie stawek dziennych określa się dwuetapowo:</a:t>
            </a:r>
          </a:p>
          <a:p>
            <a:pPr marL="0" indent="0" algn="just">
              <a:buNone/>
            </a:pPr>
            <a:r>
              <a:rPr lang="pl-PL" dirty="0"/>
              <a:t>1. Określenie liczby stawek dziennych – na tym etapie sąd bierze pod uwagę ciężar przestępstwa i stopień zawinienia zgodnie z dyrektywami wymiaru kary </a:t>
            </a:r>
          </a:p>
          <a:p>
            <a:pPr algn="just"/>
            <a:r>
              <a:rPr lang="pl-PL" dirty="0"/>
              <a:t>od 10 do 540 stawek dziennych, nadzwyczajnie obostrzona do 810 stawek,</a:t>
            </a:r>
          </a:p>
          <a:p>
            <a:pPr algn="just"/>
            <a:r>
              <a:rPr lang="pl-PL" dirty="0"/>
              <a:t>w szczególności w przypadku przestępstw przeciwko mieniu i gospodarczych zdarzają się również przypadki jeszcze wyższej górnej granicy liczby stawek</a:t>
            </a:r>
          </a:p>
          <a:p>
            <a:pPr marL="0" indent="0" algn="just">
              <a:buNone/>
            </a:pPr>
            <a:r>
              <a:rPr lang="pl-PL" dirty="0"/>
              <a:t>2. Określenie wysokości jednej stawki – na tym etapie sąd bierze pod uwagę dochody sprawcy, jego warunki osobiste, rodzinne, stosunki majątkowe i możliwości zarobkowe </a:t>
            </a:r>
          </a:p>
          <a:p>
            <a:pPr algn="just"/>
            <a:r>
              <a:rPr lang="pl-PL" dirty="0"/>
              <a:t>Od 10 do 2000 zł.</a:t>
            </a:r>
          </a:p>
        </p:txBody>
      </p:sp>
    </p:spTree>
    <p:extLst>
      <p:ext uri="{BB962C8B-B14F-4D97-AF65-F5344CB8AC3E}">
        <p14:creationId xmlns:p14="http://schemas.microsoft.com/office/powerpoint/2010/main" val="2797961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878A6C-13DF-BD40-5E7B-3FEDAFF85753}"/>
              </a:ext>
            </a:extLst>
          </p:cNvPr>
          <p:cNvSpPr>
            <a:spLocks noGrp="1"/>
          </p:cNvSpPr>
          <p:nvPr>
            <p:ph type="title"/>
          </p:nvPr>
        </p:nvSpPr>
        <p:spPr/>
        <p:txBody>
          <a:bodyPr/>
          <a:lstStyle/>
          <a:p>
            <a:pPr algn="ctr"/>
            <a:r>
              <a:rPr lang="pl-PL" dirty="0"/>
              <a:t>Grzywna – określanie wysokości</a:t>
            </a:r>
          </a:p>
        </p:txBody>
      </p:sp>
      <p:sp>
        <p:nvSpPr>
          <p:cNvPr id="3" name="Symbol zastępczy zawartości 2">
            <a:extLst>
              <a:ext uri="{FF2B5EF4-FFF2-40B4-BE49-F238E27FC236}">
                <a16:creationId xmlns:a16="http://schemas.microsoft.com/office/drawing/2014/main" id="{8D5C3D79-5E97-D93B-D1AC-37CB0E14C930}"/>
              </a:ext>
            </a:extLst>
          </p:cNvPr>
          <p:cNvSpPr>
            <a:spLocks noGrp="1"/>
          </p:cNvSpPr>
          <p:nvPr>
            <p:ph idx="1"/>
          </p:nvPr>
        </p:nvSpPr>
        <p:spPr>
          <a:xfrm>
            <a:off x="1621861" y="1672683"/>
            <a:ext cx="8948278" cy="4973444"/>
          </a:xfrm>
        </p:spPr>
        <p:txBody>
          <a:bodyPr>
            <a:normAutofit fontScale="92500" lnSpcReduction="20000"/>
          </a:bodyPr>
          <a:lstStyle/>
          <a:p>
            <a:pPr marL="0" indent="0">
              <a:buNone/>
            </a:pPr>
            <a:r>
              <a:rPr lang="pl-PL" dirty="0"/>
              <a:t>Art. 33 § 1a (dodany przez art. 1 pkt 3 lit. a ustawy z dnia 7 lipca 2022 r. (Dz.U.2022.2600) zmieniającej nin. ustawę z dniem 1 października 2023 r.)</a:t>
            </a:r>
          </a:p>
          <a:p>
            <a:pPr marL="0" indent="0">
              <a:buNone/>
            </a:pPr>
            <a:r>
              <a:rPr lang="pl-PL" dirty="0"/>
              <a:t>Jeżeli ustawa nie stanowi inaczej, a przestępstwo jest zagrożone zarówno grzywną, jak i karą pozbawienia wolności, grzywnę wymierza się w wysokości nie niższej od:</a:t>
            </a:r>
          </a:p>
          <a:p>
            <a:pPr marL="0" indent="0">
              <a:buNone/>
            </a:pPr>
            <a:r>
              <a:rPr lang="pl-PL" dirty="0"/>
              <a:t>1) 50 stawek - w przypadku czynu zagrożonego karą pozbawienia wolności nieprzekraczającą roku;</a:t>
            </a:r>
          </a:p>
          <a:p>
            <a:pPr marL="0" indent="0">
              <a:buNone/>
            </a:pPr>
            <a:r>
              <a:rPr lang="pl-PL" dirty="0"/>
              <a:t>2) 100 stawek - w przypadku czynu zagrożonego karą pozbawienia wolności nieprzekraczającą 2 lat;</a:t>
            </a:r>
          </a:p>
          <a:p>
            <a:pPr marL="0" indent="0">
              <a:buNone/>
            </a:pPr>
            <a:r>
              <a:rPr lang="pl-PL" dirty="0"/>
              <a:t>3) 150 stawek - w przypadku czynu zagrożonego karą pozbawienia wolności przekraczającą 2 lata.</a:t>
            </a:r>
          </a:p>
          <a:p>
            <a:pPr marL="0" indent="0">
              <a:buNone/>
            </a:pPr>
            <a:r>
              <a:rPr lang="pl-PL" dirty="0"/>
              <a:t>*powyższy przepis stosuje się również do grzywny wymierzanej obok kary p.w.</a:t>
            </a:r>
          </a:p>
          <a:p>
            <a:endParaRPr lang="pl-PL" dirty="0"/>
          </a:p>
        </p:txBody>
      </p:sp>
    </p:spTree>
    <p:extLst>
      <p:ext uri="{BB962C8B-B14F-4D97-AF65-F5344CB8AC3E}">
        <p14:creationId xmlns:p14="http://schemas.microsoft.com/office/powerpoint/2010/main" val="2060402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6E9268-39CE-13E3-8526-DADCE401E6EB}"/>
              </a:ext>
            </a:extLst>
          </p:cNvPr>
          <p:cNvSpPr>
            <a:spLocks noGrp="1"/>
          </p:cNvSpPr>
          <p:nvPr>
            <p:ph type="title"/>
          </p:nvPr>
        </p:nvSpPr>
        <p:spPr/>
        <p:txBody>
          <a:bodyPr/>
          <a:lstStyle/>
          <a:p>
            <a:pPr algn="ctr"/>
            <a:r>
              <a:rPr lang="pl-PL" dirty="0"/>
              <a:t>Kara ograniczenia wolności</a:t>
            </a:r>
          </a:p>
        </p:txBody>
      </p:sp>
      <p:sp>
        <p:nvSpPr>
          <p:cNvPr id="3" name="Symbol zastępczy zawartości 2">
            <a:extLst>
              <a:ext uri="{FF2B5EF4-FFF2-40B4-BE49-F238E27FC236}">
                <a16:creationId xmlns:a16="http://schemas.microsoft.com/office/drawing/2014/main" id="{68CF90B4-9DCA-64DF-E7DC-82AAEC2FEDA5}"/>
              </a:ext>
            </a:extLst>
          </p:cNvPr>
          <p:cNvSpPr>
            <a:spLocks noGrp="1"/>
          </p:cNvSpPr>
          <p:nvPr>
            <p:ph idx="1"/>
          </p:nvPr>
        </p:nvSpPr>
        <p:spPr/>
        <p:txBody>
          <a:bodyPr/>
          <a:lstStyle/>
          <a:p>
            <a:pPr marL="0" indent="0">
              <a:buNone/>
            </a:pPr>
            <a:r>
              <a:rPr lang="pl-PL" dirty="0"/>
              <a:t>Art.. 34 § 1 k.k.</a:t>
            </a:r>
          </a:p>
          <a:p>
            <a:pPr marL="0" indent="0">
              <a:buNone/>
            </a:pPr>
            <a:r>
              <a:rPr lang="pl-PL" dirty="0"/>
              <a:t>Jeżeli ustawa nie stanowi inaczej, kara ograniczenia wolności trwa najkrócej miesiąc, najdłużej 2 lata; wymierza się ją w miesiącach i latach.</a:t>
            </a:r>
          </a:p>
        </p:txBody>
      </p:sp>
    </p:spTree>
    <p:extLst>
      <p:ext uri="{BB962C8B-B14F-4D97-AF65-F5344CB8AC3E}">
        <p14:creationId xmlns:p14="http://schemas.microsoft.com/office/powerpoint/2010/main" val="2289119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7F1981-F91B-7A0C-6352-95847AEDE2DC}"/>
              </a:ext>
            </a:extLst>
          </p:cNvPr>
          <p:cNvSpPr>
            <a:spLocks noGrp="1"/>
          </p:cNvSpPr>
          <p:nvPr>
            <p:ph type="title"/>
          </p:nvPr>
        </p:nvSpPr>
        <p:spPr/>
        <p:txBody>
          <a:bodyPr/>
          <a:lstStyle/>
          <a:p>
            <a:pPr algn="ctr"/>
            <a:r>
              <a:rPr lang="pl-PL" dirty="0"/>
              <a:t>Kara ograniczenia wolności</a:t>
            </a:r>
          </a:p>
        </p:txBody>
      </p:sp>
      <p:sp>
        <p:nvSpPr>
          <p:cNvPr id="3" name="Symbol zastępczy zawartości 2">
            <a:extLst>
              <a:ext uri="{FF2B5EF4-FFF2-40B4-BE49-F238E27FC236}">
                <a16:creationId xmlns:a16="http://schemas.microsoft.com/office/drawing/2014/main" id="{6D62BC3E-F132-B822-BDF1-E4249C7FE950}"/>
              </a:ext>
            </a:extLst>
          </p:cNvPr>
          <p:cNvSpPr>
            <a:spLocks noGrp="1"/>
          </p:cNvSpPr>
          <p:nvPr>
            <p:ph idx="1"/>
          </p:nvPr>
        </p:nvSpPr>
        <p:spPr>
          <a:xfrm>
            <a:off x="1782304" y="1394847"/>
            <a:ext cx="9066509" cy="5145438"/>
          </a:xfrm>
        </p:spPr>
        <p:txBody>
          <a:bodyPr>
            <a:normAutofit/>
          </a:bodyPr>
          <a:lstStyle/>
          <a:p>
            <a:pPr marL="0" indent="0" algn="just">
              <a:buNone/>
            </a:pPr>
            <a:r>
              <a:rPr lang="pl-PL" dirty="0"/>
              <a:t>Kara ograniczenia wolności polega na:</a:t>
            </a:r>
          </a:p>
          <a:p>
            <a:pPr algn="just"/>
            <a:r>
              <a:rPr lang="pl-PL" dirty="0"/>
              <a:t>obowiązku wykonywania nieodpłatnej kontrolowanej pracy na cele społeczne (w wymiarze od 20 do 40 godzin w stosunku miesięcznym),</a:t>
            </a:r>
          </a:p>
          <a:p>
            <a:pPr algn="just"/>
            <a:r>
              <a:rPr lang="pl-PL" dirty="0"/>
              <a:t>potrąceniu od 10% do 25% wynagrodzenia za pracę w stosunku miesięcznym na cel społeczny wskazany przez sąd (może zostać orzeczony tylko wobec osoby zatrudnionej).</a:t>
            </a:r>
          </a:p>
          <a:p>
            <a:pPr marL="0" indent="0" algn="just">
              <a:buNone/>
            </a:pPr>
            <a:r>
              <a:rPr lang="pl-PL" dirty="0"/>
              <a:t>Powyższe można orzec łącznie lub osobno. </a:t>
            </a:r>
          </a:p>
          <a:p>
            <a:pPr marL="0" indent="0" algn="just">
              <a:buNone/>
            </a:pPr>
            <a:r>
              <a:rPr lang="pl-PL" dirty="0"/>
              <a:t>Jeżeli ustawa nie stanowi inaczej, kara ograniczenia wolności trwa najkrócej miesiąc, najdłużej 2 lata. Wymierza się ją w miesiącach i latach.</a:t>
            </a:r>
          </a:p>
          <a:p>
            <a:pPr marL="0" indent="0" algn="just">
              <a:buNone/>
            </a:pPr>
            <a:r>
              <a:rPr lang="pl-PL" dirty="0"/>
              <a:t>Uwaga na art. 37a i 37b k.k.! </a:t>
            </a:r>
          </a:p>
          <a:p>
            <a:pPr marL="0" indent="0" algn="just">
              <a:buNone/>
            </a:pPr>
            <a:endParaRPr lang="pl-PL" dirty="0"/>
          </a:p>
        </p:txBody>
      </p:sp>
    </p:spTree>
    <p:extLst>
      <p:ext uri="{BB962C8B-B14F-4D97-AF65-F5344CB8AC3E}">
        <p14:creationId xmlns:p14="http://schemas.microsoft.com/office/powerpoint/2010/main" val="3763814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79B0588-0C60-1E19-0BE5-05BF16427853}"/>
              </a:ext>
            </a:extLst>
          </p:cNvPr>
          <p:cNvSpPr>
            <a:spLocks noGrp="1"/>
          </p:cNvSpPr>
          <p:nvPr>
            <p:ph idx="1"/>
          </p:nvPr>
        </p:nvSpPr>
        <p:spPr>
          <a:xfrm>
            <a:off x="2364059" y="825190"/>
            <a:ext cx="8206080" cy="5224754"/>
          </a:xfrm>
        </p:spPr>
        <p:txBody>
          <a:bodyPr>
            <a:normAutofit/>
          </a:bodyPr>
          <a:lstStyle/>
          <a:p>
            <a:pPr marL="0" indent="0">
              <a:buNone/>
            </a:pPr>
            <a:r>
              <a:rPr lang="pl-PL" dirty="0"/>
              <a:t>Art. 34 § 1aa </a:t>
            </a:r>
            <a:br>
              <a:rPr lang="pl-PL" dirty="0"/>
            </a:br>
            <a:r>
              <a:rPr lang="pl-PL" dirty="0"/>
              <a:t>Jeżeli ustawa nie stanowi inaczej, a przestępstwo jest zagrożone zarówno karą ograniczenia wolności, jak i karą pozbawienia wolności, karę ograniczenia wolności wymierza się w wysokości nie niższej od:</a:t>
            </a:r>
          </a:p>
          <a:p>
            <a:pPr marL="0" indent="0">
              <a:buNone/>
            </a:pPr>
            <a:r>
              <a:rPr lang="pl-PL" dirty="0"/>
              <a:t>1) 2 miesięcy - w przypadku czynu zagrożonego karą pozbawienia wolności nieprzekraczającą roku;</a:t>
            </a:r>
          </a:p>
          <a:p>
            <a:pPr marL="0" indent="0">
              <a:buNone/>
            </a:pPr>
            <a:r>
              <a:rPr lang="pl-PL" dirty="0"/>
              <a:t>2) 3 miesięcy - w przypadku czynu zagrożonego karą pozbawienia wolności nieprzekraczającą 2 lat;</a:t>
            </a:r>
          </a:p>
          <a:p>
            <a:pPr marL="0" indent="0">
              <a:buNone/>
            </a:pPr>
            <a:r>
              <a:rPr lang="pl-PL" dirty="0"/>
              <a:t>3) 4 miesięcy - w przypadku czynu zagrożonego karą pozbawienia wolności przekraczającą 2 lata.</a:t>
            </a:r>
          </a:p>
          <a:p>
            <a:endParaRPr lang="pl-PL" dirty="0"/>
          </a:p>
        </p:txBody>
      </p:sp>
    </p:spTree>
    <p:extLst>
      <p:ext uri="{BB962C8B-B14F-4D97-AF65-F5344CB8AC3E}">
        <p14:creationId xmlns:p14="http://schemas.microsoft.com/office/powerpoint/2010/main" val="2587113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4E6417D-5D98-CD08-33D6-BAC847ECDF64}"/>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D93A30F4-6858-C673-8393-9F89A1648509}"/>
              </a:ext>
            </a:extLst>
          </p:cNvPr>
          <p:cNvSpPr>
            <a:spLocks noGrp="1"/>
          </p:cNvSpPr>
          <p:nvPr>
            <p:ph idx="1"/>
          </p:nvPr>
        </p:nvSpPr>
        <p:spPr/>
        <p:txBody>
          <a:bodyPr>
            <a:normAutofit fontScale="85000" lnSpcReduction="10000"/>
          </a:bodyPr>
          <a:lstStyle/>
          <a:p>
            <a:pPr marL="0" indent="0">
              <a:buNone/>
            </a:pPr>
            <a:r>
              <a:rPr lang="pl-PL" dirty="0"/>
              <a:t>Art. 34 </a:t>
            </a:r>
          </a:p>
          <a:p>
            <a:pPr marL="0" indent="0">
              <a:buNone/>
            </a:pPr>
            <a:r>
              <a:rPr lang="pl-PL" dirty="0"/>
              <a:t>§  1b.  Obowiązki i potrącenie, o których mowa w § 1a, orzeka się łącznie lub osobno.</a:t>
            </a:r>
          </a:p>
          <a:p>
            <a:pPr marL="0" indent="0">
              <a:buNone/>
            </a:pPr>
            <a:r>
              <a:rPr lang="pl-PL" dirty="0"/>
              <a:t>§  2.  W czasie odbywania kary ograniczenia wolności skazany:</a:t>
            </a:r>
          </a:p>
          <a:p>
            <a:pPr marL="0" indent="0">
              <a:buNone/>
            </a:pPr>
            <a:r>
              <a:rPr lang="pl-PL" dirty="0"/>
              <a:t>1) nie może bez zgody sądu zmieniać miejsca stałego pobytu;</a:t>
            </a:r>
          </a:p>
          <a:p>
            <a:pPr marL="0" indent="0">
              <a:buNone/>
            </a:pPr>
            <a:r>
              <a:rPr lang="pl-PL" dirty="0"/>
              <a:t>3) ma obowiązek udzielania wyjaśnień dotyczących przebiegu odbywania kary.</a:t>
            </a:r>
          </a:p>
          <a:p>
            <a:pPr marL="0" indent="0">
              <a:buNone/>
            </a:pPr>
            <a:r>
              <a:rPr lang="pl-PL" dirty="0"/>
              <a:t>§  3. Wymierzając karę ograniczenia wolności, sąd może orzec świadczenie pieniężne wymienione w art. 39 pkt 7 lub obowiązki, o których mowa w art. 72 § 1 pkt 2-7a.</a:t>
            </a:r>
          </a:p>
          <a:p>
            <a:endParaRPr lang="pl-PL" dirty="0"/>
          </a:p>
        </p:txBody>
      </p:sp>
    </p:spTree>
    <p:extLst>
      <p:ext uri="{BB962C8B-B14F-4D97-AF65-F5344CB8AC3E}">
        <p14:creationId xmlns:p14="http://schemas.microsoft.com/office/powerpoint/2010/main" val="2348825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C9B3887-C28E-7DFB-C036-DA7A36D12B8A}"/>
              </a:ext>
            </a:extLst>
          </p:cNvPr>
          <p:cNvSpPr>
            <a:spLocks noGrp="1"/>
          </p:cNvSpPr>
          <p:nvPr>
            <p:ph idx="1"/>
          </p:nvPr>
        </p:nvSpPr>
        <p:spPr>
          <a:xfrm>
            <a:off x="1782305" y="743919"/>
            <a:ext cx="8787834" cy="5306025"/>
          </a:xfrm>
        </p:spPr>
        <p:txBody>
          <a:bodyPr>
            <a:normAutofit/>
          </a:bodyPr>
          <a:lstStyle/>
          <a:p>
            <a:pPr marL="0" indent="0" algn="just">
              <a:buNone/>
            </a:pPr>
            <a:r>
              <a:rPr lang="pl-PL" dirty="0"/>
              <a:t>Art.  37a. </a:t>
            </a:r>
          </a:p>
          <a:p>
            <a:pPr marL="0" indent="0" algn="just">
              <a:buNone/>
            </a:pPr>
            <a:r>
              <a:rPr lang="pl-PL" dirty="0"/>
              <a:t>§  1. 	Jeżeli przestępstwo jest </a:t>
            </a:r>
            <a:r>
              <a:rPr lang="pl-PL" b="1" dirty="0"/>
              <a:t>zagrożone </a:t>
            </a:r>
            <a:r>
              <a:rPr lang="pl-PL" dirty="0"/>
              <a:t>tylko karą pozbawienia wolności nieprzekraczającą </a:t>
            </a:r>
            <a:r>
              <a:rPr lang="pl-PL" b="1" dirty="0"/>
              <a:t>8 lat</a:t>
            </a:r>
            <a:r>
              <a:rPr lang="pl-PL" dirty="0"/>
              <a:t>, a </a:t>
            </a:r>
            <a:r>
              <a:rPr lang="pl-PL" b="1" dirty="0"/>
              <a:t>wymierzona</a:t>
            </a:r>
            <a:r>
              <a:rPr lang="pl-PL" dirty="0"/>
              <a:t> za nie kara pozbawienia wolności </a:t>
            </a:r>
            <a:r>
              <a:rPr lang="pl-PL" b="1" dirty="0"/>
              <a:t>nie byłaby surowsza od roku</a:t>
            </a:r>
            <a:r>
              <a:rPr lang="pl-PL" dirty="0"/>
              <a:t>, sąd </a:t>
            </a:r>
            <a:r>
              <a:rPr lang="pl-PL" b="1" dirty="0"/>
              <a:t>może</a:t>
            </a:r>
            <a:r>
              <a:rPr lang="pl-PL" dirty="0"/>
              <a:t> zamiast tej kary orzec karę ograniczenia wolności nie niższą od 4 miesięcy albo grzywnę nie niższą od 150 stawek dziennych, jeżeli równocześnie orzeka środek karny, środek kompensacyjny lub przepadek.</a:t>
            </a:r>
          </a:p>
          <a:p>
            <a:pPr marL="0" indent="0" algn="just">
              <a:buNone/>
            </a:pPr>
            <a:r>
              <a:rPr lang="pl-PL" dirty="0"/>
              <a:t>§  2. 	Przepisu § 1 nie stosuje się do sprawców, którzy popełniają przestępstwo działając w zorganizowanej grupie albo związku mających na celu popełnienie przestępstwa lub przestępstwa skarbowego oraz sprawców przestępstw o charakterze terrorystycznym i sprawców przestępstwa określonego w art. 178a § 4 (prowadzenie pojazdu w stanie nietrzeźwości w warunkach recydywy)</a:t>
            </a:r>
          </a:p>
        </p:txBody>
      </p:sp>
    </p:spTree>
    <p:extLst>
      <p:ext uri="{BB962C8B-B14F-4D97-AF65-F5344CB8AC3E}">
        <p14:creationId xmlns:p14="http://schemas.microsoft.com/office/powerpoint/2010/main" val="971072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A14BA7-3C68-B1FA-CF69-B47E04E0B279}"/>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093E30D8-518C-0B01-0122-0979087652E0}"/>
              </a:ext>
            </a:extLst>
          </p:cNvPr>
          <p:cNvSpPr>
            <a:spLocks noGrp="1"/>
          </p:cNvSpPr>
          <p:nvPr>
            <p:ph idx="1"/>
          </p:nvPr>
        </p:nvSpPr>
        <p:spPr/>
        <p:txBody>
          <a:bodyPr/>
          <a:lstStyle/>
          <a:p>
            <a:pPr marL="0" indent="0" algn="just">
              <a:buNone/>
            </a:pPr>
            <a:r>
              <a:rPr lang="pl-PL" dirty="0"/>
              <a:t>Należy również pamiętać, że w  czasie odbywania kary ograniczenia wolności skazany nie może bez zgody sądu zmieniać miejsca stałego pobytu oraz ma obowiązek udzielania wyjaśnień dotyczących przebiegu odbywania kary.</a:t>
            </a:r>
          </a:p>
          <a:p>
            <a:pPr marL="0" indent="0" algn="just">
              <a:buNone/>
            </a:pPr>
            <a:r>
              <a:rPr lang="pl-PL" dirty="0"/>
              <a:t>Ponadto, jeżeli skazanemu wymierzono karę ograniczenia wolności polegającą na potrącaniu mu części wynagrodzenia, w okresie, na jaki zostało potrącenie orzeczone nie może on rozwiązać umowy o pracę.</a:t>
            </a:r>
          </a:p>
        </p:txBody>
      </p:sp>
    </p:spTree>
    <p:extLst>
      <p:ext uri="{BB962C8B-B14F-4D97-AF65-F5344CB8AC3E}">
        <p14:creationId xmlns:p14="http://schemas.microsoft.com/office/powerpoint/2010/main" val="3161536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E09594-9877-AB46-B29B-86C7BF5F2348}"/>
              </a:ext>
            </a:extLst>
          </p:cNvPr>
          <p:cNvSpPr>
            <a:spLocks noGrp="1"/>
          </p:cNvSpPr>
          <p:nvPr>
            <p:ph type="title"/>
          </p:nvPr>
        </p:nvSpPr>
        <p:spPr/>
        <p:txBody>
          <a:bodyPr/>
          <a:lstStyle/>
          <a:p>
            <a:pPr algn="ctr"/>
            <a:r>
              <a:rPr lang="pl-PL" dirty="0"/>
              <a:t>Kara pozbawienia wolności</a:t>
            </a:r>
          </a:p>
        </p:txBody>
      </p:sp>
      <p:sp>
        <p:nvSpPr>
          <p:cNvPr id="3" name="Symbol zastępczy zawartości 2">
            <a:extLst>
              <a:ext uri="{FF2B5EF4-FFF2-40B4-BE49-F238E27FC236}">
                <a16:creationId xmlns:a16="http://schemas.microsoft.com/office/drawing/2014/main" id="{79B464EB-0071-4F61-28EE-9FF17D227F8A}"/>
              </a:ext>
            </a:extLst>
          </p:cNvPr>
          <p:cNvSpPr>
            <a:spLocks noGrp="1"/>
          </p:cNvSpPr>
          <p:nvPr>
            <p:ph idx="1"/>
          </p:nvPr>
        </p:nvSpPr>
        <p:spPr>
          <a:xfrm>
            <a:off x="1621860" y="1689315"/>
            <a:ext cx="9428431" cy="5005953"/>
          </a:xfrm>
        </p:spPr>
        <p:txBody>
          <a:bodyPr>
            <a:normAutofit/>
          </a:bodyPr>
          <a:lstStyle/>
          <a:p>
            <a:pPr algn="just"/>
            <a:r>
              <a:rPr lang="pl-PL" dirty="0"/>
              <a:t>Kara pozbawienia wolności polega na czasowym pozbawieniu skazanego wolności poprzez umieszczenie go w zakładzie karnym.</a:t>
            </a:r>
          </a:p>
          <a:p>
            <a:pPr algn="just"/>
            <a:r>
              <a:rPr lang="pl-PL" dirty="0"/>
              <a:t>Czas trwania – najkrócej miesiąc, najdłużej 30 lat.</a:t>
            </a:r>
          </a:p>
          <a:p>
            <a:pPr algn="just"/>
            <a:r>
              <a:rPr lang="pl-PL" dirty="0"/>
              <a:t>Wymierzana w miesiącach i latach.</a:t>
            </a:r>
          </a:p>
          <a:p>
            <a:pPr algn="just"/>
            <a:r>
              <a:rPr lang="pl-PL" dirty="0"/>
              <a:t>W przypadku niektórych przestępstw występuje obok kary grzywny lub ograniczenia wolności, ale zazwyczaj stanowi jedyny rodzaj przewidzianej za dany czyn kary.</a:t>
            </a:r>
          </a:p>
          <a:p>
            <a:pPr algn="just"/>
            <a:r>
              <a:rPr lang="pl-PL" dirty="0"/>
              <a:t>Art. 37a k.k.! – sąd może zamiast kary p.w. orzec karę </a:t>
            </a:r>
            <a:r>
              <a:rPr lang="pl-PL" dirty="0" err="1"/>
              <a:t>o.w</a:t>
            </a:r>
            <a:r>
              <a:rPr lang="pl-PL" dirty="0"/>
              <a:t>.; przesłanki: zagrożenie maksimum 8 lat p.w., a wymierzona kara nie byłaby wyższa niż 1,5 roku.</a:t>
            </a:r>
          </a:p>
          <a:p>
            <a:pPr algn="just"/>
            <a:endParaRPr lang="pl-PL" dirty="0"/>
          </a:p>
        </p:txBody>
      </p:sp>
    </p:spTree>
    <p:extLst>
      <p:ext uri="{BB962C8B-B14F-4D97-AF65-F5344CB8AC3E}">
        <p14:creationId xmlns:p14="http://schemas.microsoft.com/office/powerpoint/2010/main" val="3937280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CB6D590-C8E5-2C0A-0DFE-F9D8AF0B2FC7}"/>
              </a:ext>
            </a:extLst>
          </p:cNvPr>
          <p:cNvSpPr>
            <a:spLocks noGrp="1"/>
          </p:cNvSpPr>
          <p:nvPr>
            <p:ph type="title"/>
          </p:nvPr>
        </p:nvSpPr>
        <p:spPr/>
        <p:txBody>
          <a:bodyPr/>
          <a:lstStyle/>
          <a:p>
            <a:pPr algn="ctr"/>
            <a:r>
              <a:rPr lang="pl-PL" dirty="0"/>
              <a:t>Środki reakcji karnej</a:t>
            </a:r>
          </a:p>
        </p:txBody>
      </p:sp>
      <p:sp>
        <p:nvSpPr>
          <p:cNvPr id="3" name="Symbol zastępczy zawartości 2">
            <a:extLst>
              <a:ext uri="{FF2B5EF4-FFF2-40B4-BE49-F238E27FC236}">
                <a16:creationId xmlns:a16="http://schemas.microsoft.com/office/drawing/2014/main" id="{A3D43131-B5C0-7B8D-D807-FE28FE36AF40}"/>
              </a:ext>
            </a:extLst>
          </p:cNvPr>
          <p:cNvSpPr>
            <a:spLocks noGrp="1"/>
          </p:cNvSpPr>
          <p:nvPr>
            <p:ph idx="1"/>
          </p:nvPr>
        </p:nvSpPr>
        <p:spPr/>
        <p:txBody>
          <a:bodyPr/>
          <a:lstStyle/>
          <a:p>
            <a:r>
              <a:rPr lang="pl-PL" dirty="0"/>
              <a:t>Kary</a:t>
            </a:r>
          </a:p>
          <a:p>
            <a:r>
              <a:rPr lang="pl-PL" dirty="0"/>
              <a:t>Środki karne</a:t>
            </a:r>
          </a:p>
          <a:p>
            <a:r>
              <a:rPr lang="pl-PL" dirty="0"/>
              <a:t>Przepadek</a:t>
            </a:r>
          </a:p>
          <a:p>
            <a:r>
              <a:rPr lang="pl-PL" dirty="0"/>
              <a:t>Środki kompensacyjne </a:t>
            </a:r>
          </a:p>
          <a:p>
            <a:r>
              <a:rPr lang="pl-PL" dirty="0"/>
              <a:t>Środki zabezpieczające </a:t>
            </a:r>
          </a:p>
          <a:p>
            <a:r>
              <a:rPr lang="pl-PL" dirty="0"/>
              <a:t>Środki probacyjne</a:t>
            </a:r>
          </a:p>
        </p:txBody>
      </p:sp>
    </p:spTree>
    <p:extLst>
      <p:ext uri="{BB962C8B-B14F-4D97-AF65-F5344CB8AC3E}">
        <p14:creationId xmlns:p14="http://schemas.microsoft.com/office/powerpoint/2010/main" val="2223854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4348CF-48D5-3CB9-544C-61C0E0CC3234}"/>
              </a:ext>
            </a:extLst>
          </p:cNvPr>
          <p:cNvSpPr>
            <a:spLocks noGrp="1"/>
          </p:cNvSpPr>
          <p:nvPr>
            <p:ph type="title"/>
          </p:nvPr>
        </p:nvSpPr>
        <p:spPr/>
        <p:txBody>
          <a:bodyPr/>
          <a:lstStyle/>
          <a:p>
            <a:pPr algn="ctr"/>
            <a:r>
              <a:rPr lang="pl-PL" dirty="0"/>
              <a:t>Kara mieszana </a:t>
            </a:r>
          </a:p>
        </p:txBody>
      </p:sp>
      <p:sp>
        <p:nvSpPr>
          <p:cNvPr id="3" name="Symbol zastępczy zawartości 2">
            <a:extLst>
              <a:ext uri="{FF2B5EF4-FFF2-40B4-BE49-F238E27FC236}">
                <a16:creationId xmlns:a16="http://schemas.microsoft.com/office/drawing/2014/main" id="{41021F74-BBAB-7472-C12D-41EAFDE9B2ED}"/>
              </a:ext>
            </a:extLst>
          </p:cNvPr>
          <p:cNvSpPr>
            <a:spLocks noGrp="1"/>
          </p:cNvSpPr>
          <p:nvPr>
            <p:ph idx="1"/>
          </p:nvPr>
        </p:nvSpPr>
        <p:spPr>
          <a:xfrm>
            <a:off x="2200758" y="1503336"/>
            <a:ext cx="8555065" cy="4804474"/>
          </a:xfrm>
        </p:spPr>
        <p:txBody>
          <a:bodyPr>
            <a:normAutofit fontScale="92500" lnSpcReduction="10000"/>
          </a:bodyPr>
          <a:lstStyle/>
          <a:p>
            <a:pPr marL="0" indent="0" algn="just">
              <a:buNone/>
            </a:pPr>
            <a:r>
              <a:rPr lang="pl-PL" dirty="0"/>
              <a:t>Art. 37b k.k.</a:t>
            </a:r>
          </a:p>
          <a:p>
            <a:pPr marL="0" indent="0" algn="just">
              <a:buNone/>
            </a:pPr>
            <a:r>
              <a:rPr lang="pl-PL" dirty="0"/>
              <a:t>W sprawie o występek zagrożony karą pozbawienia wolności, niezależnie od dolnej granicy ustawowego zagrożenia przewidzianego w ustawie za dany czyn, sąd może orzec jednocześnie karę pozbawienia wolności w wymiarze nieprzekraczającym 3 miesięcy, a jeżeli górna granica ustawowego zagrożenia wynosi przynajmniej 10 lat - 6 miesięcy, oraz karę ograniczenia wolności do lat 2. Przepisów art. 69-75 nie stosuje się. W pierwszej kolejności wykonuje się wówczas karę pozbawienia wolności, chyba że ustawa stanowi inaczej.</a:t>
            </a:r>
          </a:p>
          <a:p>
            <a:pPr algn="just"/>
            <a:r>
              <a:rPr lang="pl-PL" dirty="0"/>
              <a:t>Należy pamiętać, że nie kara mieszana nie jest odrębnym rodzajem kary, a instytucją unormowaną przez art. 37b k.k., która pozwala na wykonanie sekwencji kar krótkoterminowego pozbawienia wolności i ograniczenia wolności.</a:t>
            </a:r>
          </a:p>
        </p:txBody>
      </p:sp>
    </p:spTree>
    <p:extLst>
      <p:ext uri="{BB962C8B-B14F-4D97-AF65-F5344CB8AC3E}">
        <p14:creationId xmlns:p14="http://schemas.microsoft.com/office/powerpoint/2010/main" val="2502120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B2EEBF-80FD-1E05-28EB-4CAFD32227F0}"/>
              </a:ext>
            </a:extLst>
          </p:cNvPr>
          <p:cNvSpPr>
            <a:spLocks noGrp="1"/>
          </p:cNvSpPr>
          <p:nvPr>
            <p:ph type="title"/>
          </p:nvPr>
        </p:nvSpPr>
        <p:spPr/>
        <p:txBody>
          <a:bodyPr/>
          <a:lstStyle/>
          <a:p>
            <a:pPr algn="ctr"/>
            <a:r>
              <a:rPr lang="pl-PL" dirty="0"/>
              <a:t>Obniżenie/ obostrzenie kary</a:t>
            </a:r>
          </a:p>
        </p:txBody>
      </p:sp>
      <p:sp>
        <p:nvSpPr>
          <p:cNvPr id="3" name="Symbol zastępczy zawartości 2">
            <a:extLst>
              <a:ext uri="{FF2B5EF4-FFF2-40B4-BE49-F238E27FC236}">
                <a16:creationId xmlns:a16="http://schemas.microsoft.com/office/drawing/2014/main" id="{AC32898D-3875-72C5-169F-F06BA88E5752}"/>
              </a:ext>
            </a:extLst>
          </p:cNvPr>
          <p:cNvSpPr>
            <a:spLocks noGrp="1"/>
          </p:cNvSpPr>
          <p:nvPr>
            <p:ph idx="1"/>
          </p:nvPr>
        </p:nvSpPr>
        <p:spPr/>
        <p:txBody>
          <a:bodyPr>
            <a:normAutofit lnSpcReduction="10000"/>
          </a:bodyPr>
          <a:lstStyle/>
          <a:p>
            <a:r>
              <a:rPr lang="pl-PL" dirty="0"/>
              <a:t>Obniżenie kary – polega na wymierzeniu kary poniżej górnej granicy ustawowego zagrożenia (aktualnie ustawa przewiduje takie obniżenie wyłącznie w przypadku popełnienia przez nieletniego przestępstw wymienionych w art. 10 § 2 k.k. Wówczas orzeczona kara nie może przekroczyć dwóch trzecich górnej granicy ustawowego zagrożenia przewidzianego za przypisane sprawcy przestępstwo)</a:t>
            </a:r>
          </a:p>
          <a:p>
            <a:r>
              <a:rPr lang="pl-PL" dirty="0"/>
              <a:t>Obostrzenie kary – polega na polega na wymierzeniu kary powyżej górnej granicy ustawowego zagrożenia (np. w przypadku czynu ciągłego).</a:t>
            </a:r>
          </a:p>
          <a:p>
            <a:endParaRPr lang="pl-PL" dirty="0"/>
          </a:p>
        </p:txBody>
      </p:sp>
    </p:spTree>
    <p:extLst>
      <p:ext uri="{BB962C8B-B14F-4D97-AF65-F5344CB8AC3E}">
        <p14:creationId xmlns:p14="http://schemas.microsoft.com/office/powerpoint/2010/main" val="1550324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95AF7-CAB1-331E-3FD6-3FC25AC37486}"/>
              </a:ext>
            </a:extLst>
          </p:cNvPr>
          <p:cNvSpPr>
            <a:spLocks noGrp="1"/>
          </p:cNvSpPr>
          <p:nvPr>
            <p:ph type="title"/>
          </p:nvPr>
        </p:nvSpPr>
        <p:spPr/>
        <p:txBody>
          <a:bodyPr/>
          <a:lstStyle/>
          <a:p>
            <a:pPr algn="ctr"/>
            <a:r>
              <a:rPr lang="pl-PL" dirty="0"/>
              <a:t>Obniżenie/ obostrzenie kary</a:t>
            </a:r>
          </a:p>
        </p:txBody>
      </p:sp>
      <p:sp>
        <p:nvSpPr>
          <p:cNvPr id="3" name="Symbol zastępczy zawartości 2">
            <a:extLst>
              <a:ext uri="{FF2B5EF4-FFF2-40B4-BE49-F238E27FC236}">
                <a16:creationId xmlns:a16="http://schemas.microsoft.com/office/drawing/2014/main" id="{30A19C6D-CB18-7D66-B6E8-A177E3109AEC}"/>
              </a:ext>
            </a:extLst>
          </p:cNvPr>
          <p:cNvSpPr>
            <a:spLocks noGrp="1"/>
          </p:cNvSpPr>
          <p:nvPr>
            <p:ph idx="1"/>
          </p:nvPr>
        </p:nvSpPr>
        <p:spPr/>
        <p:txBody>
          <a:bodyPr>
            <a:normAutofit fontScale="92500" lnSpcReduction="20000"/>
          </a:bodyPr>
          <a:lstStyle/>
          <a:p>
            <a:pPr marL="0" indent="0">
              <a:buNone/>
            </a:pPr>
            <a:r>
              <a:rPr lang="pl-PL" dirty="0"/>
              <a:t>§  1. Jeżeli ustawa przewiduje obniżenie albo nadzwyczajne obostrzenie górnej granicy ustawowego zagrożenia, a ustawowe zagrożenie obejmuje więcej niż jedną z kar wymienionych w art. 32 pkt 1-3, obniżenie albo obostrzenie odnosi się do każdej z tych kar.</a:t>
            </a:r>
          </a:p>
          <a:p>
            <a:pPr marL="0" indent="0">
              <a:buNone/>
            </a:pPr>
            <a:r>
              <a:rPr lang="pl-PL" dirty="0"/>
              <a:t>§  2. Kara nadzwyczajnie obostrzona nie może przekroczyć 810 stawek dziennych grzywny, 2 lat ograniczenia wolności lub 30 lat pozbawienia wolności.</a:t>
            </a:r>
          </a:p>
          <a:p>
            <a:pPr marL="0" indent="0">
              <a:buNone/>
            </a:pPr>
            <a:r>
              <a:rPr lang="pl-PL" dirty="0"/>
              <a:t>§  3. Jeżeli ustawa przewiduje obniżenie górnej granicy ustawowego zagrożenia, kara wymierzona za przestępstwo zagrożone karą dożywotniego pozbawienia wolności nie może przekroczyć 30 lat pozbawienia wolności.</a:t>
            </a:r>
          </a:p>
          <a:p>
            <a:endParaRPr lang="pl-PL" dirty="0"/>
          </a:p>
        </p:txBody>
      </p:sp>
    </p:spTree>
    <p:extLst>
      <p:ext uri="{BB962C8B-B14F-4D97-AF65-F5344CB8AC3E}">
        <p14:creationId xmlns:p14="http://schemas.microsoft.com/office/powerpoint/2010/main" val="3396444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B0D643-CAB8-7E47-4ED1-D3E5519CBD51}"/>
              </a:ext>
            </a:extLst>
          </p:cNvPr>
          <p:cNvSpPr>
            <a:spLocks noGrp="1"/>
          </p:cNvSpPr>
          <p:nvPr>
            <p:ph type="title"/>
          </p:nvPr>
        </p:nvSpPr>
        <p:spPr/>
        <p:txBody>
          <a:bodyPr/>
          <a:lstStyle/>
          <a:p>
            <a:pPr algn="ctr"/>
            <a:r>
              <a:rPr lang="pl-PL" dirty="0"/>
              <a:t>Kara dożywotniego pozbawienia wolności </a:t>
            </a:r>
          </a:p>
        </p:txBody>
      </p:sp>
      <p:sp>
        <p:nvSpPr>
          <p:cNvPr id="3" name="Symbol zastępczy zawartości 2">
            <a:extLst>
              <a:ext uri="{FF2B5EF4-FFF2-40B4-BE49-F238E27FC236}">
                <a16:creationId xmlns:a16="http://schemas.microsoft.com/office/drawing/2014/main" id="{D1CD283A-7B13-1A8D-094C-91EF77F8BCCC}"/>
              </a:ext>
            </a:extLst>
          </p:cNvPr>
          <p:cNvSpPr>
            <a:spLocks noGrp="1"/>
          </p:cNvSpPr>
          <p:nvPr>
            <p:ph idx="1"/>
          </p:nvPr>
        </p:nvSpPr>
        <p:spPr/>
        <p:txBody>
          <a:bodyPr>
            <a:normAutofit lnSpcReduction="10000"/>
          </a:bodyPr>
          <a:lstStyle/>
          <a:p>
            <a:pPr algn="just"/>
            <a:r>
              <a:rPr lang="pl-PL" dirty="0"/>
              <a:t>Polega na dożywotniej izolacji skazanego w zakładzie karnym.</a:t>
            </a:r>
          </a:p>
          <a:p>
            <a:pPr algn="just"/>
            <a:r>
              <a:rPr lang="pl-PL" dirty="0"/>
              <a:t>Ma charakter eliminacyjny.</a:t>
            </a:r>
          </a:p>
          <a:p>
            <a:pPr algn="just"/>
            <a:r>
              <a:rPr lang="pl-PL" dirty="0"/>
              <a:t>Winno się ją orzekać z dużą dozą ostrożności – wyłącznie za najcięższe zbrodnie w stosunku do sprawców wyjątkowo niebezpiecznych.</a:t>
            </a:r>
          </a:p>
          <a:p>
            <a:pPr algn="just"/>
            <a:r>
              <a:rPr lang="pl-PL" dirty="0"/>
              <a:t>W sankcji w zasadzie występuje jako alternatywna kara w stosunku do kar łagodniejszego rodzaju (p.w.).</a:t>
            </a:r>
          </a:p>
          <a:p>
            <a:pPr algn="just"/>
            <a:r>
              <a:rPr lang="pl-PL" dirty="0"/>
              <a:t>Nie ma możliwości jej orzeczenia wobec sprawcy, który w chwili popełnienia przestępstwa nie ukończył 18 roku życia.</a:t>
            </a:r>
          </a:p>
        </p:txBody>
      </p:sp>
    </p:spTree>
    <p:extLst>
      <p:ext uri="{BB962C8B-B14F-4D97-AF65-F5344CB8AC3E}">
        <p14:creationId xmlns:p14="http://schemas.microsoft.com/office/powerpoint/2010/main" val="35957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59140C-C177-3B67-F40E-0B5D92AB9DC1}"/>
              </a:ext>
            </a:extLst>
          </p:cNvPr>
          <p:cNvSpPr>
            <a:spLocks noGrp="1"/>
          </p:cNvSpPr>
          <p:nvPr>
            <p:ph type="title"/>
          </p:nvPr>
        </p:nvSpPr>
        <p:spPr/>
        <p:txBody>
          <a:bodyPr/>
          <a:lstStyle/>
          <a:p>
            <a:pPr algn="ctr"/>
            <a:r>
              <a:rPr lang="pl-PL" dirty="0"/>
              <a:t>Przestępstwo – zbrodnia czy występek?</a:t>
            </a:r>
          </a:p>
        </p:txBody>
      </p:sp>
      <p:sp>
        <p:nvSpPr>
          <p:cNvPr id="3" name="Symbol zastępczy zawartości 2">
            <a:extLst>
              <a:ext uri="{FF2B5EF4-FFF2-40B4-BE49-F238E27FC236}">
                <a16:creationId xmlns:a16="http://schemas.microsoft.com/office/drawing/2014/main" id="{387BF356-3EDD-9CAE-8184-B9A49321F0BD}"/>
              </a:ext>
            </a:extLst>
          </p:cNvPr>
          <p:cNvSpPr>
            <a:spLocks noGrp="1"/>
          </p:cNvSpPr>
          <p:nvPr>
            <p:ph idx="1"/>
          </p:nvPr>
        </p:nvSpPr>
        <p:spPr/>
        <p:txBody>
          <a:bodyPr/>
          <a:lstStyle/>
          <a:p>
            <a:pPr marL="0" indent="0" algn="just">
              <a:buNone/>
            </a:pPr>
            <a:r>
              <a:rPr lang="pl-PL" dirty="0"/>
              <a:t>Od zagrożenia karnego uzależniona jest klasyfikacja przestępstwa jako zbrodni lub występku – art. 7 k.k.</a:t>
            </a:r>
          </a:p>
          <a:p>
            <a:pPr algn="just"/>
            <a:r>
              <a:rPr lang="pl-PL" b="1" dirty="0"/>
              <a:t>Zbrodnia </a:t>
            </a:r>
            <a:r>
              <a:rPr lang="pl-PL" dirty="0"/>
              <a:t>– czyn zagrożony karą pozbawienia wolności na czas nie krótszy od lat trzech.</a:t>
            </a:r>
          </a:p>
          <a:p>
            <a:pPr algn="just"/>
            <a:r>
              <a:rPr lang="pl-PL" b="1" dirty="0"/>
              <a:t>Występek</a:t>
            </a:r>
            <a:r>
              <a:rPr lang="pl-PL" dirty="0"/>
              <a:t> – czyn zagrożony grzywną powyżej 30 stawek dziennych albo powyżej 5000 złotych, karą ograniczenia wolności przekraczającą miesiąc albo karą pozbawienia wolności przekraczającą miesiąc.</a:t>
            </a:r>
          </a:p>
        </p:txBody>
      </p:sp>
    </p:spTree>
    <p:extLst>
      <p:ext uri="{BB962C8B-B14F-4D97-AF65-F5344CB8AC3E}">
        <p14:creationId xmlns:p14="http://schemas.microsoft.com/office/powerpoint/2010/main" val="2152844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FDBB71-342F-46DE-D06D-96E9CD31F94A}"/>
              </a:ext>
            </a:extLst>
          </p:cNvPr>
          <p:cNvSpPr>
            <a:spLocks noGrp="1"/>
          </p:cNvSpPr>
          <p:nvPr>
            <p:ph type="title"/>
          </p:nvPr>
        </p:nvSpPr>
        <p:spPr/>
        <p:txBody>
          <a:bodyPr/>
          <a:lstStyle/>
          <a:p>
            <a:pPr algn="ctr"/>
            <a:r>
              <a:rPr lang="pl-PL" dirty="0"/>
              <a:t>Dyrektywy wymiaru kary</a:t>
            </a:r>
          </a:p>
        </p:txBody>
      </p:sp>
      <p:sp>
        <p:nvSpPr>
          <p:cNvPr id="3" name="Symbol zastępczy zawartości 2">
            <a:extLst>
              <a:ext uri="{FF2B5EF4-FFF2-40B4-BE49-F238E27FC236}">
                <a16:creationId xmlns:a16="http://schemas.microsoft.com/office/drawing/2014/main" id="{85CAC798-9388-D7D7-A989-67C44F2294F6}"/>
              </a:ext>
            </a:extLst>
          </p:cNvPr>
          <p:cNvSpPr>
            <a:spLocks noGrp="1"/>
          </p:cNvSpPr>
          <p:nvPr>
            <p:ph idx="1"/>
          </p:nvPr>
        </p:nvSpPr>
        <p:spPr/>
        <p:txBody>
          <a:bodyPr/>
          <a:lstStyle/>
          <a:p>
            <a:pPr marL="0" indent="0" algn="just">
              <a:buNone/>
            </a:pPr>
            <a:r>
              <a:rPr lang="pl-PL" dirty="0"/>
              <a:t>Zagrożenie karne wskazane w przepisie typizującym czyn zabroniony podane jest zazwyczaj alternatywnie bądź w formie „widełek”. Rzecz jasna nie można w takiej formie orzec kary wyrokiem. Czym zatem kieruje się sąd przy wyborze odpowiedniej sankcji?</a:t>
            </a:r>
          </a:p>
        </p:txBody>
      </p:sp>
    </p:spTree>
    <p:extLst>
      <p:ext uri="{BB962C8B-B14F-4D97-AF65-F5344CB8AC3E}">
        <p14:creationId xmlns:p14="http://schemas.microsoft.com/office/powerpoint/2010/main" val="280792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CC16E-84DF-2ADA-095D-634870A6863E}"/>
              </a:ext>
            </a:extLst>
          </p:cNvPr>
          <p:cNvSpPr>
            <a:spLocks noGrp="1"/>
          </p:cNvSpPr>
          <p:nvPr>
            <p:ph type="title"/>
          </p:nvPr>
        </p:nvSpPr>
        <p:spPr/>
        <p:txBody>
          <a:bodyPr/>
          <a:lstStyle/>
          <a:p>
            <a:pPr algn="ctr"/>
            <a:r>
              <a:rPr lang="pl-PL" dirty="0"/>
              <a:t>Dyrektywy wymiaru kary</a:t>
            </a:r>
          </a:p>
        </p:txBody>
      </p:sp>
      <p:sp>
        <p:nvSpPr>
          <p:cNvPr id="3" name="Symbol zastępczy zawartości 2">
            <a:extLst>
              <a:ext uri="{FF2B5EF4-FFF2-40B4-BE49-F238E27FC236}">
                <a16:creationId xmlns:a16="http://schemas.microsoft.com/office/drawing/2014/main" id="{D246CD35-5B5E-AB4B-18B7-A279CCCD68B1}"/>
              </a:ext>
            </a:extLst>
          </p:cNvPr>
          <p:cNvSpPr>
            <a:spLocks noGrp="1"/>
          </p:cNvSpPr>
          <p:nvPr>
            <p:ph idx="1"/>
          </p:nvPr>
        </p:nvSpPr>
        <p:spPr/>
        <p:txBody>
          <a:bodyPr>
            <a:normAutofit lnSpcReduction="10000"/>
          </a:bodyPr>
          <a:lstStyle/>
          <a:p>
            <a:pPr marL="0" indent="0" algn="just">
              <a:buNone/>
            </a:pPr>
            <a:r>
              <a:rPr lang="pl-PL" dirty="0"/>
              <a:t>Art. 53 k.k. – sąd wymierza karę według swojego uznania i w granicach przewidzianych przez ustawę, uwzględniając:</a:t>
            </a:r>
          </a:p>
          <a:p>
            <a:pPr algn="just"/>
            <a:r>
              <a:rPr lang="pl-PL" dirty="0"/>
              <a:t>stopień społecznej szkodliwości czynu,</a:t>
            </a:r>
          </a:p>
          <a:p>
            <a:pPr algn="just"/>
            <a:r>
              <a:rPr lang="pl-PL" dirty="0"/>
              <a:t>okoliczności obciążające i okoliczności łagodzące, </a:t>
            </a:r>
          </a:p>
          <a:p>
            <a:pPr algn="just"/>
            <a:r>
              <a:rPr lang="pl-PL" dirty="0"/>
              <a:t>cele kary w zakresie społecznego oddziaływania, </a:t>
            </a:r>
          </a:p>
          <a:p>
            <a:pPr algn="just"/>
            <a:r>
              <a:rPr lang="pl-PL" dirty="0"/>
              <a:t>cele zapobiegawcze, które ma ona osiągnąć w stosunku do skazanego.</a:t>
            </a:r>
          </a:p>
          <a:p>
            <a:pPr marL="0" indent="0" algn="just">
              <a:buNone/>
            </a:pPr>
            <a:r>
              <a:rPr lang="pl-PL" dirty="0"/>
              <a:t>Dolegliwość kary nie może przekraczać stopnia winy</a:t>
            </a:r>
          </a:p>
        </p:txBody>
      </p:sp>
    </p:spTree>
    <p:extLst>
      <p:ext uri="{BB962C8B-B14F-4D97-AF65-F5344CB8AC3E}">
        <p14:creationId xmlns:p14="http://schemas.microsoft.com/office/powerpoint/2010/main" val="3257075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C0DFC9-B39D-A4EC-DC15-664A5693B210}"/>
              </a:ext>
            </a:extLst>
          </p:cNvPr>
          <p:cNvSpPr>
            <a:spLocks noGrp="1"/>
          </p:cNvSpPr>
          <p:nvPr>
            <p:ph type="title"/>
          </p:nvPr>
        </p:nvSpPr>
        <p:spPr/>
        <p:txBody>
          <a:bodyPr/>
          <a:lstStyle/>
          <a:p>
            <a:pPr algn="ctr"/>
            <a:r>
              <a:rPr lang="pl-PL" dirty="0"/>
              <a:t>Dyrektywy wymiaru kary</a:t>
            </a:r>
          </a:p>
        </p:txBody>
      </p:sp>
      <p:sp>
        <p:nvSpPr>
          <p:cNvPr id="3" name="Symbol zastępczy zawartości 2">
            <a:extLst>
              <a:ext uri="{FF2B5EF4-FFF2-40B4-BE49-F238E27FC236}">
                <a16:creationId xmlns:a16="http://schemas.microsoft.com/office/drawing/2014/main" id="{1C577C2A-A0A5-B371-26C0-A73A43D756F7}"/>
              </a:ext>
            </a:extLst>
          </p:cNvPr>
          <p:cNvSpPr>
            <a:spLocks noGrp="1"/>
          </p:cNvSpPr>
          <p:nvPr>
            <p:ph idx="1"/>
          </p:nvPr>
        </p:nvSpPr>
        <p:spPr>
          <a:xfrm>
            <a:off x="1875295" y="1885285"/>
            <a:ext cx="8694844" cy="4840980"/>
          </a:xfrm>
        </p:spPr>
        <p:txBody>
          <a:bodyPr>
            <a:normAutofit fontScale="85000" lnSpcReduction="10000"/>
          </a:bodyPr>
          <a:lstStyle/>
          <a:p>
            <a:pPr algn="just"/>
            <a:r>
              <a:rPr lang="pl-PL" dirty="0"/>
              <a:t>a w szczególności uwzględniając:</a:t>
            </a:r>
          </a:p>
          <a:p>
            <a:pPr algn="just"/>
            <a:r>
              <a:rPr lang="pl-PL" dirty="0"/>
              <a:t>Motywację i sposób zachowania się sprawcy (zwłaszcza gdy przestępstwo zostało popełnione na szkodę osoby nieporadnej ze względu na wiek lub stan zdrowia),</a:t>
            </a:r>
          </a:p>
          <a:p>
            <a:pPr algn="just"/>
            <a:r>
              <a:rPr lang="pl-PL" dirty="0"/>
              <a:t>Popełnienie przestępstwa wspólnie z nieletnim,</a:t>
            </a:r>
          </a:p>
          <a:p>
            <a:pPr algn="just"/>
            <a:r>
              <a:rPr lang="pl-PL" dirty="0"/>
              <a:t>Rodzaj i stopień naruszenia ciążących na sprawcy obowiązków,</a:t>
            </a:r>
          </a:p>
          <a:p>
            <a:pPr algn="just"/>
            <a:r>
              <a:rPr lang="pl-PL" dirty="0"/>
              <a:t>Rodzaj i rozmiar ujemnych następstw przestępstwa,</a:t>
            </a:r>
          </a:p>
          <a:p>
            <a:pPr algn="just"/>
            <a:r>
              <a:rPr lang="pl-PL" dirty="0"/>
              <a:t>Właściwości i warunki osobiste sprawcy,</a:t>
            </a:r>
          </a:p>
          <a:p>
            <a:pPr algn="just"/>
            <a:r>
              <a:rPr lang="pl-PL" dirty="0"/>
              <a:t>Sposób życia przed popełnieniem przestępstwa i zachowanie po jego popełnieniu, zwłaszcza staranie o naprawienie szkody lub zadośćuczynienie w innej formie społecznemu poczuciu sprawiedliwości,</a:t>
            </a:r>
          </a:p>
          <a:p>
            <a:pPr algn="just"/>
            <a:r>
              <a:rPr lang="pl-PL" dirty="0"/>
              <a:t>Zachowanie się pokrzywdzonego,</a:t>
            </a:r>
          </a:p>
          <a:p>
            <a:endParaRPr lang="pl-PL" dirty="0"/>
          </a:p>
        </p:txBody>
      </p:sp>
    </p:spTree>
    <p:extLst>
      <p:ext uri="{BB962C8B-B14F-4D97-AF65-F5344CB8AC3E}">
        <p14:creationId xmlns:p14="http://schemas.microsoft.com/office/powerpoint/2010/main" val="3870046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1EC2D8-EB2B-C686-CF84-0834B779A805}"/>
              </a:ext>
            </a:extLst>
          </p:cNvPr>
          <p:cNvSpPr>
            <a:spLocks noGrp="1"/>
          </p:cNvSpPr>
          <p:nvPr>
            <p:ph type="title"/>
          </p:nvPr>
        </p:nvSpPr>
        <p:spPr/>
        <p:txBody>
          <a:bodyPr/>
          <a:lstStyle/>
          <a:p>
            <a:pPr algn="ctr"/>
            <a:r>
              <a:rPr lang="pl-PL" dirty="0"/>
              <a:t>Okoliczności obciążające – ustawowy katalog otwarty (art. 53 § 2a k.k.)</a:t>
            </a:r>
          </a:p>
        </p:txBody>
      </p:sp>
      <p:sp>
        <p:nvSpPr>
          <p:cNvPr id="3" name="Symbol zastępczy zawartości 2">
            <a:extLst>
              <a:ext uri="{FF2B5EF4-FFF2-40B4-BE49-F238E27FC236}">
                <a16:creationId xmlns:a16="http://schemas.microsoft.com/office/drawing/2014/main" id="{97A3D7D0-44CA-927A-7999-048477C4739C}"/>
              </a:ext>
            </a:extLst>
          </p:cNvPr>
          <p:cNvSpPr>
            <a:spLocks noGrp="1"/>
          </p:cNvSpPr>
          <p:nvPr>
            <p:ph idx="1"/>
          </p:nvPr>
        </p:nvSpPr>
        <p:spPr/>
        <p:txBody>
          <a:bodyPr>
            <a:normAutofit fontScale="92500" lnSpcReduction="10000"/>
          </a:bodyPr>
          <a:lstStyle/>
          <a:p>
            <a:pPr marL="0" indent="0">
              <a:buNone/>
            </a:pPr>
            <a:r>
              <a:rPr lang="pl-PL" dirty="0"/>
              <a:t>1) uprzednia karalność za przestępstwo umyślne lub podobne przestępstwo nieumyślne;</a:t>
            </a:r>
          </a:p>
          <a:p>
            <a:pPr marL="0" indent="0">
              <a:buNone/>
            </a:pPr>
            <a:r>
              <a:rPr lang="pl-PL" dirty="0"/>
              <a:t>2) wykorzystanie bezradności, niepełnosprawności, choroby lub podeszłego wieku pokrzywdzonego;</a:t>
            </a:r>
          </a:p>
          <a:p>
            <a:pPr marL="0" indent="0">
              <a:buNone/>
            </a:pPr>
            <a:r>
              <a:rPr lang="pl-PL" dirty="0"/>
              <a:t>3) sposób działania prowadzący do poniżenia lub udręczenia pokrzywdzonego;</a:t>
            </a:r>
          </a:p>
          <a:p>
            <a:pPr marL="0" indent="0">
              <a:buNone/>
            </a:pPr>
            <a:r>
              <a:rPr lang="pl-PL" dirty="0"/>
              <a:t>4) popełnienie przestępstwa z premedytacją;</a:t>
            </a:r>
          </a:p>
          <a:p>
            <a:pPr marL="0" indent="0">
              <a:buNone/>
            </a:pPr>
            <a:r>
              <a:rPr lang="pl-PL" dirty="0"/>
              <a:t>5) popełnienie przestępstwa w wyniku motywacji zasługującej na szczególne potępienie;</a:t>
            </a:r>
          </a:p>
          <a:p>
            <a:endParaRPr lang="pl-PL" dirty="0"/>
          </a:p>
        </p:txBody>
      </p:sp>
    </p:spTree>
    <p:extLst>
      <p:ext uri="{BB962C8B-B14F-4D97-AF65-F5344CB8AC3E}">
        <p14:creationId xmlns:p14="http://schemas.microsoft.com/office/powerpoint/2010/main" val="25555323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573E089-11CB-8082-9FD6-AFE146A9F5F9}"/>
              </a:ext>
            </a:extLst>
          </p:cNvPr>
          <p:cNvSpPr>
            <a:spLocks noGrp="1"/>
          </p:cNvSpPr>
          <p:nvPr>
            <p:ph idx="1"/>
          </p:nvPr>
        </p:nvSpPr>
        <p:spPr>
          <a:xfrm>
            <a:off x="2773599" y="825190"/>
            <a:ext cx="7796540" cy="5224754"/>
          </a:xfrm>
        </p:spPr>
        <p:txBody>
          <a:bodyPr>
            <a:normAutofit/>
          </a:bodyPr>
          <a:lstStyle/>
          <a:p>
            <a:pPr marL="0" indent="0">
              <a:buNone/>
            </a:pPr>
            <a:r>
              <a:rPr lang="pl-PL" dirty="0"/>
              <a:t>6) popełnienie przestępstwa motywowanego nienawiścią z powodu przynależności narodowej, etnicznej, rasowej, politycznej lub wyznaniowej ofiary albo z powodu jej bezwyznaniowości;</a:t>
            </a:r>
          </a:p>
          <a:p>
            <a:pPr marL="0" indent="0">
              <a:buNone/>
            </a:pPr>
            <a:r>
              <a:rPr lang="pl-PL" dirty="0"/>
              <a:t>7) działanie ze szczególnym okrucieństwem;</a:t>
            </a:r>
          </a:p>
          <a:p>
            <a:pPr marL="0" indent="0">
              <a:buNone/>
            </a:pPr>
            <a:r>
              <a:rPr lang="pl-PL" dirty="0"/>
              <a:t>8) popełnienie przestępstwa w stanie po spożyciu alkoholu lub środka odurzającego, jeżeli ten stan był czynnikiem prowadzącym do popełnienia przestępstwa lub istotnego zwiększenia jego skutków;</a:t>
            </a:r>
          </a:p>
          <a:p>
            <a:pPr marL="0" indent="0">
              <a:buNone/>
            </a:pPr>
            <a:r>
              <a:rPr lang="pl-PL" dirty="0"/>
              <a:t>9) popełnienie przestępstwa we współdziałaniu z nieletnim lub z wykorzystaniem jego udziału.</a:t>
            </a:r>
          </a:p>
          <a:p>
            <a:endParaRPr lang="pl-PL" dirty="0"/>
          </a:p>
        </p:txBody>
      </p:sp>
    </p:spTree>
    <p:extLst>
      <p:ext uri="{BB962C8B-B14F-4D97-AF65-F5344CB8AC3E}">
        <p14:creationId xmlns:p14="http://schemas.microsoft.com/office/powerpoint/2010/main" val="40894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F06297-E4C1-38D6-8B45-0A48BBDE4770}"/>
              </a:ext>
            </a:extLst>
          </p:cNvPr>
          <p:cNvSpPr>
            <a:spLocks noGrp="1"/>
          </p:cNvSpPr>
          <p:nvPr>
            <p:ph type="title"/>
          </p:nvPr>
        </p:nvSpPr>
        <p:spPr/>
        <p:txBody>
          <a:bodyPr/>
          <a:lstStyle/>
          <a:p>
            <a:pPr algn="ctr"/>
            <a:r>
              <a:rPr lang="pl-PL" dirty="0"/>
              <a:t>Kara kryminalna </a:t>
            </a:r>
            <a:br>
              <a:rPr lang="pl-PL" dirty="0"/>
            </a:br>
            <a:r>
              <a:rPr lang="pl-PL" dirty="0"/>
              <a:t>– definicja na gruncie prawa karnego</a:t>
            </a:r>
          </a:p>
        </p:txBody>
      </p:sp>
      <p:sp>
        <p:nvSpPr>
          <p:cNvPr id="3" name="Symbol zastępczy zawartości 2">
            <a:extLst>
              <a:ext uri="{FF2B5EF4-FFF2-40B4-BE49-F238E27FC236}">
                <a16:creationId xmlns:a16="http://schemas.microsoft.com/office/drawing/2014/main" id="{BD59B514-EF00-4B63-2EFF-587A2483574E}"/>
              </a:ext>
            </a:extLst>
          </p:cNvPr>
          <p:cNvSpPr>
            <a:spLocks noGrp="1"/>
          </p:cNvSpPr>
          <p:nvPr>
            <p:ph idx="1"/>
          </p:nvPr>
        </p:nvSpPr>
        <p:spPr/>
        <p:txBody>
          <a:bodyPr/>
          <a:lstStyle/>
          <a:p>
            <a:pPr algn="just"/>
            <a:r>
              <a:rPr lang="pl-PL" dirty="0"/>
              <a:t>Kara kryminalna jest to osobista dolegliwość zadana sprawcy przestępstwa przez konstytucyjnie uprawniony organ państwa, będąca reakcją na popełnienie przestępstwa i wyrażająca potępienie dla przestępstwa, mająca na celu zadośćuczynienie społecznemu poczuciu sprawiedliwości i wypełnienie celów prewencyjnych.</a:t>
            </a:r>
          </a:p>
        </p:txBody>
      </p:sp>
    </p:spTree>
    <p:extLst>
      <p:ext uri="{BB962C8B-B14F-4D97-AF65-F5344CB8AC3E}">
        <p14:creationId xmlns:p14="http://schemas.microsoft.com/office/powerpoint/2010/main" val="11346003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56773F-4EAF-06AA-155E-A445ABC687FE}"/>
              </a:ext>
            </a:extLst>
          </p:cNvPr>
          <p:cNvSpPr>
            <a:spLocks noGrp="1"/>
          </p:cNvSpPr>
          <p:nvPr>
            <p:ph type="title"/>
          </p:nvPr>
        </p:nvSpPr>
        <p:spPr/>
        <p:txBody>
          <a:bodyPr/>
          <a:lstStyle/>
          <a:p>
            <a:pPr algn="ctr"/>
            <a:r>
              <a:rPr lang="pl-PL" dirty="0"/>
              <a:t>Okoliczności łagodzące – ustawowy katalog otwarty (art. 53 § 2b k.k.)</a:t>
            </a:r>
          </a:p>
        </p:txBody>
      </p:sp>
      <p:sp>
        <p:nvSpPr>
          <p:cNvPr id="3" name="Symbol zastępczy zawartości 2">
            <a:extLst>
              <a:ext uri="{FF2B5EF4-FFF2-40B4-BE49-F238E27FC236}">
                <a16:creationId xmlns:a16="http://schemas.microsoft.com/office/drawing/2014/main" id="{0543108B-C887-3C4E-2A54-39A8EF336D74}"/>
              </a:ext>
            </a:extLst>
          </p:cNvPr>
          <p:cNvSpPr>
            <a:spLocks noGrp="1"/>
          </p:cNvSpPr>
          <p:nvPr>
            <p:ph idx="1"/>
          </p:nvPr>
        </p:nvSpPr>
        <p:spPr/>
        <p:txBody>
          <a:bodyPr>
            <a:normAutofit/>
          </a:bodyPr>
          <a:lstStyle/>
          <a:p>
            <a:pPr marL="0" indent="0">
              <a:buNone/>
            </a:pPr>
            <a:r>
              <a:rPr lang="pl-PL" dirty="0"/>
              <a:t>1) popełnienie przestępstwa w wyniku motywacji zasługującej na uwzględnienie;</a:t>
            </a:r>
          </a:p>
          <a:p>
            <a:pPr marL="0" indent="0">
              <a:buNone/>
            </a:pPr>
            <a:r>
              <a:rPr lang="pl-PL" dirty="0"/>
              <a:t>2) popełnienie przestępstwa pod wpływem gniewu, strachu lub wzburzenia, usprawiedliwionych okolicznościami zdarzenia;</a:t>
            </a:r>
          </a:p>
          <a:p>
            <a:pPr marL="0" indent="0">
              <a:buNone/>
            </a:pPr>
            <a:r>
              <a:rPr lang="pl-PL" dirty="0"/>
              <a:t>3) popełnienie przestępstwa w reakcji na nagłą sytuację, której prawidłowa ocena była istotnie utrudniona z uwagi na okoliczności osobiste, zakres wiedzy lub doświadczenia życiowego sprawcy;</a:t>
            </a:r>
          </a:p>
          <a:p>
            <a:endParaRPr lang="pl-PL" dirty="0"/>
          </a:p>
        </p:txBody>
      </p:sp>
    </p:spTree>
    <p:extLst>
      <p:ext uri="{BB962C8B-B14F-4D97-AF65-F5344CB8AC3E}">
        <p14:creationId xmlns:p14="http://schemas.microsoft.com/office/powerpoint/2010/main" val="297432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A4982EE-64F4-45F7-BF8D-0A810A2BE437}"/>
              </a:ext>
            </a:extLst>
          </p:cNvPr>
          <p:cNvSpPr>
            <a:spLocks noGrp="1"/>
          </p:cNvSpPr>
          <p:nvPr>
            <p:ph idx="1"/>
          </p:nvPr>
        </p:nvSpPr>
        <p:spPr>
          <a:xfrm>
            <a:off x="2773599" y="802888"/>
            <a:ext cx="7796540" cy="5247056"/>
          </a:xfrm>
        </p:spPr>
        <p:txBody>
          <a:bodyPr>
            <a:normAutofit/>
          </a:bodyPr>
          <a:lstStyle/>
          <a:p>
            <a:pPr marL="0" indent="0">
              <a:buNone/>
            </a:pPr>
            <a:r>
              <a:rPr lang="pl-PL" dirty="0"/>
              <a:t>4) podjęcie działań zmierzających do zapobieżenia szkodzie lub krzywdzie, wynikającej z przestępstwa, albo do ograniczenia jej rozmiaru;</a:t>
            </a:r>
          </a:p>
          <a:p>
            <a:pPr marL="0" indent="0">
              <a:buNone/>
            </a:pPr>
            <a:r>
              <a:rPr lang="pl-PL" dirty="0"/>
              <a:t>5) pojednanie się z pokrzywdzonym;</a:t>
            </a:r>
          </a:p>
          <a:p>
            <a:pPr marL="0" indent="0">
              <a:buNone/>
            </a:pPr>
            <a:r>
              <a:rPr lang="pl-PL" dirty="0"/>
              <a:t>6) naprawienie szkody wyrządzonej przestępstwem lub zadośćuczynienie za krzywdę wynikłą z przestępstwa;</a:t>
            </a:r>
          </a:p>
          <a:p>
            <a:pPr marL="0" indent="0">
              <a:buNone/>
            </a:pPr>
            <a:r>
              <a:rPr lang="pl-PL" dirty="0"/>
              <a:t>7) popełnienie przestępstwa ze znacznym przyczynieniem się pokrzywdzonego;</a:t>
            </a:r>
          </a:p>
          <a:p>
            <a:pPr marL="0" indent="0">
              <a:buNone/>
            </a:pPr>
            <a:r>
              <a:rPr lang="pl-PL" dirty="0"/>
              <a:t>8) dobrowolne ujawnienie popełnionego przez siebie przestępstwa organowi powołanemu do ścigania przestępstw.</a:t>
            </a:r>
          </a:p>
          <a:p>
            <a:endParaRPr lang="pl-PL" dirty="0"/>
          </a:p>
        </p:txBody>
      </p:sp>
    </p:spTree>
    <p:extLst>
      <p:ext uri="{BB962C8B-B14F-4D97-AF65-F5344CB8AC3E}">
        <p14:creationId xmlns:p14="http://schemas.microsoft.com/office/powerpoint/2010/main" val="29435699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D61E31-DF5E-33EC-41F0-6B6A86A876D5}"/>
              </a:ext>
            </a:extLst>
          </p:cNvPr>
          <p:cNvSpPr>
            <a:spLocks noGrp="1"/>
          </p:cNvSpPr>
          <p:nvPr>
            <p:ph type="title"/>
          </p:nvPr>
        </p:nvSpPr>
        <p:spPr>
          <a:xfrm>
            <a:off x="1739590" y="808056"/>
            <a:ext cx="8830549" cy="1077229"/>
          </a:xfrm>
        </p:spPr>
        <p:txBody>
          <a:bodyPr>
            <a:normAutofit/>
          </a:bodyPr>
          <a:lstStyle/>
          <a:p>
            <a:pPr algn="ctr"/>
            <a:r>
              <a:rPr lang="pl-PL" dirty="0"/>
              <a:t>Okoliczności łagodzące/ obciążające – zakaz podwójnego „zaostrzania” i „łagodzenia” </a:t>
            </a:r>
          </a:p>
        </p:txBody>
      </p:sp>
      <p:sp>
        <p:nvSpPr>
          <p:cNvPr id="3" name="Symbol zastępczy zawartości 2">
            <a:extLst>
              <a:ext uri="{FF2B5EF4-FFF2-40B4-BE49-F238E27FC236}">
                <a16:creationId xmlns:a16="http://schemas.microsoft.com/office/drawing/2014/main" id="{90DC97AF-5FDC-7FA6-D68A-DF5DC966CCEB}"/>
              </a:ext>
            </a:extLst>
          </p:cNvPr>
          <p:cNvSpPr>
            <a:spLocks noGrp="1"/>
          </p:cNvSpPr>
          <p:nvPr>
            <p:ph idx="1"/>
          </p:nvPr>
        </p:nvSpPr>
        <p:spPr>
          <a:xfrm>
            <a:off x="1449659" y="2052116"/>
            <a:ext cx="9120480" cy="3997828"/>
          </a:xfrm>
        </p:spPr>
        <p:txBody>
          <a:bodyPr/>
          <a:lstStyle/>
          <a:p>
            <a:r>
              <a:rPr lang="pl-PL" dirty="0"/>
              <a:t>Jeśli dana okoliczność jest zarazem znamieniem przestępstwa nie stanowi okoliczności łagodzącej/ obciążającej, chyba że wystąpiła ona ze szczególnie wysokim nasileniem.</a:t>
            </a:r>
          </a:p>
          <a:p>
            <a:r>
              <a:rPr lang="pl-PL" dirty="0"/>
              <a:t>Okoliczność będąca zarazem podstawą zaostrzenia odpowiedzialności nie stanowi okoliczności obciążającej,</a:t>
            </a:r>
          </a:p>
          <a:p>
            <a:r>
              <a:rPr lang="pl-PL" dirty="0"/>
              <a:t>Okoliczność będąca zarazem podstawą złagodzenia odpowiedzialności nie stanowi okoliczności łagodzącej.</a:t>
            </a:r>
          </a:p>
          <a:p>
            <a:endParaRPr lang="pl-PL" dirty="0"/>
          </a:p>
        </p:txBody>
      </p:sp>
    </p:spTree>
    <p:extLst>
      <p:ext uri="{BB962C8B-B14F-4D97-AF65-F5344CB8AC3E}">
        <p14:creationId xmlns:p14="http://schemas.microsoft.com/office/powerpoint/2010/main" val="2910624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4CEC50-CF92-ACA4-9734-948DFA813D11}"/>
              </a:ext>
            </a:extLst>
          </p:cNvPr>
          <p:cNvSpPr>
            <a:spLocks noGrp="1"/>
          </p:cNvSpPr>
          <p:nvPr>
            <p:ph type="title"/>
          </p:nvPr>
        </p:nvSpPr>
        <p:spPr/>
        <p:txBody>
          <a:bodyPr/>
          <a:lstStyle/>
          <a:p>
            <a:pPr algn="ctr"/>
            <a:r>
              <a:rPr lang="pl-PL" dirty="0"/>
              <a:t>Nakaz uwzględniania mediacji</a:t>
            </a:r>
          </a:p>
        </p:txBody>
      </p:sp>
      <p:sp>
        <p:nvSpPr>
          <p:cNvPr id="3" name="Symbol zastępczy zawartości 2">
            <a:extLst>
              <a:ext uri="{FF2B5EF4-FFF2-40B4-BE49-F238E27FC236}">
                <a16:creationId xmlns:a16="http://schemas.microsoft.com/office/drawing/2014/main" id="{5455C941-2EE7-27CC-A297-181EF7F31406}"/>
              </a:ext>
            </a:extLst>
          </p:cNvPr>
          <p:cNvSpPr>
            <a:spLocks noGrp="1"/>
          </p:cNvSpPr>
          <p:nvPr>
            <p:ph idx="1"/>
          </p:nvPr>
        </p:nvSpPr>
        <p:spPr/>
        <p:txBody>
          <a:bodyPr/>
          <a:lstStyle/>
          <a:p>
            <a:r>
              <a:rPr lang="pl-PL" dirty="0"/>
              <a:t>Wymierzając karę sąd bierze także pod uwagę pozytywne wyniki przeprowadzonej mediacji pomiędzy pokrzywdzonym a sprawcą albo ugodę pomiędzy nimi osiągniętą w postępowaniu przed sądem lub prokuratorem.</a:t>
            </a:r>
          </a:p>
        </p:txBody>
      </p:sp>
    </p:spTree>
    <p:extLst>
      <p:ext uri="{BB962C8B-B14F-4D97-AF65-F5344CB8AC3E}">
        <p14:creationId xmlns:p14="http://schemas.microsoft.com/office/powerpoint/2010/main" val="3731832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260343-B1D8-6F9B-ED30-6BB55C70E441}"/>
              </a:ext>
            </a:extLst>
          </p:cNvPr>
          <p:cNvSpPr>
            <a:spLocks noGrp="1"/>
          </p:cNvSpPr>
          <p:nvPr>
            <p:ph type="title"/>
          </p:nvPr>
        </p:nvSpPr>
        <p:spPr/>
        <p:txBody>
          <a:bodyPr/>
          <a:lstStyle/>
          <a:p>
            <a:pPr algn="ctr"/>
            <a:r>
              <a:rPr lang="pl-PL" dirty="0"/>
              <a:t>Wymiar kary nieletniemu </a:t>
            </a:r>
            <a:br>
              <a:rPr lang="pl-PL" dirty="0"/>
            </a:br>
            <a:r>
              <a:rPr lang="pl-PL" dirty="0"/>
              <a:t>i młodocianemu </a:t>
            </a:r>
          </a:p>
        </p:txBody>
      </p:sp>
      <p:sp>
        <p:nvSpPr>
          <p:cNvPr id="3" name="Symbol zastępczy zawartości 2">
            <a:extLst>
              <a:ext uri="{FF2B5EF4-FFF2-40B4-BE49-F238E27FC236}">
                <a16:creationId xmlns:a16="http://schemas.microsoft.com/office/drawing/2014/main" id="{25CB6408-37B8-55F3-ABAC-76195D49E1AE}"/>
              </a:ext>
            </a:extLst>
          </p:cNvPr>
          <p:cNvSpPr>
            <a:spLocks noGrp="1"/>
          </p:cNvSpPr>
          <p:nvPr>
            <p:ph idx="1"/>
          </p:nvPr>
        </p:nvSpPr>
        <p:spPr/>
        <p:txBody>
          <a:bodyPr>
            <a:normAutofit/>
          </a:bodyPr>
          <a:lstStyle/>
          <a:p>
            <a:pPr marL="0" indent="0">
              <a:buNone/>
            </a:pPr>
            <a:r>
              <a:rPr lang="pl-PL" dirty="0"/>
              <a:t>Art.  54.  </a:t>
            </a:r>
          </a:p>
          <a:p>
            <a:pPr marL="0" indent="0">
              <a:buNone/>
            </a:pPr>
            <a:r>
              <a:rPr lang="pl-PL" dirty="0"/>
              <a:t>§  1. Wymierzając karę nieletniemu albo młodocianemu, sąd kieruje się przede wszystkim tym, aby sprawcę wychować.</a:t>
            </a:r>
          </a:p>
          <a:p>
            <a:pPr marL="0" indent="0">
              <a:buNone/>
            </a:pPr>
            <a:r>
              <a:rPr lang="pl-PL" dirty="0"/>
              <a:t>§  2. Wobec sprawcy, który w czasie popełnienia przestępstwa nie ukończył 18 lat, nie orzeka się kary dożywotniego pozbawienia wolności.</a:t>
            </a:r>
          </a:p>
          <a:p>
            <a:endParaRPr lang="pl-PL" dirty="0"/>
          </a:p>
        </p:txBody>
      </p:sp>
    </p:spTree>
    <p:extLst>
      <p:ext uri="{BB962C8B-B14F-4D97-AF65-F5344CB8AC3E}">
        <p14:creationId xmlns:p14="http://schemas.microsoft.com/office/powerpoint/2010/main" val="2880610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866DED-9A18-12AF-A04D-498F8B4FE7F0}"/>
              </a:ext>
            </a:extLst>
          </p:cNvPr>
          <p:cNvSpPr>
            <a:spLocks noGrp="1"/>
          </p:cNvSpPr>
          <p:nvPr>
            <p:ph type="title"/>
          </p:nvPr>
        </p:nvSpPr>
        <p:spPr/>
        <p:txBody>
          <a:bodyPr/>
          <a:lstStyle/>
          <a:p>
            <a:pPr algn="ctr"/>
            <a:r>
              <a:rPr lang="pl-PL" dirty="0"/>
              <a:t>Odstąpienie od wymierzenia kary na rzecz innego środka reakcji karnej</a:t>
            </a:r>
          </a:p>
        </p:txBody>
      </p:sp>
      <p:sp>
        <p:nvSpPr>
          <p:cNvPr id="3" name="Symbol zastępczy zawartości 2">
            <a:extLst>
              <a:ext uri="{FF2B5EF4-FFF2-40B4-BE49-F238E27FC236}">
                <a16:creationId xmlns:a16="http://schemas.microsoft.com/office/drawing/2014/main" id="{9557D27F-4024-13DE-0E54-174E4EBD5CF8}"/>
              </a:ext>
            </a:extLst>
          </p:cNvPr>
          <p:cNvSpPr>
            <a:spLocks noGrp="1"/>
          </p:cNvSpPr>
          <p:nvPr>
            <p:ph idx="1"/>
          </p:nvPr>
        </p:nvSpPr>
        <p:spPr/>
        <p:txBody>
          <a:bodyPr/>
          <a:lstStyle/>
          <a:p>
            <a:pPr marL="0" indent="0">
              <a:buNone/>
            </a:pPr>
            <a:r>
              <a:rPr lang="pl-PL" dirty="0"/>
              <a:t>Jeżeli przestępstwo jest zagrożone karą pozbawienia wolności nieprzekraczającą 3 lat albo karą łagodniejszego rodzaju i społeczna szkodliwość czynu nie jest znaczna, sąd może odstąpić od wymierzenia kary, jeżeli orzeka jednocześnie środek karny, przepadek lub środek kompensacyjny, a cele kary zostaną w ten sposób spełnione.</a:t>
            </a:r>
          </a:p>
        </p:txBody>
      </p:sp>
    </p:spTree>
    <p:extLst>
      <p:ext uri="{BB962C8B-B14F-4D97-AF65-F5344CB8AC3E}">
        <p14:creationId xmlns:p14="http://schemas.microsoft.com/office/powerpoint/2010/main" val="2285528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B85B53-0DB2-6D24-468C-BD4348D33193}"/>
              </a:ext>
            </a:extLst>
          </p:cNvPr>
          <p:cNvSpPr>
            <a:spLocks noGrp="1"/>
          </p:cNvSpPr>
          <p:nvPr>
            <p:ph type="title"/>
          </p:nvPr>
        </p:nvSpPr>
        <p:spPr>
          <a:xfrm>
            <a:off x="1379350" y="309966"/>
            <a:ext cx="9190790" cy="1575319"/>
          </a:xfrm>
        </p:spPr>
        <p:txBody>
          <a:bodyPr/>
          <a:lstStyle/>
          <a:p>
            <a:pPr algn="ctr"/>
            <a:r>
              <a:rPr lang="pl-PL" dirty="0"/>
              <a:t>Środki karne</a:t>
            </a:r>
          </a:p>
        </p:txBody>
      </p:sp>
      <p:sp>
        <p:nvSpPr>
          <p:cNvPr id="3" name="Symbol zastępczy zawartości 2">
            <a:extLst>
              <a:ext uri="{FF2B5EF4-FFF2-40B4-BE49-F238E27FC236}">
                <a16:creationId xmlns:a16="http://schemas.microsoft.com/office/drawing/2014/main" id="{B86CBFAA-E74B-7B2A-0CBD-0D9CA88B1FF7}"/>
              </a:ext>
            </a:extLst>
          </p:cNvPr>
          <p:cNvSpPr>
            <a:spLocks noGrp="1"/>
          </p:cNvSpPr>
          <p:nvPr>
            <p:ph idx="1"/>
          </p:nvPr>
        </p:nvSpPr>
        <p:spPr>
          <a:xfrm>
            <a:off x="1007390" y="976393"/>
            <a:ext cx="10414861" cy="5073551"/>
          </a:xfrm>
        </p:spPr>
        <p:txBody>
          <a:bodyPr>
            <a:normAutofit/>
          </a:bodyPr>
          <a:lstStyle/>
          <a:p>
            <a:pPr algn="just"/>
            <a:r>
              <a:rPr lang="pl-PL" dirty="0"/>
              <a:t>Odrębne od kar środki reakcji karnej.</a:t>
            </a:r>
          </a:p>
          <a:p>
            <a:pPr algn="just"/>
            <a:r>
              <a:rPr lang="pl-PL" dirty="0"/>
              <a:t>Umożliwiają bardziej zindywidualizowane oddziaływanie na sprawcę i osiągnięcie celów kary.</a:t>
            </a:r>
          </a:p>
          <a:p>
            <a:pPr algn="just"/>
            <a:r>
              <a:rPr lang="pl-PL" dirty="0"/>
              <a:t>Środki o bardzo zróżnicowanym stopniu dolegliwości.</a:t>
            </a:r>
          </a:p>
          <a:p>
            <a:pPr algn="just"/>
            <a:r>
              <a:rPr lang="pl-PL" dirty="0"/>
              <a:t>Enumeratywnie wymienione w k.k. (katalog zamknięty), ale w innych ustawach czasami występują inne, swoiste środki karne.</a:t>
            </a:r>
          </a:p>
          <a:p>
            <a:pPr algn="just"/>
            <a:r>
              <a:rPr lang="pl-PL" dirty="0"/>
              <a:t>Zazwyczaj orzekane w wyroku obok kary.</a:t>
            </a:r>
          </a:p>
          <a:p>
            <a:pPr algn="just"/>
            <a:r>
              <a:rPr lang="pl-PL" dirty="0"/>
              <a:t>Można je również orzec w przypadku warunkowego umorzenia oraz umorzenia z uwagi na niepoczytalność sprawcy (jako środki zabezpieczające).</a:t>
            </a:r>
          </a:p>
          <a:p>
            <a:pPr algn="just"/>
            <a:r>
              <a:rPr lang="pl-PL" dirty="0"/>
              <a:t>Wyjątkowo można je orzec samoistnie (art. 60 i 59 k.k.!)</a:t>
            </a:r>
          </a:p>
        </p:txBody>
      </p:sp>
    </p:spTree>
    <p:extLst>
      <p:ext uri="{BB962C8B-B14F-4D97-AF65-F5344CB8AC3E}">
        <p14:creationId xmlns:p14="http://schemas.microsoft.com/office/powerpoint/2010/main" val="1242385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CD6AF7-A22E-59C0-21EA-3385D754A1A4}"/>
              </a:ext>
            </a:extLst>
          </p:cNvPr>
          <p:cNvSpPr>
            <a:spLocks noGrp="1"/>
          </p:cNvSpPr>
          <p:nvPr>
            <p:ph type="title"/>
          </p:nvPr>
        </p:nvSpPr>
        <p:spPr>
          <a:xfrm>
            <a:off x="2003327" y="224629"/>
            <a:ext cx="7958331" cy="1077229"/>
          </a:xfrm>
        </p:spPr>
        <p:txBody>
          <a:bodyPr/>
          <a:lstStyle/>
          <a:p>
            <a:pPr algn="ctr"/>
            <a:r>
              <a:rPr lang="pl-PL" dirty="0"/>
              <a:t>Środki karne – katalog (art. 39 k.k.)</a:t>
            </a:r>
          </a:p>
        </p:txBody>
      </p:sp>
      <p:sp>
        <p:nvSpPr>
          <p:cNvPr id="3" name="Symbol zastępczy zawartości 2">
            <a:extLst>
              <a:ext uri="{FF2B5EF4-FFF2-40B4-BE49-F238E27FC236}">
                <a16:creationId xmlns:a16="http://schemas.microsoft.com/office/drawing/2014/main" id="{19AA1C26-86B1-183B-ADC5-6C779189B78F}"/>
              </a:ext>
            </a:extLst>
          </p:cNvPr>
          <p:cNvSpPr>
            <a:spLocks noGrp="1"/>
          </p:cNvSpPr>
          <p:nvPr>
            <p:ph idx="1"/>
          </p:nvPr>
        </p:nvSpPr>
        <p:spPr>
          <a:xfrm>
            <a:off x="1301858" y="945397"/>
            <a:ext cx="9903417" cy="5912603"/>
          </a:xfrm>
        </p:spPr>
        <p:txBody>
          <a:bodyPr>
            <a:normAutofit fontScale="70000" lnSpcReduction="20000"/>
          </a:bodyPr>
          <a:lstStyle/>
          <a:p>
            <a:pPr algn="just"/>
            <a:r>
              <a:rPr lang="pl-PL" dirty="0"/>
              <a:t>Pozbawienie praw publicznych,</a:t>
            </a:r>
          </a:p>
          <a:p>
            <a:pPr algn="just"/>
            <a:r>
              <a:rPr lang="pl-PL" dirty="0"/>
              <a:t>Zakaz zajmowania określonego stanowiska, wykonywania określonego zawodu lub prowadzenia określonej działalności gospodarczej,</a:t>
            </a:r>
          </a:p>
          <a:p>
            <a:pPr algn="just"/>
            <a:r>
              <a:rPr lang="pl-PL" dirty="0"/>
              <a:t>Zakaz prowadzenia działalności związanej z wychowywaniem, leczeniem, edukacją małoletnich lub opieką nad nimi,</a:t>
            </a:r>
          </a:p>
          <a:p>
            <a:pPr algn="just"/>
            <a:r>
              <a:rPr lang="pl-PL" dirty="0"/>
              <a:t>Zakaz zajmowania stanowiska lub wykonywania zawodu lub pracy w organach i instytucjach państwowych i samorządu terytorialnego, a także w spółkach prawa handlowego, w których Skarb Państwa lub j.s.t. posiadają bezpośrednio lub pośrednio co najmniej 10% akcji lub udziałów,</a:t>
            </a:r>
          </a:p>
          <a:p>
            <a:pPr algn="just"/>
            <a:r>
              <a:rPr lang="pl-PL" dirty="0"/>
              <a:t>zakaz przebywania w określonych środowiskach lub miejscach, kontaktowania się z określonymi osobami, zbliżania się do określonych osób lub opuszczania określonego miejsca pobytu bez zgody sądu,</a:t>
            </a:r>
          </a:p>
          <a:p>
            <a:pPr algn="just"/>
            <a:r>
              <a:rPr lang="pl-PL" dirty="0"/>
              <a:t>Zakaz wstępu na imprezę masową,</a:t>
            </a:r>
          </a:p>
          <a:p>
            <a:pPr algn="just"/>
            <a:r>
              <a:rPr lang="pl-PL" dirty="0"/>
              <a:t>Zakaz wstępu do ośrodków gier i uczestnictwa w grach hazardowych,</a:t>
            </a:r>
          </a:p>
          <a:p>
            <a:pPr algn="just"/>
            <a:r>
              <a:rPr lang="pl-PL" dirty="0"/>
              <a:t>Nakaz okresowego opuszczenia lokalu zajmowanego wspólnie z pokrzywdzonym,</a:t>
            </a:r>
          </a:p>
          <a:p>
            <a:pPr algn="just"/>
            <a:r>
              <a:rPr lang="pl-PL" dirty="0"/>
              <a:t>Zakaz prowadzenia pojazdów,</a:t>
            </a:r>
          </a:p>
          <a:p>
            <a:pPr algn="just"/>
            <a:r>
              <a:rPr lang="pl-PL" dirty="0"/>
              <a:t>Świadczenie pieniężne,</a:t>
            </a:r>
          </a:p>
          <a:p>
            <a:pPr algn="just"/>
            <a:r>
              <a:rPr lang="pl-PL" dirty="0"/>
              <a:t>Podanie wyroku do publicznej wiadomości,</a:t>
            </a:r>
          </a:p>
          <a:p>
            <a:pPr algn="just"/>
            <a:r>
              <a:rPr lang="pl-PL"/>
              <a:t>Degradacja.</a:t>
            </a:r>
            <a:endParaRPr lang="pl-PL" dirty="0"/>
          </a:p>
        </p:txBody>
      </p:sp>
    </p:spTree>
    <p:extLst>
      <p:ext uri="{BB962C8B-B14F-4D97-AF65-F5344CB8AC3E}">
        <p14:creationId xmlns:p14="http://schemas.microsoft.com/office/powerpoint/2010/main" val="40615194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BEFCAB-16B6-97AC-2B98-379F8E240358}"/>
              </a:ext>
            </a:extLst>
          </p:cNvPr>
          <p:cNvSpPr>
            <a:spLocks noGrp="1"/>
          </p:cNvSpPr>
          <p:nvPr>
            <p:ph type="title"/>
          </p:nvPr>
        </p:nvSpPr>
        <p:spPr>
          <a:xfrm>
            <a:off x="2611808" y="495822"/>
            <a:ext cx="7958331" cy="1077229"/>
          </a:xfrm>
        </p:spPr>
        <p:txBody>
          <a:bodyPr/>
          <a:lstStyle/>
          <a:p>
            <a:pPr algn="ctr"/>
            <a:r>
              <a:rPr lang="pl-PL" dirty="0"/>
              <a:t>Pozbawienie praw publicznych </a:t>
            </a:r>
          </a:p>
        </p:txBody>
      </p:sp>
      <p:sp>
        <p:nvSpPr>
          <p:cNvPr id="3" name="Symbol zastępczy zawartości 2">
            <a:extLst>
              <a:ext uri="{FF2B5EF4-FFF2-40B4-BE49-F238E27FC236}">
                <a16:creationId xmlns:a16="http://schemas.microsoft.com/office/drawing/2014/main" id="{EEDE4278-1854-4B51-185C-E3E49A25D65F}"/>
              </a:ext>
            </a:extLst>
          </p:cNvPr>
          <p:cNvSpPr>
            <a:spLocks noGrp="1"/>
          </p:cNvSpPr>
          <p:nvPr>
            <p:ph idx="1"/>
          </p:nvPr>
        </p:nvSpPr>
        <p:spPr>
          <a:xfrm>
            <a:off x="2773599" y="1806498"/>
            <a:ext cx="7796540" cy="4243446"/>
          </a:xfrm>
        </p:spPr>
        <p:txBody>
          <a:bodyPr>
            <a:normAutofit/>
          </a:bodyPr>
          <a:lstStyle/>
          <a:p>
            <a:r>
              <a:rPr lang="pl-PL" dirty="0"/>
              <a:t>Pozbawienie praw publicznych obejmuje utratę czynnego i biernego prawa wyborczego do organu władzy publicznej, organu samorządu zawodowego lub gospodarczego, utratę prawa do udziału w sprawowaniu wymiaru sprawiedliwości oraz do pełnienia funkcji w organach i instytucjach państwowych i samorządu terytorialnego lub zawodowego, jak również utratę posiadanego stopnia wojskowego i powrót do stopnia szeregowego; pozbawienie praw publicznych obejmuje ponadto utratę orderów, odznaczeń i tytułów honorowych oraz utratę zdolności do ich uzyskania w okresie trwania pozbawienia praw.</a:t>
            </a:r>
          </a:p>
        </p:txBody>
      </p:sp>
    </p:spTree>
    <p:extLst>
      <p:ext uri="{BB962C8B-B14F-4D97-AF65-F5344CB8AC3E}">
        <p14:creationId xmlns:p14="http://schemas.microsoft.com/office/powerpoint/2010/main" val="28686999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0E7242-02F0-637F-9C2F-A049E5026370}"/>
              </a:ext>
            </a:extLst>
          </p:cNvPr>
          <p:cNvSpPr>
            <a:spLocks noGrp="1"/>
          </p:cNvSpPr>
          <p:nvPr>
            <p:ph type="title"/>
          </p:nvPr>
        </p:nvSpPr>
        <p:spPr/>
        <p:txBody>
          <a:bodyPr/>
          <a:lstStyle/>
          <a:p>
            <a:pPr algn="ctr"/>
            <a:r>
              <a:rPr lang="pl-PL" dirty="0"/>
              <a:t>Pozbawienie praw publicznych</a:t>
            </a:r>
          </a:p>
        </p:txBody>
      </p:sp>
      <p:sp>
        <p:nvSpPr>
          <p:cNvPr id="3" name="Symbol zastępczy zawartości 2">
            <a:extLst>
              <a:ext uri="{FF2B5EF4-FFF2-40B4-BE49-F238E27FC236}">
                <a16:creationId xmlns:a16="http://schemas.microsoft.com/office/drawing/2014/main" id="{4006FECA-DEFE-5744-9379-BDFEE6154B80}"/>
              </a:ext>
            </a:extLst>
          </p:cNvPr>
          <p:cNvSpPr>
            <a:spLocks noGrp="1"/>
          </p:cNvSpPr>
          <p:nvPr>
            <p:ph idx="1"/>
          </p:nvPr>
        </p:nvSpPr>
        <p:spPr>
          <a:xfrm>
            <a:off x="1621861" y="1583473"/>
            <a:ext cx="8948278" cy="4466471"/>
          </a:xfrm>
        </p:spPr>
        <p:txBody>
          <a:bodyPr/>
          <a:lstStyle/>
          <a:p>
            <a:pPr marL="0" indent="0">
              <a:buNone/>
            </a:pPr>
            <a:r>
              <a:rPr lang="pl-PL" dirty="0"/>
              <a:t>Można orzec w razie skazania:</a:t>
            </a:r>
          </a:p>
          <a:p>
            <a:r>
              <a:rPr lang="pl-PL" dirty="0"/>
              <a:t>na karę pozbawienia wolności na czas nie krótszy od lat 3 za przestępstwo popełnione w wyniku motywacji zasługującej na szczególne potępienie;</a:t>
            </a:r>
          </a:p>
          <a:p>
            <a:r>
              <a:rPr lang="pl-PL" dirty="0"/>
              <a:t>za przestępstwa określone w art. 228 § 1 i 3-6, art. 229 § 1 i 3-5, art. 230 § 1, art. 230a § 1, art. 250a § 1 i 2, art. 271 § 3, art. 296a § 1, 2 i 4, art. 305 § 1-4 oraz art. 306b.</a:t>
            </a:r>
          </a:p>
          <a:p>
            <a:pPr marL="0" indent="0">
              <a:buNone/>
            </a:pPr>
            <a:r>
              <a:rPr lang="pl-PL" dirty="0"/>
              <a:t>Orzeka się obligatoryjnie w razie skazania za przestępstwa określone w art. 130 § 1-5 lub 7-9 (Szpiegostwo).</a:t>
            </a:r>
          </a:p>
          <a:p>
            <a:endParaRPr lang="pl-PL" dirty="0"/>
          </a:p>
        </p:txBody>
      </p:sp>
    </p:spTree>
    <p:extLst>
      <p:ext uri="{BB962C8B-B14F-4D97-AF65-F5344CB8AC3E}">
        <p14:creationId xmlns:p14="http://schemas.microsoft.com/office/powerpoint/2010/main" val="2783535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2933D6-BA06-8B25-4753-C285E0DEE1D8}"/>
              </a:ext>
            </a:extLst>
          </p:cNvPr>
          <p:cNvSpPr>
            <a:spLocks noGrp="1"/>
          </p:cNvSpPr>
          <p:nvPr>
            <p:ph type="title"/>
          </p:nvPr>
        </p:nvSpPr>
        <p:spPr/>
        <p:txBody>
          <a:bodyPr/>
          <a:lstStyle/>
          <a:p>
            <a:pPr algn="ctr"/>
            <a:r>
              <a:rPr lang="pl-PL" dirty="0"/>
              <a:t>Kara kryminalna – swoiste cechy</a:t>
            </a:r>
          </a:p>
        </p:txBody>
      </p:sp>
      <p:sp>
        <p:nvSpPr>
          <p:cNvPr id="3" name="Symbol zastępczy zawartości 2">
            <a:extLst>
              <a:ext uri="{FF2B5EF4-FFF2-40B4-BE49-F238E27FC236}">
                <a16:creationId xmlns:a16="http://schemas.microsoft.com/office/drawing/2014/main" id="{BC2A2C6C-6573-62B2-915F-B8A1FDD54C9E}"/>
              </a:ext>
            </a:extLst>
          </p:cNvPr>
          <p:cNvSpPr>
            <a:spLocks noGrp="1"/>
          </p:cNvSpPr>
          <p:nvPr>
            <p:ph idx="1"/>
          </p:nvPr>
        </p:nvSpPr>
        <p:spPr>
          <a:xfrm>
            <a:off x="2340244" y="2052116"/>
            <a:ext cx="8229895" cy="4550162"/>
          </a:xfrm>
        </p:spPr>
        <p:txBody>
          <a:bodyPr>
            <a:normAutofit fontScale="85000" lnSpcReduction="20000"/>
          </a:bodyPr>
          <a:lstStyle/>
          <a:p>
            <a:pPr algn="just"/>
            <a:r>
              <a:rPr lang="pl-PL" dirty="0"/>
              <a:t>Rodzaj reakcji na popełnienie przestępstwa</a:t>
            </a:r>
          </a:p>
          <a:p>
            <a:pPr algn="just"/>
            <a:r>
              <a:rPr lang="pl-PL" dirty="0"/>
              <a:t>Nulla poena sine culpa</a:t>
            </a:r>
          </a:p>
          <a:p>
            <a:pPr algn="just"/>
            <a:r>
              <a:rPr lang="pl-PL" dirty="0"/>
              <a:t>Nulla poena sine lege </a:t>
            </a:r>
          </a:p>
          <a:p>
            <a:pPr algn="just"/>
            <a:r>
              <a:rPr lang="pl-PL" dirty="0"/>
              <a:t>Dolegliwość (świadomie wymierzana i mająca określone cele), ale nie „zemsta”</a:t>
            </a:r>
          </a:p>
          <a:p>
            <a:pPr algn="just"/>
            <a:r>
              <a:rPr lang="pl-PL" dirty="0"/>
              <a:t>Dolegliwość ta polega na ingerencji w sferę praw i wolności karanego</a:t>
            </a:r>
          </a:p>
          <a:p>
            <a:pPr algn="just"/>
            <a:r>
              <a:rPr lang="pl-PL" dirty="0"/>
              <a:t>Rozmiar dolegliwości jest uzależniony od stopnia winy sprawcy i społecznej szkodliwości czynu</a:t>
            </a:r>
          </a:p>
          <a:p>
            <a:pPr algn="just"/>
            <a:r>
              <a:rPr lang="pl-PL" dirty="0"/>
              <a:t>Może być wymierzona wyłącznie przez upoważnione do tego organy państwowe</a:t>
            </a:r>
          </a:p>
          <a:p>
            <a:pPr algn="just"/>
            <a:r>
              <a:rPr lang="pl-PL" dirty="0"/>
              <a:t>Stosowanie kar (i innych środków reakcji karnej) z uwzględnieniem zasad humanitaryzmu (art. 3 k.k.)</a:t>
            </a:r>
          </a:p>
          <a:p>
            <a:endParaRPr lang="pl-PL" dirty="0"/>
          </a:p>
        </p:txBody>
      </p:sp>
    </p:spTree>
    <p:extLst>
      <p:ext uri="{BB962C8B-B14F-4D97-AF65-F5344CB8AC3E}">
        <p14:creationId xmlns:p14="http://schemas.microsoft.com/office/powerpoint/2010/main" val="67320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B99AE8-D8A9-241B-ABFD-E48F02EE7A24}"/>
              </a:ext>
            </a:extLst>
          </p:cNvPr>
          <p:cNvSpPr>
            <a:spLocks noGrp="1"/>
          </p:cNvSpPr>
          <p:nvPr>
            <p:ph type="title"/>
          </p:nvPr>
        </p:nvSpPr>
        <p:spPr/>
        <p:txBody>
          <a:bodyPr/>
          <a:lstStyle/>
          <a:p>
            <a:pPr algn="ctr"/>
            <a:r>
              <a:rPr lang="pl-PL" dirty="0"/>
              <a:t>Zakaz zajmowania stanowiska/ wykonywania zawodu</a:t>
            </a:r>
          </a:p>
        </p:txBody>
      </p:sp>
      <p:sp>
        <p:nvSpPr>
          <p:cNvPr id="3" name="Symbol zastępczy zawartości 2">
            <a:extLst>
              <a:ext uri="{FF2B5EF4-FFF2-40B4-BE49-F238E27FC236}">
                <a16:creationId xmlns:a16="http://schemas.microsoft.com/office/drawing/2014/main" id="{8CF7D832-1392-C588-ABFE-CFA3323440D8}"/>
              </a:ext>
            </a:extLst>
          </p:cNvPr>
          <p:cNvSpPr>
            <a:spLocks noGrp="1"/>
          </p:cNvSpPr>
          <p:nvPr>
            <p:ph idx="1"/>
          </p:nvPr>
        </p:nvSpPr>
        <p:spPr/>
        <p:txBody>
          <a:bodyPr>
            <a:normAutofit fontScale="77500" lnSpcReduction="20000"/>
          </a:bodyPr>
          <a:lstStyle/>
          <a:p>
            <a:r>
              <a:rPr lang="pl-PL" dirty="0"/>
              <a:t>Sąd może orzec zakaz zajmowania określonego stanowiska albo wykonywania określonego zawodu, jeżeli sprawca nadużył przy popełnieniu przestępstwa stanowiska lub wykonywanego zawodu albo okazał, że dalsze zajmowanie stanowiska lub wykonywanie zawodu zagraża istotnym dobrom chronionym prawem.</a:t>
            </a:r>
          </a:p>
          <a:p>
            <a:r>
              <a:rPr lang="pl-PL" dirty="0"/>
              <a:t>Sąd orzeka zakaz zajmowania wszelkich lub określonych stanowisk, wykonywania wszelkich lub określonych zawodów albo działalności, związanych z wychowaniem, edukacją, leczeniem małoletnich lub z opieką nad nimi na czas określony albo dożywotnio w razie skazania:</a:t>
            </a:r>
          </a:p>
          <a:p>
            <a:pPr marL="0" indent="0">
              <a:buNone/>
            </a:pPr>
            <a:r>
              <a:rPr lang="pl-PL" dirty="0"/>
              <a:t>1) na karę pozbawienia wolności za umyślne przestępstwo przeciwko życiu lub zdrowiu na szkodę małoletniego;</a:t>
            </a:r>
          </a:p>
          <a:p>
            <a:pPr marL="0" indent="0">
              <a:buNone/>
            </a:pPr>
            <a:r>
              <a:rPr lang="pl-PL" dirty="0"/>
              <a:t>2) za przestępstwo przeciwko wolności seksualnej lub obyczajności na szkodę małoletniego.</a:t>
            </a:r>
          </a:p>
        </p:txBody>
      </p:sp>
    </p:spTree>
    <p:extLst>
      <p:ext uri="{BB962C8B-B14F-4D97-AF65-F5344CB8AC3E}">
        <p14:creationId xmlns:p14="http://schemas.microsoft.com/office/powerpoint/2010/main" val="978503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541520-63D4-C473-B098-3EB9F5F4A05D}"/>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B3277011-6EA7-4316-EB9A-1B13C5BA24C8}"/>
              </a:ext>
            </a:extLst>
          </p:cNvPr>
          <p:cNvSpPr>
            <a:spLocks noGrp="1"/>
          </p:cNvSpPr>
          <p:nvPr>
            <p:ph idx="1"/>
          </p:nvPr>
        </p:nvSpPr>
        <p:spPr/>
        <p:txBody>
          <a:bodyPr>
            <a:normAutofit fontScale="77500" lnSpcReduction="20000"/>
          </a:bodyPr>
          <a:lstStyle/>
          <a:p>
            <a:r>
              <a:rPr lang="pl-PL" dirty="0"/>
              <a:t>Sąd może orzec zakaz prowadzenia określonej działalności gospodarczej w razie skazania za przestępstwo popełnione w związku z prowadzeniem takiej działalności, jeżeli dalsze jej prowadzenie zagraża istotnym dobrom chronionym prawem.</a:t>
            </a:r>
          </a:p>
          <a:p>
            <a:r>
              <a:rPr lang="pl-PL" dirty="0"/>
              <a:t>W przypadkach wymienionych w art. 41 § 1aa i 1ab orzeka się/ można orzec zakaz:</a:t>
            </a:r>
          </a:p>
          <a:p>
            <a:r>
              <a:rPr lang="pl-PL" dirty="0"/>
              <a:t>zajmowania wszelkich lub określonych stanowisk lub </a:t>
            </a:r>
          </a:p>
          <a:p>
            <a:r>
              <a:rPr lang="pl-PL" dirty="0"/>
              <a:t>wykonywania wszelkich lub określonych zawodów, lub</a:t>
            </a:r>
          </a:p>
          <a:p>
            <a:r>
              <a:rPr lang="pl-PL" dirty="0"/>
              <a:t>wykonywania wszelkiej lub określonej pracy na podstawie stosunku pracy, umowy agencyjnej, umowy zlecenia lub innej umowy o świadczenie usług, do której zgodnie z Kodeksem cywilnym stosuje się przepisy dotyczące zlecenia, lub umowy o dzieło</a:t>
            </a:r>
          </a:p>
          <a:p>
            <a:endParaRPr lang="pl-PL" dirty="0"/>
          </a:p>
        </p:txBody>
      </p:sp>
    </p:spTree>
    <p:extLst>
      <p:ext uri="{BB962C8B-B14F-4D97-AF65-F5344CB8AC3E}">
        <p14:creationId xmlns:p14="http://schemas.microsoft.com/office/powerpoint/2010/main" val="42650273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D0045B-794D-B9C2-B282-390CE164830B}"/>
              </a:ext>
            </a:extLst>
          </p:cNvPr>
          <p:cNvSpPr>
            <a:spLocks noGrp="1"/>
          </p:cNvSpPr>
          <p:nvPr>
            <p:ph type="title"/>
          </p:nvPr>
        </p:nvSpPr>
        <p:spPr/>
        <p:txBody>
          <a:bodyPr/>
          <a:lstStyle/>
          <a:p>
            <a:r>
              <a:rPr lang="pl-PL" dirty="0"/>
              <a:t>Fakultatywny zakaz kontaktowania się</a:t>
            </a:r>
          </a:p>
        </p:txBody>
      </p:sp>
      <p:sp>
        <p:nvSpPr>
          <p:cNvPr id="3" name="Symbol zastępczy zawartości 2">
            <a:extLst>
              <a:ext uri="{FF2B5EF4-FFF2-40B4-BE49-F238E27FC236}">
                <a16:creationId xmlns:a16="http://schemas.microsoft.com/office/drawing/2014/main" id="{1C70F62E-A502-DB9D-57D8-F769C43CB9EE}"/>
              </a:ext>
            </a:extLst>
          </p:cNvPr>
          <p:cNvSpPr>
            <a:spLocks noGrp="1"/>
          </p:cNvSpPr>
          <p:nvPr>
            <p:ph idx="1"/>
          </p:nvPr>
        </p:nvSpPr>
        <p:spPr/>
        <p:txBody>
          <a:bodyPr>
            <a:normAutofit fontScale="92500" lnSpcReduction="20000"/>
          </a:bodyPr>
          <a:lstStyle/>
          <a:p>
            <a:r>
              <a:rPr lang="pl-PL" dirty="0"/>
              <a:t>Sąd może orzec zakaz przebywania w określonych środowiskach lub miejscach, kontaktowania się z określonymi osobami, zbliżania się do określonych osób lub opuszczania określonego miejsca pobytu bez zgody sądu, jak również nakaz okresowego opuszczenia lokalu zajmowanego wspólnie z pokrzywdzonym, w razie skazania za przestępstwo przeciwko wolności seksualnej lub obyczajności na szkodę małoletniego lub inne przestępstwo przeciwko wolności oraz w razie skazania za umyślne przestępstwo z użyciem przemocy, w tym zwłaszcza przemocy wobec osoby najbliższej. Zakaz lub nakaz może być połączony z obowiązkiem zgłaszania się do Policji lub innego wyznaczonego organu w określonych odstępach czasu, a zakaz zbliżania się do określonych osób - również kontrolowany w systemie dozoru elektronicznego.</a:t>
            </a:r>
          </a:p>
          <a:p>
            <a:endParaRPr lang="pl-PL" dirty="0"/>
          </a:p>
        </p:txBody>
      </p:sp>
    </p:spTree>
    <p:extLst>
      <p:ext uri="{BB962C8B-B14F-4D97-AF65-F5344CB8AC3E}">
        <p14:creationId xmlns:p14="http://schemas.microsoft.com/office/powerpoint/2010/main" val="26158277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F6D764-D1E2-FAA0-7805-588EC1281C00}"/>
              </a:ext>
            </a:extLst>
          </p:cNvPr>
          <p:cNvSpPr>
            <a:spLocks noGrp="1"/>
          </p:cNvSpPr>
          <p:nvPr>
            <p:ph type="title"/>
          </p:nvPr>
        </p:nvSpPr>
        <p:spPr>
          <a:xfrm>
            <a:off x="2116834" y="562730"/>
            <a:ext cx="7958331" cy="1077229"/>
          </a:xfrm>
        </p:spPr>
        <p:txBody>
          <a:bodyPr/>
          <a:lstStyle/>
          <a:p>
            <a:r>
              <a:rPr lang="pl-PL" dirty="0"/>
              <a:t>Obligatoryjny zakaz kontaktowania się</a:t>
            </a:r>
          </a:p>
        </p:txBody>
      </p:sp>
      <p:sp>
        <p:nvSpPr>
          <p:cNvPr id="3" name="Symbol zastępczy zawartości 2">
            <a:extLst>
              <a:ext uri="{FF2B5EF4-FFF2-40B4-BE49-F238E27FC236}">
                <a16:creationId xmlns:a16="http://schemas.microsoft.com/office/drawing/2014/main" id="{3ABEBD93-864E-8542-CD62-318CAA541412}"/>
              </a:ext>
            </a:extLst>
          </p:cNvPr>
          <p:cNvSpPr>
            <a:spLocks noGrp="1"/>
          </p:cNvSpPr>
          <p:nvPr>
            <p:ph idx="1"/>
          </p:nvPr>
        </p:nvSpPr>
        <p:spPr>
          <a:xfrm>
            <a:off x="1761893" y="1315843"/>
            <a:ext cx="9166302" cy="5542157"/>
          </a:xfrm>
        </p:spPr>
        <p:txBody>
          <a:bodyPr>
            <a:normAutofit fontScale="85000" lnSpcReduction="10000"/>
          </a:bodyPr>
          <a:lstStyle/>
          <a:p>
            <a:r>
              <a:rPr lang="pl-PL" dirty="0"/>
              <a:t>Sąd na wniosek pokrzywdzonego orzeka zakaz przebywania w określonych środowiskach lub miejscach, kontaktowania się z określonymi osobami, zbliżania się do określonych osób lub opuszczania określonego miejsca pobytu bez zgody sądu, jak również nakaz okresowego opuszczenia lokalu zajmowanego wspólnie z pokrzywdzonym, w razie skazania za przestępstwo przeciwko wolności seksualnej lub obyczajności. Zakaz lub nakaz może być połączony z obowiązkiem zgłaszania się do Policji lub innego wyznaczonego organu w określonych odstępach czasu, a zakaz zbliżania się do pokrzywdzonego - również kontrolowany w systemie dozoru elektronicznego.</a:t>
            </a:r>
          </a:p>
          <a:p>
            <a:r>
              <a:rPr lang="pl-PL" dirty="0"/>
              <a:t> Sąd orzeka zakaz przebywania w określonych środowiskach lub miejscach, kontaktowania się z określonymi osobami, zbliżania się do określonych osób lub opuszczania określonego miejsca pobytu bez zgody sądu, jak również nakaz okresowego opuszczenia lokalu zajmowanego wspólnie z pokrzywdzonym, w razie skazania na karę pozbawienia wolności bez warunkowego zawieszenia jej wykonania za przestępstwo przeciwko wolności seksualnej lub obyczajności. Zakaz lub nakaz może być połączony z obowiązkiem zgłaszania się do Policji lub innego wyznaczonego organu w określonych odstępach czasu, a zakaz zbliżania się do określonych osób - również kontrolowany w systemie dozoru elektronicznego.</a:t>
            </a:r>
          </a:p>
          <a:p>
            <a:endParaRPr lang="pl-PL" dirty="0"/>
          </a:p>
        </p:txBody>
      </p:sp>
    </p:spTree>
    <p:extLst>
      <p:ext uri="{BB962C8B-B14F-4D97-AF65-F5344CB8AC3E}">
        <p14:creationId xmlns:p14="http://schemas.microsoft.com/office/powerpoint/2010/main" val="3221318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011EF8-B779-110D-D5E0-52C8CA6333FA}"/>
              </a:ext>
            </a:extLst>
          </p:cNvPr>
          <p:cNvSpPr>
            <a:spLocks noGrp="1"/>
          </p:cNvSpPr>
          <p:nvPr>
            <p:ph type="title"/>
          </p:nvPr>
        </p:nvSpPr>
        <p:spPr/>
        <p:txBody>
          <a:bodyPr/>
          <a:lstStyle/>
          <a:p>
            <a:pPr algn="ctr"/>
            <a:r>
              <a:rPr lang="pl-PL" dirty="0"/>
              <a:t>Racjonalizacja kary</a:t>
            </a:r>
          </a:p>
        </p:txBody>
      </p:sp>
      <p:sp>
        <p:nvSpPr>
          <p:cNvPr id="3" name="Symbol zastępczy zawartości 2">
            <a:extLst>
              <a:ext uri="{FF2B5EF4-FFF2-40B4-BE49-F238E27FC236}">
                <a16:creationId xmlns:a16="http://schemas.microsoft.com/office/drawing/2014/main" id="{1C9040FF-47D3-3721-9932-54F0E6EE98CA}"/>
              </a:ext>
            </a:extLst>
          </p:cNvPr>
          <p:cNvSpPr>
            <a:spLocks noGrp="1"/>
          </p:cNvSpPr>
          <p:nvPr>
            <p:ph idx="1"/>
          </p:nvPr>
        </p:nvSpPr>
        <p:spPr/>
        <p:txBody>
          <a:bodyPr/>
          <a:lstStyle/>
          <a:p>
            <a:pPr algn="just"/>
            <a:r>
              <a:rPr lang="pl-PL" dirty="0"/>
              <a:t>Koncepcja odpłaty – kara ma stanowić sprawiedliwą odpłatę za zło wyrządzone społeczeństwu przez sprawcę,</a:t>
            </a:r>
          </a:p>
          <a:p>
            <a:pPr algn="just"/>
            <a:r>
              <a:rPr lang="pl-PL" dirty="0"/>
              <a:t>Koncepcja prewencji -  kara ma zapobiec powrotowi sprawcy do przestępstwa oraz popełnianiu przestępstw przez innych członków społeczeństwa</a:t>
            </a:r>
          </a:p>
          <a:p>
            <a:pPr algn="just"/>
            <a:r>
              <a:rPr lang="pl-PL" dirty="0"/>
              <a:t>Koncepcja mieszana – kara ma stanowić odpłatę za przestępstwo, ale jednocześnie zapobiegać powrotowi do niego i popełnianiu przestępstw przez innych członków społeczeństwa</a:t>
            </a:r>
          </a:p>
        </p:txBody>
      </p:sp>
    </p:spTree>
    <p:extLst>
      <p:ext uri="{BB962C8B-B14F-4D97-AF65-F5344CB8AC3E}">
        <p14:creationId xmlns:p14="http://schemas.microsoft.com/office/powerpoint/2010/main" val="2721460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71F65B-26CA-3840-64FB-DD2F07C8B991}"/>
              </a:ext>
            </a:extLst>
          </p:cNvPr>
          <p:cNvSpPr>
            <a:spLocks noGrp="1"/>
          </p:cNvSpPr>
          <p:nvPr>
            <p:ph type="title"/>
          </p:nvPr>
        </p:nvSpPr>
        <p:spPr/>
        <p:txBody>
          <a:bodyPr/>
          <a:lstStyle/>
          <a:p>
            <a:pPr algn="ctr"/>
            <a:r>
              <a:rPr lang="pl-PL" dirty="0"/>
              <a:t>Cele kary</a:t>
            </a:r>
          </a:p>
        </p:txBody>
      </p:sp>
      <p:sp>
        <p:nvSpPr>
          <p:cNvPr id="3" name="Symbol zastępczy zawartości 2">
            <a:extLst>
              <a:ext uri="{FF2B5EF4-FFF2-40B4-BE49-F238E27FC236}">
                <a16:creationId xmlns:a16="http://schemas.microsoft.com/office/drawing/2014/main" id="{1882E967-B4F2-5467-58D3-BC8E422FE63F}"/>
              </a:ext>
            </a:extLst>
          </p:cNvPr>
          <p:cNvSpPr>
            <a:spLocks noGrp="1"/>
          </p:cNvSpPr>
          <p:nvPr>
            <p:ph idx="1"/>
          </p:nvPr>
        </p:nvSpPr>
        <p:spPr>
          <a:xfrm>
            <a:off x="1621861" y="1704814"/>
            <a:ext cx="8948278" cy="4345130"/>
          </a:xfrm>
        </p:spPr>
        <p:txBody>
          <a:bodyPr>
            <a:normAutofit fontScale="92500"/>
          </a:bodyPr>
          <a:lstStyle/>
          <a:p>
            <a:pPr algn="just"/>
            <a:r>
              <a:rPr lang="pl-PL" dirty="0"/>
              <a:t>Cel sprawiedliwościowy – kara ma być odwetem za popełnienie przestępstwa, wyrównać zło, które zostało nim wyrządzone, winna być zatem współmierna do społecznej szkodliwości czynu oraz winy sprawcy,</a:t>
            </a:r>
          </a:p>
          <a:p>
            <a:pPr algn="just"/>
            <a:r>
              <a:rPr lang="pl-PL" dirty="0"/>
              <a:t>Cel </a:t>
            </a:r>
            <a:r>
              <a:rPr lang="pl-PL" dirty="0" err="1"/>
              <a:t>szczególnoprewencyjny</a:t>
            </a:r>
            <a:r>
              <a:rPr lang="pl-PL" dirty="0"/>
              <a:t> – kara ma oddziaływać na sprawcę przestępstwa w taki sposób, aby zapobiegać jego powrotowi do przestępstwa,</a:t>
            </a:r>
          </a:p>
          <a:p>
            <a:pPr algn="just"/>
            <a:r>
              <a:rPr lang="pl-PL" dirty="0"/>
              <a:t>Cel </a:t>
            </a:r>
            <a:r>
              <a:rPr lang="pl-PL" dirty="0" err="1"/>
              <a:t>ogólnoprewencyjny</a:t>
            </a:r>
            <a:r>
              <a:rPr lang="pl-PL" dirty="0"/>
              <a:t> – kara ma oddziaływać również na społeczeństwo, zapobiegając popełnianiu przestępstw przez jego członków,</a:t>
            </a:r>
          </a:p>
          <a:p>
            <a:pPr algn="just"/>
            <a:r>
              <a:rPr lang="pl-PL" dirty="0"/>
              <a:t>Cel kompensacyjny – kara ma prowadzić do naprawienia szkody wyrządzonej przestępstwem i zadośćuczynić pokrzywdzonemu (</a:t>
            </a:r>
            <a:r>
              <a:rPr lang="pl-PL" u="sng" dirty="0"/>
              <a:t>aktualne w szczególności w przypadku stosowania środków kompensacyjnych, a nie kar</a:t>
            </a:r>
            <a:r>
              <a:rPr lang="pl-PL" dirty="0"/>
              <a:t>).</a:t>
            </a:r>
          </a:p>
        </p:txBody>
      </p:sp>
    </p:spTree>
    <p:extLst>
      <p:ext uri="{BB962C8B-B14F-4D97-AF65-F5344CB8AC3E}">
        <p14:creationId xmlns:p14="http://schemas.microsoft.com/office/powerpoint/2010/main" val="4093409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8C7774-A8D3-ED08-5E49-7E0767C997E8}"/>
              </a:ext>
            </a:extLst>
          </p:cNvPr>
          <p:cNvSpPr>
            <a:spLocks noGrp="1"/>
          </p:cNvSpPr>
          <p:nvPr>
            <p:ph type="title"/>
          </p:nvPr>
        </p:nvSpPr>
        <p:spPr/>
        <p:txBody>
          <a:bodyPr/>
          <a:lstStyle/>
          <a:p>
            <a:pPr algn="ctr"/>
            <a:r>
              <a:rPr lang="pl-PL" dirty="0"/>
              <a:t>Katalog kar</a:t>
            </a:r>
          </a:p>
        </p:txBody>
      </p:sp>
      <p:sp>
        <p:nvSpPr>
          <p:cNvPr id="3" name="Symbol zastępczy zawartości 2">
            <a:extLst>
              <a:ext uri="{FF2B5EF4-FFF2-40B4-BE49-F238E27FC236}">
                <a16:creationId xmlns:a16="http://schemas.microsoft.com/office/drawing/2014/main" id="{C72634E2-6E38-7598-A9EF-BE5C6D89AA29}"/>
              </a:ext>
            </a:extLst>
          </p:cNvPr>
          <p:cNvSpPr>
            <a:spLocks noGrp="1"/>
          </p:cNvSpPr>
          <p:nvPr>
            <p:ph idx="1"/>
          </p:nvPr>
        </p:nvSpPr>
        <p:spPr>
          <a:xfrm>
            <a:off x="1565329" y="1518834"/>
            <a:ext cx="9004810" cy="4881966"/>
          </a:xfrm>
        </p:spPr>
        <p:txBody>
          <a:bodyPr>
            <a:normAutofit/>
          </a:bodyPr>
          <a:lstStyle/>
          <a:p>
            <a:pPr marL="0" indent="0" algn="just">
              <a:buNone/>
            </a:pPr>
            <a:r>
              <a:rPr lang="pl-PL" dirty="0"/>
              <a:t>Art. 32 k.k. zawiera zamknięty katalog kar. Oznacza to, że żadna inna niż wymieniona w nim kara nie może zostać wobec sprawcy orzeczona. Byłaby to bowiem kara nieznana ustawie. Katalog ten przewiduje następujące kary:</a:t>
            </a:r>
          </a:p>
          <a:p>
            <a:pPr algn="just"/>
            <a:r>
              <a:rPr lang="pl-PL" dirty="0"/>
              <a:t>Grzywna,</a:t>
            </a:r>
          </a:p>
          <a:p>
            <a:pPr algn="just"/>
            <a:r>
              <a:rPr lang="pl-PL" dirty="0"/>
              <a:t>Ograniczenie wolności,</a:t>
            </a:r>
          </a:p>
          <a:p>
            <a:pPr algn="just"/>
            <a:r>
              <a:rPr lang="pl-PL" dirty="0"/>
              <a:t>Pozbawienie wolności,</a:t>
            </a:r>
          </a:p>
          <a:p>
            <a:pPr algn="just"/>
            <a:r>
              <a:rPr lang="pl-PL" dirty="0"/>
              <a:t>Dożywotnie pozbawienie wolności.</a:t>
            </a:r>
          </a:p>
          <a:p>
            <a:pPr marL="0" indent="0" algn="just">
              <a:buNone/>
            </a:pPr>
            <a:r>
              <a:rPr lang="pl-PL" dirty="0"/>
              <a:t>Powyższa kolejność nie jest przypadkowa! Stanowi ona swoistą wskazówkę dla organu stosującego prawo, aby w każdym przypadku, w którym będzie to wystarczające, sięgać po karę jak najmniej dolegliwą.</a:t>
            </a:r>
          </a:p>
        </p:txBody>
      </p:sp>
    </p:spTree>
    <p:extLst>
      <p:ext uri="{BB962C8B-B14F-4D97-AF65-F5344CB8AC3E}">
        <p14:creationId xmlns:p14="http://schemas.microsoft.com/office/powerpoint/2010/main" val="118706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20E3DD-A283-EFF5-629E-CB4A8270831F}"/>
              </a:ext>
            </a:extLst>
          </p:cNvPr>
          <p:cNvSpPr>
            <a:spLocks noGrp="1"/>
          </p:cNvSpPr>
          <p:nvPr>
            <p:ph type="title"/>
          </p:nvPr>
        </p:nvSpPr>
        <p:spPr>
          <a:xfrm>
            <a:off x="2116834" y="584302"/>
            <a:ext cx="7958331" cy="1077229"/>
          </a:xfrm>
        </p:spPr>
        <p:txBody>
          <a:bodyPr/>
          <a:lstStyle/>
          <a:p>
            <a:pPr algn="ctr"/>
            <a:r>
              <a:rPr lang="pl-PL" dirty="0"/>
              <a:t>Grzywna</a:t>
            </a:r>
          </a:p>
        </p:txBody>
      </p:sp>
      <p:sp>
        <p:nvSpPr>
          <p:cNvPr id="3" name="Symbol zastępczy zawartości 2">
            <a:extLst>
              <a:ext uri="{FF2B5EF4-FFF2-40B4-BE49-F238E27FC236}">
                <a16:creationId xmlns:a16="http://schemas.microsoft.com/office/drawing/2014/main" id="{AC36633C-BBF3-9E4F-9006-78A893F6DEBD}"/>
              </a:ext>
            </a:extLst>
          </p:cNvPr>
          <p:cNvSpPr>
            <a:spLocks noGrp="1"/>
          </p:cNvSpPr>
          <p:nvPr>
            <p:ph idx="1"/>
          </p:nvPr>
        </p:nvSpPr>
        <p:spPr>
          <a:xfrm>
            <a:off x="1755675" y="1378313"/>
            <a:ext cx="9350939" cy="4895385"/>
          </a:xfrm>
        </p:spPr>
        <p:txBody>
          <a:bodyPr>
            <a:normAutofit/>
          </a:bodyPr>
          <a:lstStyle/>
          <a:p>
            <a:pPr marL="0" indent="0">
              <a:buNone/>
            </a:pPr>
            <a:r>
              <a:rPr lang="pl-PL" dirty="0"/>
              <a:t>Art.  33.  K.K.</a:t>
            </a:r>
          </a:p>
          <a:p>
            <a:pPr marL="0" indent="0">
              <a:buNone/>
            </a:pPr>
            <a:r>
              <a:rPr lang="pl-PL" dirty="0"/>
              <a:t>§  1. Grzywnę wymierza się w stawkach dziennych, określając liczbę stawek oraz wysokość jednej stawki; jeżeli ustawa nie stanowi inaczej, najniższa liczba stawek wynosi 10, zaś najwyższa 540.</a:t>
            </a:r>
          </a:p>
          <a:p>
            <a:pPr marL="0" indent="0">
              <a:buNone/>
            </a:pPr>
            <a:endParaRPr lang="pl-PL" dirty="0"/>
          </a:p>
        </p:txBody>
      </p:sp>
    </p:spTree>
    <p:extLst>
      <p:ext uri="{BB962C8B-B14F-4D97-AF65-F5344CB8AC3E}">
        <p14:creationId xmlns:p14="http://schemas.microsoft.com/office/powerpoint/2010/main" val="1270642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1D9CE9-B49C-39F3-99E2-C8578ADB34CF}"/>
              </a:ext>
            </a:extLst>
          </p:cNvPr>
          <p:cNvSpPr>
            <a:spLocks noGrp="1"/>
          </p:cNvSpPr>
          <p:nvPr>
            <p:ph type="title"/>
          </p:nvPr>
        </p:nvSpPr>
        <p:spPr>
          <a:xfrm>
            <a:off x="1317356" y="573437"/>
            <a:ext cx="9252783" cy="898902"/>
          </a:xfrm>
        </p:spPr>
        <p:txBody>
          <a:bodyPr/>
          <a:lstStyle/>
          <a:p>
            <a:pPr algn="ctr"/>
            <a:r>
              <a:rPr lang="pl-PL" dirty="0"/>
              <a:t>Grzywna </a:t>
            </a:r>
          </a:p>
        </p:txBody>
      </p:sp>
      <p:graphicFrame>
        <p:nvGraphicFramePr>
          <p:cNvPr id="4" name="Tabela 4">
            <a:extLst>
              <a:ext uri="{FF2B5EF4-FFF2-40B4-BE49-F238E27FC236}">
                <a16:creationId xmlns:a16="http://schemas.microsoft.com/office/drawing/2014/main" id="{6A6FB4FC-32CF-D61E-D947-B2EE50915C0C}"/>
              </a:ext>
            </a:extLst>
          </p:cNvPr>
          <p:cNvGraphicFramePr>
            <a:graphicFrameLocks noGrp="1"/>
          </p:cNvGraphicFramePr>
          <p:nvPr>
            <p:ph idx="1"/>
            <p:extLst>
              <p:ext uri="{D42A27DB-BD31-4B8C-83A1-F6EECF244321}">
                <p14:modId xmlns:p14="http://schemas.microsoft.com/office/powerpoint/2010/main" val="4170319165"/>
              </p:ext>
            </p:extLst>
          </p:nvPr>
        </p:nvGraphicFramePr>
        <p:xfrm>
          <a:off x="1317356" y="1472338"/>
          <a:ext cx="9670942" cy="5223415"/>
        </p:xfrm>
        <a:graphic>
          <a:graphicData uri="http://schemas.openxmlformats.org/drawingml/2006/table">
            <a:tbl>
              <a:tblPr firstRow="1" bandRow="1">
                <a:tableStyleId>{5C22544A-7EE6-4342-B048-85BDC9FD1C3A}</a:tableStyleId>
              </a:tblPr>
              <a:tblGrid>
                <a:gridCol w="4835471">
                  <a:extLst>
                    <a:ext uri="{9D8B030D-6E8A-4147-A177-3AD203B41FA5}">
                      <a16:colId xmlns:a16="http://schemas.microsoft.com/office/drawing/2014/main" val="1033821953"/>
                    </a:ext>
                  </a:extLst>
                </a:gridCol>
                <a:gridCol w="4835471">
                  <a:extLst>
                    <a:ext uri="{9D8B030D-6E8A-4147-A177-3AD203B41FA5}">
                      <a16:colId xmlns:a16="http://schemas.microsoft.com/office/drawing/2014/main" val="473544694"/>
                    </a:ext>
                  </a:extLst>
                </a:gridCol>
              </a:tblGrid>
              <a:tr h="742855">
                <a:tc>
                  <a:txBody>
                    <a:bodyPr/>
                    <a:lstStyle/>
                    <a:p>
                      <a:r>
                        <a:rPr lang="pl-PL" dirty="0"/>
                        <a:t>Grzywna samoistna</a:t>
                      </a:r>
                    </a:p>
                  </a:txBody>
                  <a:tcPr/>
                </a:tc>
                <a:tc>
                  <a:txBody>
                    <a:bodyPr/>
                    <a:lstStyle/>
                    <a:p>
                      <a:r>
                        <a:rPr lang="pl-PL" dirty="0"/>
                        <a:t>Grzywna kumulatywna </a:t>
                      </a:r>
                    </a:p>
                  </a:txBody>
                  <a:tcPr/>
                </a:tc>
                <a:extLst>
                  <a:ext uri="{0D108BD9-81ED-4DB2-BD59-A6C34878D82A}">
                    <a16:rowId xmlns:a16="http://schemas.microsoft.com/office/drawing/2014/main" val="1858378043"/>
                  </a:ext>
                </a:extLst>
              </a:tr>
              <a:tr h="4480074">
                <a:tc>
                  <a:txBody>
                    <a:bodyPr/>
                    <a:lstStyle/>
                    <a:p>
                      <a:pPr marL="285750" indent="-285750" algn="just">
                        <a:buFontTx/>
                        <a:buChar char="-"/>
                      </a:pPr>
                      <a:r>
                        <a:rPr lang="pl-PL" dirty="0"/>
                        <a:t>jest orzekana jako samodzielna kara,</a:t>
                      </a:r>
                    </a:p>
                    <a:p>
                      <a:pPr marL="285750" indent="-285750" algn="just">
                        <a:buFontTx/>
                        <a:buChar char="-"/>
                      </a:pPr>
                      <a:r>
                        <a:rPr lang="pl-PL" dirty="0"/>
                        <a:t>może być orzeczona w tej formie, jeżeli jest przewidziana przez ustawowe zagrożenie dla danego typu czynu,</a:t>
                      </a:r>
                    </a:p>
                    <a:p>
                      <a:pPr marL="285750" indent="-285750" algn="just">
                        <a:buFontTx/>
                        <a:buChar char="-"/>
                      </a:pPr>
                      <a:r>
                        <a:rPr lang="pl-PL" dirty="0"/>
                        <a:t>występuje często w przypadku przestępstw o niskim ciężarze gatunkowym (niskiej społecznej szkodliwości),</a:t>
                      </a:r>
                    </a:p>
                    <a:p>
                      <a:pPr marL="285750" indent="-285750" algn="just">
                        <a:buFontTx/>
                        <a:buChar char="-"/>
                      </a:pPr>
                      <a:r>
                        <a:rPr lang="pl-PL" dirty="0"/>
                        <a:t>może również stanowić efekt zastosowania nadzwyczajnego złagodzenia kary,</a:t>
                      </a:r>
                    </a:p>
                    <a:p>
                      <a:pPr marL="285750" indent="-285750" algn="just">
                        <a:buFontTx/>
                        <a:buChar char="-"/>
                      </a:pPr>
                      <a:r>
                        <a:rPr lang="pl-PL" dirty="0"/>
                        <a:t>jeżeli ustawa przewiduje zagrożenie karą p.w. nieprzekraczającą lat 8, a wymierzona kara nie byłaby niższa od roku, sąd może zamiast niej orzec grzywnę (art. 37a k.k.)</a:t>
                      </a:r>
                    </a:p>
                    <a:p>
                      <a:pPr marL="285750" indent="-285750">
                        <a:buFontTx/>
                        <a:buChar char="-"/>
                      </a:pPr>
                      <a:endParaRPr lang="pl-PL" dirty="0"/>
                    </a:p>
                  </a:txBody>
                  <a:tcPr/>
                </a:tc>
                <a:tc>
                  <a:txBody>
                    <a:bodyPr/>
                    <a:lstStyle/>
                    <a:p>
                      <a:pPr marL="285750" indent="-285750" algn="just">
                        <a:buFontTx/>
                        <a:buChar char="-"/>
                      </a:pPr>
                      <a:r>
                        <a:rPr lang="pl-PL" dirty="0"/>
                        <a:t>orzeczona obok kary pozbawienia wolności (zob. np. art. 33 par. 2 k.k.),</a:t>
                      </a:r>
                    </a:p>
                    <a:p>
                      <a:pPr marL="285750" indent="-285750" algn="just">
                        <a:buFontTx/>
                        <a:buChar char="-"/>
                      </a:pPr>
                      <a:r>
                        <a:rPr lang="pl-PL" dirty="0"/>
                        <a:t>ma na celu uczynienie nieopłacalnym popełnianie czynów nakierowanych na osiągnięcie korzyści majątkowych,</a:t>
                      </a:r>
                    </a:p>
                    <a:p>
                      <a:pPr marL="285750" indent="-285750" algn="just">
                        <a:buFontTx/>
                        <a:buChar char="-"/>
                      </a:pPr>
                      <a:r>
                        <a:rPr lang="pl-PL" dirty="0"/>
                        <a:t>sąd może orzec grzywnę również warunkowo zawieszając wykonanie kary, jeśli jej orzeczenie na innej podstawie nie jest możliwe,</a:t>
                      </a:r>
                    </a:p>
                    <a:p>
                      <a:pPr marL="0" indent="0" algn="just">
                        <a:buFontTx/>
                        <a:buNone/>
                      </a:pPr>
                      <a:r>
                        <a:rPr lang="pl-PL" dirty="0"/>
                        <a:t> </a:t>
                      </a:r>
                    </a:p>
                    <a:p>
                      <a:pPr marL="285750" indent="-285750" algn="just">
                        <a:buFontTx/>
                        <a:buChar char="-"/>
                      </a:pPr>
                      <a:endParaRPr lang="pl-PL" dirty="0"/>
                    </a:p>
                  </a:txBody>
                  <a:tcPr/>
                </a:tc>
                <a:extLst>
                  <a:ext uri="{0D108BD9-81ED-4DB2-BD59-A6C34878D82A}">
                    <a16:rowId xmlns:a16="http://schemas.microsoft.com/office/drawing/2014/main" val="1984580684"/>
                  </a:ext>
                </a:extLst>
              </a:tr>
            </a:tbl>
          </a:graphicData>
        </a:graphic>
      </p:graphicFrame>
    </p:spTree>
    <p:extLst>
      <p:ext uri="{BB962C8B-B14F-4D97-AF65-F5344CB8AC3E}">
        <p14:creationId xmlns:p14="http://schemas.microsoft.com/office/powerpoint/2010/main" val="3237007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{C5871AEB-A048-4118-B6AE-CC25D75255D0}tf16401375</Template>
  <TotalTime>1625</TotalTime>
  <Words>3605</Words>
  <Application>Microsoft Macintosh PowerPoint</Application>
  <PresentationFormat>Panoramiczny</PresentationFormat>
  <Paragraphs>213</Paragraphs>
  <Slides>43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43</vt:i4>
      </vt:variant>
    </vt:vector>
  </HeadingPairs>
  <TitlesOfParts>
    <vt:vector size="48" baseType="lpstr">
      <vt:lpstr>Arial</vt:lpstr>
      <vt:lpstr>MS Shell Dlg 2</vt:lpstr>
      <vt:lpstr>Wingdings</vt:lpstr>
      <vt:lpstr>Wingdings 3</vt:lpstr>
      <vt:lpstr>Madison</vt:lpstr>
      <vt:lpstr>Kara kryminalna. Rodzaje kar i środków karnych </vt:lpstr>
      <vt:lpstr>Środki reakcji karnej</vt:lpstr>
      <vt:lpstr>Kara kryminalna  – definicja na gruncie prawa karnego</vt:lpstr>
      <vt:lpstr>Kara kryminalna – swoiste cechy</vt:lpstr>
      <vt:lpstr>Racjonalizacja kary</vt:lpstr>
      <vt:lpstr>Cele kary</vt:lpstr>
      <vt:lpstr>Katalog kar</vt:lpstr>
      <vt:lpstr>Grzywna</vt:lpstr>
      <vt:lpstr>Grzywna </vt:lpstr>
      <vt:lpstr>Grzywna – określanie wysokości</vt:lpstr>
      <vt:lpstr>Grzywna – określanie wysokości</vt:lpstr>
      <vt:lpstr>Grzywna – określanie wysokości</vt:lpstr>
      <vt:lpstr>Kara ograniczenia wolności</vt:lpstr>
      <vt:lpstr>Kara ograniczenia wolności</vt:lpstr>
      <vt:lpstr>Prezentacja programu PowerPoint</vt:lpstr>
      <vt:lpstr>Prezentacja programu PowerPoint</vt:lpstr>
      <vt:lpstr>Prezentacja programu PowerPoint</vt:lpstr>
      <vt:lpstr>Prezentacja programu PowerPoint</vt:lpstr>
      <vt:lpstr>Kara pozbawienia wolności</vt:lpstr>
      <vt:lpstr>Kara mieszana </vt:lpstr>
      <vt:lpstr>Obniżenie/ obostrzenie kary</vt:lpstr>
      <vt:lpstr>Obniżenie/ obostrzenie kary</vt:lpstr>
      <vt:lpstr>Kara dożywotniego pozbawienia wolności </vt:lpstr>
      <vt:lpstr>Przestępstwo – zbrodnia czy występek?</vt:lpstr>
      <vt:lpstr>Dyrektywy wymiaru kary</vt:lpstr>
      <vt:lpstr>Dyrektywy wymiaru kary</vt:lpstr>
      <vt:lpstr>Dyrektywy wymiaru kary</vt:lpstr>
      <vt:lpstr>Okoliczności obciążające – ustawowy katalog otwarty (art. 53 § 2a k.k.)</vt:lpstr>
      <vt:lpstr>Prezentacja programu PowerPoint</vt:lpstr>
      <vt:lpstr>Okoliczności łagodzące – ustawowy katalog otwarty (art. 53 § 2b k.k.)</vt:lpstr>
      <vt:lpstr>Prezentacja programu PowerPoint</vt:lpstr>
      <vt:lpstr>Okoliczności łagodzące/ obciążające – zakaz podwójnego „zaostrzania” i „łagodzenia” </vt:lpstr>
      <vt:lpstr>Nakaz uwzględniania mediacji</vt:lpstr>
      <vt:lpstr>Wymiar kary nieletniemu  i młodocianemu </vt:lpstr>
      <vt:lpstr>Odstąpienie od wymierzenia kary na rzecz innego środka reakcji karnej</vt:lpstr>
      <vt:lpstr>Środki karne</vt:lpstr>
      <vt:lpstr>Środki karne – katalog (art. 39 k.k.)</vt:lpstr>
      <vt:lpstr>Pozbawienie praw publicznych </vt:lpstr>
      <vt:lpstr>Pozbawienie praw publicznych</vt:lpstr>
      <vt:lpstr>Zakaz zajmowania stanowiska/ wykonywania zawodu</vt:lpstr>
      <vt:lpstr>Prezentacja programu PowerPoint</vt:lpstr>
      <vt:lpstr>Fakultatywny zakaz kontaktowania się</vt:lpstr>
      <vt:lpstr>Obligatoryjny zakaz kontaktowania się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 kryminalna. Rodzaje kar i środków karnych </dc:title>
  <dc:creator>Krzysztof Kaźmierczak</dc:creator>
  <cp:lastModifiedBy>Dominika Kiełbas</cp:lastModifiedBy>
  <cp:revision>13</cp:revision>
  <dcterms:created xsi:type="dcterms:W3CDTF">2023-05-04T09:14:37Z</dcterms:created>
  <dcterms:modified xsi:type="dcterms:W3CDTF">2025-04-12T10:21:26Z</dcterms:modified>
</cp:coreProperties>
</file>