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6" r:id="rId4"/>
    <p:sldId id="282" r:id="rId5"/>
    <p:sldId id="277" r:id="rId6"/>
    <p:sldId id="278" r:id="rId7"/>
    <p:sldId id="279" r:id="rId8"/>
    <p:sldId id="280" r:id="rId9"/>
    <p:sldId id="281" r:id="rId10"/>
    <p:sldId id="283" r:id="rId11"/>
    <p:sldId id="284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77" d="100"/>
          <a:sy n="77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9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9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F4023-475A-4462-B400-C18C1B170397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D151-1A1F-4A16-AB60-7AA37EB85643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C0DAD-C3A5-44F9-BD0B-CFC2CDAC3FDA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CEAE0-B6FE-4B25-8055-EE7297F081F7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84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A9638-1979-4536-8F6E-DF901F96533C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3EA42-1AC3-4DAE-B292-D1371B3D7249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10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B3FC-FF27-41F7-BCE3-E8CB089B9EF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A4D0-4A64-4BA7-BF4B-56DF4BF3F3E3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15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71226-366A-4E4C-AB2D-C48DBA5453E7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4F32C-7A9B-4CB4-9EAD-EF4093B4DCAF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02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481E9-2756-4F15-9216-A6BEB2CF8E1A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7E47-0430-4C42-9AD0-A6D082EFA102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78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31716-DA5A-4447-AF04-1B102517D58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1E95-5E30-448B-9E17-5F7790E5E9C4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57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DB72-1DBD-449D-9172-DA50C1251571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46F6-6C1A-4983-BCBC-396493F853A7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63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69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9CBA9-72B1-4F37-A811-4CD341D1B010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B2FFC-8C74-4C5B-BA58-D6349FDF6DF3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59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0E1AB-3D81-4403-B157-44720CF4E5D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85038-322E-40E7-9A8D-723F5566D5F7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62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65CD4-5DB0-403F-B750-780B36664CFA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F6B3D-FA26-4C13-AE1E-E9B4BCA11EAB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9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3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5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8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6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9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A74FC-622B-44BD-8FE4-3ABCD540A9AF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7CC9E-47F1-4A1D-8448-96A289109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3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9EB0E9-B655-4163-9561-98D3A4367854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2017-11-26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401247-1A19-4447-9319-F9C90D23C59A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4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03635" y="1122363"/>
            <a:ext cx="9144000" cy="2387600"/>
          </a:xfrm>
        </p:spPr>
        <p:txBody>
          <a:bodyPr/>
          <a:lstStyle/>
          <a:p>
            <a:r>
              <a:rPr lang="pl-PL" dirty="0" smtClean="0"/>
              <a:t>PKB i cykle koniunkturalne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Małgorzata J. Januszewska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6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1453978" y="1329081"/>
            <a:ext cx="10972800" cy="1143000"/>
          </a:xfrm>
        </p:spPr>
        <p:txBody>
          <a:bodyPr/>
          <a:lstStyle/>
          <a:p>
            <a:pPr algn="l"/>
            <a:r>
              <a:rPr lang="pl-PL" altLang="pl-PL" dirty="0" smtClean="0"/>
              <a:t>PNN</a:t>
            </a:r>
            <a:endParaRPr lang="pl-PL" altLang="pl-PL" dirty="0" smtClean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1583268" y="2781303"/>
            <a:ext cx="9999133" cy="3344863"/>
          </a:xfrm>
        </p:spPr>
        <p:txBody>
          <a:bodyPr/>
          <a:lstStyle/>
          <a:p>
            <a:pPr marL="0" indent="0">
              <a:buNone/>
            </a:pPr>
            <a:r>
              <a:rPr lang="pl-PL" altLang="pl-PL" dirty="0" smtClean="0"/>
              <a:t>PKB i PNB są miarami produkcji uwzględniającymi inwestycje brutto. </a:t>
            </a:r>
          </a:p>
          <a:p>
            <a:pPr marL="0" indent="0">
              <a:buNone/>
            </a:pPr>
            <a:r>
              <a:rPr lang="pl-PL" altLang="pl-PL" dirty="0" smtClean="0"/>
              <a:t>Miarą produkcji uwzględniającą </a:t>
            </a:r>
            <a:r>
              <a:rPr lang="pl-PL" altLang="pl-PL" b="1" dirty="0" smtClean="0"/>
              <a:t>inwestycje netto</a:t>
            </a:r>
            <a:r>
              <a:rPr lang="pl-PL" altLang="pl-PL" dirty="0" smtClean="0"/>
              <a:t> jest produkt narodowy netto (PNN), nazywany również dochodem narodowym, który oznaczany jest zwykle symbolem Y. Jest on różnicą między PNB a amortyzacją.</a:t>
            </a:r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1423351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Cykl koniunkturalny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/>
          <a:lstStyle/>
          <a:p>
            <a:r>
              <a:rPr lang="pl-PL" dirty="0"/>
              <a:t>sytuacja występująca w gospodarce w dłuższym okresie, polegająca na wahaniach omawianych mierników ekonomicznych w oparciu o rosnącą krzywą trendu wzrostu gospodarczego</a:t>
            </a:r>
          </a:p>
          <a:p>
            <a:endParaRPr lang="pl-PL" dirty="0"/>
          </a:p>
          <a:p>
            <a:r>
              <a:rPr lang="pl-PL" dirty="0"/>
              <a:t>Mierniki:  PKB, nakłady inwestycyjne, dochody ludności, zatrudnienie, relacja eksport-import, czy nawet zyski przedsiębiorstw</a:t>
            </a:r>
          </a:p>
          <a:p>
            <a:endParaRPr lang="pl-PL" dirty="0"/>
          </a:p>
          <a:p>
            <a:r>
              <a:rPr lang="pl-PL" dirty="0"/>
              <a:t>Dobra koniunktura a zła koniunktura!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Cechy cyklu koniunkturalnego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/>
          <a:lstStyle/>
          <a:p>
            <a:r>
              <a:rPr lang="pl-PL" dirty="0">
                <a:effectLst/>
              </a:rPr>
              <a:t>długość trwania</a:t>
            </a:r>
          </a:p>
          <a:p>
            <a:r>
              <a:rPr lang="pl-PL" dirty="0">
                <a:effectLst/>
              </a:rPr>
              <a:t>przełom</a:t>
            </a:r>
          </a:p>
          <a:p>
            <a:r>
              <a:rPr lang="pl-PL" dirty="0">
                <a:effectLst/>
              </a:rPr>
              <a:t>fazy i ich proporcje</a:t>
            </a:r>
          </a:p>
          <a:p>
            <a:r>
              <a:rPr lang="pl-PL" dirty="0">
                <a:effectLst/>
              </a:rPr>
              <a:t>amplituda wahań</a:t>
            </a:r>
          </a:p>
          <a:p>
            <a:r>
              <a:rPr lang="pl-PL" dirty="0">
                <a:effectLst/>
              </a:rPr>
              <a:t>intensywność wahań</a:t>
            </a:r>
          </a:p>
        </p:txBody>
      </p:sp>
    </p:spTree>
    <p:extLst>
      <p:ext uri="{BB962C8B-B14F-4D97-AF65-F5344CB8AC3E}">
        <p14:creationId xmlns:p14="http://schemas.microsoft.com/office/powerpoint/2010/main" val="35502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Wahania koniunktury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l-PL" sz="3200" dirty="0">
                <a:effectLst/>
              </a:rPr>
              <a:t>trendy </a:t>
            </a:r>
          </a:p>
          <a:p>
            <a:r>
              <a:rPr lang="pl-PL" sz="3200" dirty="0">
                <a:effectLst/>
              </a:rPr>
              <a:t>wahania</a:t>
            </a:r>
          </a:p>
          <a:p>
            <a:r>
              <a:rPr lang="pl-PL" sz="3200" dirty="0">
                <a:effectLst/>
              </a:rPr>
              <a:t> wahania cykliczne </a:t>
            </a:r>
          </a:p>
          <a:p>
            <a:r>
              <a:rPr lang="pl-PL" sz="3200" dirty="0">
                <a:effectLst/>
              </a:rPr>
              <a:t>wahania przypadkowe-&gt; zjawiska losowych jak np. klęski, strajki</a:t>
            </a:r>
          </a:p>
          <a:p>
            <a:r>
              <a:rPr lang="pl-PL" sz="3200" dirty="0">
                <a:effectLst/>
              </a:rPr>
              <a:t> cykle polityczne</a:t>
            </a:r>
          </a:p>
          <a:p>
            <a:r>
              <a:rPr lang="pl-PL" sz="3200" dirty="0">
                <a:effectLst/>
              </a:rPr>
              <a:t> cykle konsumpcyjne-&gt; zmiany popytu konsumpcyjnego przy  zakupie dóbr trwałego użytku co parę lat</a:t>
            </a:r>
          </a:p>
        </p:txBody>
      </p:sp>
    </p:spTree>
    <p:extLst>
      <p:ext uri="{BB962C8B-B14F-4D97-AF65-F5344CB8AC3E}">
        <p14:creationId xmlns:p14="http://schemas.microsoft.com/office/powerpoint/2010/main" val="12982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Fazy klasycznego cyklu koniunkturalnego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pl-PL" sz="3200" dirty="0"/>
              <a:t>- Faza kryzysu: </a:t>
            </a:r>
            <a:br>
              <a:rPr lang="pl-PL" sz="3200" dirty="0"/>
            </a:br>
            <a:r>
              <a:rPr lang="pl-PL" sz="3200" dirty="0"/>
              <a:t>    - rośnie: bezrobocie, </a:t>
            </a:r>
            <a:br>
              <a:rPr lang="pl-PL" sz="3200" dirty="0"/>
            </a:br>
            <a:r>
              <a:rPr lang="pl-PL" sz="3200" dirty="0"/>
              <a:t>    - maleją: produkcja, zatrudnienie, inwestycje, popyt, ceny. </a:t>
            </a:r>
            <a:br>
              <a:rPr lang="pl-PL" sz="3200" dirty="0"/>
            </a:br>
            <a:r>
              <a:rPr lang="pl-PL" sz="3200" dirty="0"/>
              <a:t>- Faza depresji: </a:t>
            </a:r>
            <a:br>
              <a:rPr lang="pl-PL" sz="3200" dirty="0"/>
            </a:br>
            <a:r>
              <a:rPr lang="pl-PL" sz="3200" dirty="0"/>
              <a:t>    - koniec spadku, ww. wielkości pozostają na niskim poziomie. </a:t>
            </a:r>
            <a:br>
              <a:rPr lang="pl-PL" sz="3200" dirty="0"/>
            </a:br>
            <a:r>
              <a:rPr lang="pl-PL" sz="3200" dirty="0"/>
              <a:t>- Faza ożywienia: </a:t>
            </a:r>
            <a:br>
              <a:rPr lang="pl-PL" sz="3200" dirty="0"/>
            </a:br>
            <a:r>
              <a:rPr lang="pl-PL" sz="3200" dirty="0"/>
              <a:t>    - rosną: produkcja, zatrudnienie, inwestycje, popyt, ceny, </a:t>
            </a:r>
            <a:br>
              <a:rPr lang="pl-PL" sz="3200" dirty="0"/>
            </a:br>
            <a:r>
              <a:rPr lang="pl-PL" sz="3200" dirty="0"/>
              <a:t>    - maleje: bezrobocie. </a:t>
            </a:r>
            <a:br>
              <a:rPr lang="pl-PL" sz="3200" dirty="0"/>
            </a:br>
            <a:r>
              <a:rPr lang="pl-PL" sz="3200" dirty="0"/>
              <a:t>- Faza rozkwitu: </a:t>
            </a:r>
            <a:br>
              <a:rPr lang="pl-PL" sz="3200" dirty="0"/>
            </a:br>
            <a:r>
              <a:rPr lang="pl-PL" sz="3200" dirty="0"/>
              <a:t>    - koniec wzrostu, ww. wielkości utrzymują się na wysokim poziomie. </a:t>
            </a:r>
            <a:endParaRPr lang="pl-PL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79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Fazy współczesnego cyklu koniunkturalnego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/>
          </a:bodyPr>
          <a:lstStyle/>
          <a:p>
            <a:r>
              <a:rPr lang="pl-PL" sz="3200" dirty="0"/>
              <a:t>Ożywienie</a:t>
            </a:r>
          </a:p>
          <a:p>
            <a:r>
              <a:rPr lang="pl-PL" sz="3200" dirty="0">
                <a:effectLst/>
              </a:rPr>
              <a:t>Recesja</a:t>
            </a:r>
          </a:p>
        </p:txBody>
      </p:sp>
    </p:spTree>
    <p:extLst>
      <p:ext uri="{BB962C8B-B14F-4D97-AF65-F5344CB8AC3E}">
        <p14:creationId xmlns:p14="http://schemas.microsoft.com/office/powerpoint/2010/main" val="41307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Podział cykli koniunkturalnych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3200" dirty="0"/>
              <a:t>- Krótkie (cykle </a:t>
            </a:r>
            <a:r>
              <a:rPr lang="pl-PL" sz="3200" dirty="0" err="1"/>
              <a:t>Kitchina</a:t>
            </a:r>
            <a:r>
              <a:rPr lang="pl-PL" sz="3200" dirty="0"/>
              <a:t>), trwające 3-4 lata (średnio co 3,5 roku), związane ze zmianami zapasów, cen hurtowych, jak również z rozliczaniem operacji bankowych. </a:t>
            </a:r>
            <a:br>
              <a:rPr lang="pl-PL" sz="3200" dirty="0"/>
            </a:br>
            <a:r>
              <a:rPr lang="pl-PL" sz="3200" dirty="0"/>
              <a:t>- Średnie:</a:t>
            </a:r>
            <a:br>
              <a:rPr lang="pl-PL" sz="3200" dirty="0"/>
            </a:br>
            <a:r>
              <a:rPr lang="pl-PL" sz="3200" dirty="0"/>
              <a:t>    - Cykle </a:t>
            </a:r>
            <a:r>
              <a:rPr lang="pl-PL" sz="3200" dirty="0" err="1"/>
              <a:t>Juglara</a:t>
            </a:r>
            <a:r>
              <a:rPr lang="pl-PL" sz="3200" dirty="0"/>
              <a:t>, trwające 8-10 lat, związane ze zmianami wydatków inwestycyjnych, Produktu Narodowego Brutto, inflacją i bezrobociem, </a:t>
            </a:r>
            <a:br>
              <a:rPr lang="pl-PL" sz="3200" dirty="0"/>
            </a:br>
            <a:r>
              <a:rPr lang="pl-PL" sz="3200" dirty="0"/>
              <a:t>    - Cykle </a:t>
            </a:r>
            <a:r>
              <a:rPr lang="pl-PL" sz="3200" dirty="0" err="1"/>
              <a:t>Kuznetsa</a:t>
            </a:r>
            <a:r>
              <a:rPr lang="pl-PL" sz="3200" dirty="0"/>
              <a:t>, trwające od 15-23 lat, związane z akumulacją czynników wytwórczych w długim okresie (inwestycje, budownictwo, migracje). </a:t>
            </a:r>
            <a:br>
              <a:rPr lang="pl-PL" sz="3200" dirty="0"/>
            </a:br>
            <a:r>
              <a:rPr lang="pl-PL" sz="3200" dirty="0"/>
              <a:t>- Długie (cykle </a:t>
            </a:r>
            <a:r>
              <a:rPr lang="pl-PL" sz="3200" dirty="0" err="1"/>
              <a:t>Kondratiewa</a:t>
            </a:r>
            <a:r>
              <a:rPr lang="pl-PL" sz="3200" dirty="0"/>
              <a:t>), trwające 40-60 lat, związane z odkryciami lub ważnymi innowacjami technicznymi oraz procesem ich rozprzestrzeniania się (elektryczność, silnik parowy, koleje, komputery, Internet). </a:t>
            </a:r>
            <a:endParaRPr lang="pl-PL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808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Teorie wahań cyklicznych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/>
          </a:bodyPr>
          <a:lstStyle/>
          <a:p>
            <a:r>
              <a:rPr lang="pl-PL" b="1" dirty="0"/>
              <a:t>Teorie neoklasyczne</a:t>
            </a:r>
            <a:endParaRPr lang="pl-PL" dirty="0"/>
          </a:p>
          <a:p>
            <a:r>
              <a:rPr lang="pl-PL" b="1" i="1" dirty="0"/>
              <a:t>Teoria plam na słońcu</a:t>
            </a:r>
            <a:r>
              <a:rPr lang="pl-PL" dirty="0"/>
              <a:t> (W.S. </a:t>
            </a:r>
            <a:r>
              <a:rPr lang="pl-PL" dirty="0" err="1"/>
              <a:t>Jevons</a:t>
            </a:r>
            <a:r>
              <a:rPr lang="pl-PL" dirty="0"/>
              <a:t> 1835 – 1882)</a:t>
            </a:r>
          </a:p>
          <a:p>
            <a:r>
              <a:rPr lang="pl-PL" b="1" i="1" dirty="0"/>
              <a:t>Teoria innowacji</a:t>
            </a:r>
            <a:r>
              <a:rPr lang="pl-PL" dirty="0"/>
              <a:t> ( J. </a:t>
            </a:r>
            <a:r>
              <a:rPr lang="pl-PL" dirty="0" err="1"/>
              <a:t>Schumpeter</a:t>
            </a:r>
            <a:r>
              <a:rPr lang="pl-PL" dirty="0"/>
              <a:t> 1883 – 1950)</a:t>
            </a:r>
          </a:p>
          <a:p>
            <a:r>
              <a:rPr lang="pl-PL" b="1" i="1" dirty="0"/>
              <a:t>Teoria cyklu politycznego</a:t>
            </a:r>
            <a:endParaRPr lang="pl-PL" dirty="0"/>
          </a:p>
          <a:p>
            <a:r>
              <a:rPr lang="pl-PL" b="1" dirty="0"/>
              <a:t>Teorie </a:t>
            </a:r>
            <a:r>
              <a:rPr lang="pl-PL" b="1" dirty="0" err="1"/>
              <a:t>Keynesistowskie</a:t>
            </a:r>
            <a:endParaRPr lang="pl-PL" dirty="0"/>
          </a:p>
          <a:p>
            <a:pPr marL="0" indent="0">
              <a:buNone/>
            </a:pPr>
            <a:endParaRPr lang="pl-PL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34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Teorie neoklasyczne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Podstawowe założenia:</a:t>
            </a:r>
          </a:p>
          <a:p>
            <a:pPr lvl="0"/>
            <a:r>
              <a:rPr lang="pl-PL" dirty="0"/>
              <a:t>Gospodarka ma właściwości stabilizacyjne </a:t>
            </a:r>
          </a:p>
          <a:p>
            <a:pPr lvl="0"/>
            <a:r>
              <a:rPr lang="pl-PL" dirty="0"/>
              <a:t>Czynnik zakłócające równowagę maja charakter zewnętrzny do systemu gospodarczego (egzogeniczny – wojny, rewolucje i inne wydarzenia polityczne, odkrycia złóż mineralnych, zmiany demograficzne, innowacje techniczne, zjawiska przyrodnicze)</a:t>
            </a:r>
          </a:p>
          <a:p>
            <a:pPr lvl="0"/>
            <a:r>
              <a:rPr lang="pl-PL" dirty="0"/>
              <a:t>Zachwianie równowagi uruchamia mechanizmy endogeniczne, które prowadza gospodarkę w kierunku równowagi</a:t>
            </a:r>
          </a:p>
          <a:p>
            <a:pPr marL="0" indent="0">
              <a:buNone/>
            </a:pPr>
            <a:endParaRPr lang="pl-PL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25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Teoria plam na Słońcu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Pojawienie </a:t>
            </a:r>
            <a:r>
              <a:rPr lang="pl-PL" dirty="0"/>
              <a:t>się większej liczby plam na Słońcu powoduje okresy nieurodzaju.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Zakłóca to normalną pracę gospodarki, te z kolei wpływają na zmiany rytmu produkcji w przemyśle. </a:t>
            </a:r>
          </a:p>
          <a:p>
            <a:pPr marL="0" indent="0">
              <a:buNone/>
            </a:pPr>
            <a:r>
              <a:rPr lang="pl-PL" dirty="0" smtClean="0"/>
              <a:t>W efekcie powstaje cykl </a:t>
            </a:r>
            <a:r>
              <a:rPr lang="pl-PL" smtClean="0"/>
              <a:t>koniunkturalny spowodowany działaniem </a:t>
            </a:r>
            <a:r>
              <a:rPr lang="pl-PL" dirty="0"/>
              <a:t>praw przyrody.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2295" y="1177458"/>
            <a:ext cx="10515600" cy="1325563"/>
          </a:xfrm>
        </p:spPr>
        <p:txBody>
          <a:bodyPr/>
          <a:lstStyle/>
          <a:p>
            <a:r>
              <a:rPr lang="pl-PL" dirty="0" smtClean="0"/>
              <a:t>PKB a PNB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2295" y="250666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PKB opisuje zagregowaną wartość dóbr i usług finalnych wytworzonych przez narodowe i zagraniczne czynniki produkcji na terenie kraju w określonej jednostce czasu (najczęściej rok).</a:t>
            </a:r>
            <a:r>
              <a:rPr lang="pl-PL" dirty="0"/>
              <a:t> </a:t>
            </a:r>
            <a:r>
              <a:rPr lang="pl-PL" b="1" dirty="0" smtClean="0"/>
              <a:t>PKB jest miarą wielkości gospodarki</a:t>
            </a:r>
            <a:r>
              <a:rPr lang="pl-PL" dirty="0" smtClean="0"/>
              <a:t>, a jego dynamika – miarą wzrostu gospodarczego.</a:t>
            </a:r>
          </a:p>
          <a:p>
            <a:r>
              <a:rPr lang="pl-PL" dirty="0" smtClean="0"/>
              <a:t>PNB opisuje zagregowaną wartość </a:t>
            </a:r>
            <a:r>
              <a:rPr lang="pl-PL" dirty="0"/>
              <a:t>wszystkich dóbr i usług finalnych wytworzonych w danym okresie przez narodowe czynniki </a:t>
            </a:r>
            <a:r>
              <a:rPr lang="pl-PL" dirty="0" smtClean="0"/>
              <a:t>produkcji we </a:t>
            </a:r>
            <a:r>
              <a:rPr lang="pl-PL" dirty="0"/>
              <a:t>wszystkich krajach, w których czynniki te były angażowane w proces </a:t>
            </a:r>
            <a:r>
              <a:rPr lang="pl-PL" dirty="0" smtClean="0"/>
              <a:t>produkcyjny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altLang="pl-PL" dirty="0"/>
              <a:t> </a:t>
            </a:r>
            <a:r>
              <a:rPr lang="pl-PL" altLang="pl-PL" dirty="0" smtClean="0"/>
              <a:t>  PNB </a:t>
            </a:r>
            <a:r>
              <a:rPr lang="pl-PL" altLang="pl-PL" dirty="0"/>
              <a:t>jest równy PKB powiększonemu o dochody netto z tytułu</a:t>
            </a:r>
          </a:p>
          <a:p>
            <a:pPr>
              <a:buFont typeface="Arial" charset="0"/>
              <a:buNone/>
            </a:pPr>
            <a:r>
              <a:rPr lang="pl-PL" altLang="pl-PL" dirty="0"/>
              <a:t> 	własności za granicą.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0236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Teoria cyklu politycznego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cykliczny rozwój spowodowany zmianami priorytetów ekonomicznych władzy w okresach przed wyborami w celu pozyskania głosów i ponownego wygrania wyborów;</a:t>
            </a:r>
          </a:p>
          <a:p>
            <a:r>
              <a:rPr lang="pl-PL" dirty="0"/>
              <a:t>Przez ekspansywna politykę fiskalną i monetarną rząd może doprowadzić do ożywienia gospodarczego i spadku bezrobocia w okresie przed wyborami. Skutki tych działań (wzrost inflacji, niemożność narastanie deficytu  i długu publicznego) będą odczuwalne po wyborach.</a:t>
            </a:r>
          </a:p>
          <a:p>
            <a:r>
              <a:rPr lang="pl-PL" dirty="0"/>
              <a:t>Nastąpi okres „zaciskania pasa” i polityki restrykcyjnej.</a:t>
            </a:r>
          </a:p>
          <a:p>
            <a:r>
              <a:rPr lang="pl-PL" dirty="0"/>
              <a:t>Cele polityczne, zewnętrzne do gospodarki powodują jej cykliczny rozwój.</a:t>
            </a:r>
          </a:p>
        </p:txBody>
      </p:sp>
    </p:spTree>
    <p:extLst>
      <p:ext uri="{BB962C8B-B14F-4D97-AF65-F5344CB8AC3E}">
        <p14:creationId xmlns:p14="http://schemas.microsoft.com/office/powerpoint/2010/main" val="8836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3659" y="1123669"/>
            <a:ext cx="10515600" cy="1325563"/>
          </a:xfrm>
        </p:spPr>
        <p:txBody>
          <a:bodyPr/>
          <a:lstStyle/>
          <a:p>
            <a:pPr algn="l"/>
            <a:r>
              <a:rPr lang="pl-PL" dirty="0"/>
              <a:t>Teorie Keynesowskie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3659" y="2449232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/>
              <a:t>Cykle koniunkturalne są konsekwencją przyjętych reguł gry w gospodarce rynkowej. </a:t>
            </a:r>
          </a:p>
          <a:p>
            <a:r>
              <a:rPr lang="pl-PL" dirty="0"/>
              <a:t>Fazy spadkowe cyklu - efekt procesów zachodzących w fazach wzrostowych i odwrotnie  </a:t>
            </a:r>
          </a:p>
          <a:p>
            <a:r>
              <a:rPr lang="pl-PL" dirty="0"/>
              <a:t>Rola oszczędności</a:t>
            </a:r>
          </a:p>
          <a:p>
            <a:r>
              <a:rPr lang="pl-PL" dirty="0"/>
              <a:t>Celowość inwestowania mierzona stopą </a:t>
            </a:r>
            <a:r>
              <a:rPr lang="pl-PL"/>
              <a:t>zysku – zmiany.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61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2295" y="1177458"/>
            <a:ext cx="10515600" cy="1325563"/>
          </a:xfrm>
        </p:spPr>
        <p:txBody>
          <a:bodyPr/>
          <a:lstStyle/>
          <a:p>
            <a:r>
              <a:rPr lang="pl-PL" dirty="0" smtClean="0"/>
              <a:t>PKB </a:t>
            </a:r>
            <a:r>
              <a:rPr lang="pl-PL" dirty="0" smtClean="0"/>
              <a:t>w cenach rynkowych a w cenach czynników produkcji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2295" y="2879124"/>
            <a:ext cx="10515600" cy="3978876"/>
          </a:xfrm>
        </p:spPr>
        <p:txBody>
          <a:bodyPr>
            <a:normAutofit/>
          </a:bodyPr>
          <a:lstStyle/>
          <a:p>
            <a:pPr algn="just"/>
            <a:r>
              <a:rPr lang="pl-PL" altLang="pl-PL" dirty="0"/>
              <a:t>PKB w cenach rynkowych jest miarą produkcji krajowej w kategoriach cen płaconych przez ostatecznych odbiorców, a więc obejmujących podatki pośrednie. </a:t>
            </a:r>
            <a:endParaRPr lang="pl-PL" altLang="pl-PL" dirty="0" smtClean="0"/>
          </a:p>
          <a:p>
            <a:pPr algn="just"/>
            <a:r>
              <a:rPr lang="pl-PL" altLang="pl-PL" dirty="0"/>
              <a:t>PKB w cenach czynników produkcji jest miarą produkcji krajowej z pominięciem podatków pośrednich </a:t>
            </a:r>
            <a:r>
              <a:rPr lang="pl-PL" altLang="pl-PL" dirty="0" smtClean="0"/>
              <a:t>i </a:t>
            </a:r>
            <a:r>
              <a:rPr lang="pl-PL" altLang="pl-PL" dirty="0"/>
              <a:t>uwzględnieniem subsydiów.</a:t>
            </a:r>
          </a:p>
          <a:p>
            <a:pPr marL="0" indent="0" algn="just">
              <a:buNone/>
            </a:pP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98608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2295" y="1177458"/>
            <a:ext cx="10515600" cy="1325563"/>
          </a:xfrm>
        </p:spPr>
        <p:txBody>
          <a:bodyPr>
            <a:normAutofit/>
          </a:bodyPr>
          <a:lstStyle/>
          <a:p>
            <a:r>
              <a:rPr lang="pl-PL" altLang="pl-PL" dirty="0" smtClean="0"/>
              <a:t>Model </a:t>
            </a:r>
            <a:r>
              <a:rPr lang="pl-PL" altLang="pl-PL" dirty="0"/>
              <a:t>ruchu okrężnego w gospodarce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2295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Ruch między gospodarstwami domowymi a przedsiębiorstwami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243" y="3222993"/>
            <a:ext cx="5350476" cy="309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43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7007" y="1041536"/>
            <a:ext cx="10515600" cy="1325563"/>
          </a:xfrm>
        </p:spPr>
        <p:txBody>
          <a:bodyPr>
            <a:normAutofit/>
          </a:bodyPr>
          <a:lstStyle/>
          <a:p>
            <a:r>
              <a:rPr lang="pl-PL" altLang="pl-PL" dirty="0" smtClean="0"/>
              <a:t>Model </a:t>
            </a:r>
            <a:r>
              <a:rPr lang="pl-PL" altLang="pl-PL" dirty="0"/>
              <a:t>ruchu okrężnego w gospodarce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1148" y="20955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Ruch w całej gospodarce otwartej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738" y="2611651"/>
            <a:ext cx="7616911" cy="394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29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1453978" y="1329081"/>
            <a:ext cx="10972800" cy="1143000"/>
          </a:xfrm>
        </p:spPr>
        <p:txBody>
          <a:bodyPr/>
          <a:lstStyle/>
          <a:p>
            <a:pPr algn="l"/>
            <a:r>
              <a:rPr lang="pl-PL" altLang="pl-PL" dirty="0" smtClean="0"/>
              <a:t>Metoda sumowania dochodów</a:t>
            </a:r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1583268" y="2781303"/>
            <a:ext cx="9999133" cy="3344863"/>
          </a:xfrm>
        </p:spPr>
        <p:txBody>
          <a:bodyPr/>
          <a:lstStyle/>
          <a:p>
            <a:pPr marL="0" indent="0">
              <a:buNone/>
            </a:pPr>
            <a:r>
              <a:rPr lang="pl-PL" altLang="pl-PL" dirty="0" smtClean="0"/>
              <a:t>Obliczanie PKB metodą sumowania dochodów polega na dodawaniu owych dochodów, powstających w procesie wytwarzania produktów w danym roku.</a:t>
            </a:r>
          </a:p>
          <a:p>
            <a:pPr marL="0" indent="0">
              <a:buNone/>
            </a:pPr>
            <a:endParaRPr lang="pl-PL" altLang="pl-PL" dirty="0" smtClean="0"/>
          </a:p>
          <a:p>
            <a:pPr marL="0" indent="0" algn="just">
              <a:buNone/>
            </a:pPr>
            <a:r>
              <a:rPr lang="pl-PL" altLang="pl-PL" dirty="0" smtClean="0"/>
              <a:t>PKB = Σ wartości dodanych = Σ dochodów czynników produkcji</a:t>
            </a:r>
          </a:p>
          <a:p>
            <a:pPr algn="just">
              <a:buFont typeface="Arial" charset="0"/>
              <a:buNone/>
            </a:pPr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355186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1453978" y="1329081"/>
            <a:ext cx="10972800" cy="1143000"/>
          </a:xfrm>
        </p:spPr>
        <p:txBody>
          <a:bodyPr/>
          <a:lstStyle/>
          <a:p>
            <a:pPr algn="l"/>
            <a:r>
              <a:rPr lang="pl-PL" altLang="pl-PL" dirty="0" smtClean="0"/>
              <a:t>Metoda sumowania wydatków</a:t>
            </a:r>
            <a:endParaRPr lang="pl-PL" altLang="pl-PL" dirty="0" smtClean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1583268" y="2781303"/>
            <a:ext cx="9999133" cy="3344863"/>
          </a:xfrm>
        </p:spPr>
        <p:txBody>
          <a:bodyPr/>
          <a:lstStyle/>
          <a:p>
            <a:pPr marL="0" indent="0">
              <a:buNone/>
            </a:pPr>
            <a:r>
              <a:rPr lang="pl-PL" altLang="pl-PL" dirty="0" smtClean="0"/>
              <a:t>Obliczanie PKB tą metodą polega na sumowaniu wydatków na produkty finalne.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altLang="pl-PL" sz="2400" dirty="0" smtClean="0"/>
              <a:t>PKB</a:t>
            </a:r>
            <a:r>
              <a:rPr lang="pl-PL" altLang="pl-PL" sz="2400" baseline="-25000" dirty="0" smtClean="0"/>
              <a:t>[w cenach rynkowych]</a:t>
            </a:r>
            <a:r>
              <a:rPr lang="pl-PL" altLang="pl-PL" sz="2400" dirty="0" smtClean="0"/>
              <a:t> = C + I + G + Ex – Im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altLang="pl-PL" sz="2400" dirty="0" smtClean="0"/>
              <a:t>PKB</a:t>
            </a:r>
            <a:r>
              <a:rPr lang="pl-PL" altLang="pl-PL" sz="2400" baseline="-25000" dirty="0" smtClean="0"/>
              <a:t>[w cenach czynników produkcji]</a:t>
            </a:r>
            <a:r>
              <a:rPr lang="pl-PL" altLang="pl-PL" sz="2400" dirty="0" smtClean="0"/>
              <a:t> = PKB w cenach rynkowych – podatki pośrednie + subsydia = </a:t>
            </a:r>
            <a:r>
              <a:rPr lang="el-GR" altLang="pl-PL" sz="2400" dirty="0" smtClean="0"/>
              <a:t>Σ </a:t>
            </a:r>
            <a:r>
              <a:rPr lang="pl-PL" altLang="pl-PL" sz="2400" dirty="0" smtClean="0"/>
              <a:t>dochodów czynników produkcji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55687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1453978" y="1329081"/>
            <a:ext cx="10972800" cy="1143000"/>
          </a:xfrm>
        </p:spPr>
        <p:txBody>
          <a:bodyPr/>
          <a:lstStyle/>
          <a:p>
            <a:pPr algn="l"/>
            <a:r>
              <a:rPr lang="pl-PL" altLang="pl-PL" dirty="0" smtClean="0"/>
              <a:t>Metoda sumowania wydatków</a:t>
            </a:r>
            <a:endParaRPr lang="pl-PL" altLang="pl-PL" dirty="0" smtClean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1583268" y="2781303"/>
            <a:ext cx="9999133" cy="3344863"/>
          </a:xfrm>
        </p:spPr>
        <p:txBody>
          <a:bodyPr/>
          <a:lstStyle/>
          <a:p>
            <a:pPr marL="0" indent="0">
              <a:buNone/>
            </a:pPr>
            <a:r>
              <a:rPr lang="pl-PL" altLang="pl-PL" dirty="0" smtClean="0"/>
              <a:t>Obliczanie PKB tą metodą polega na sumowaniu wydatków na produkty finalne.</a:t>
            </a:r>
          </a:p>
          <a:p>
            <a:pPr marL="0" indent="0">
              <a:buNone/>
            </a:pPr>
            <a:endParaRPr lang="pl-PL" altLang="pl-PL" dirty="0" smtClean="0"/>
          </a:p>
          <a:p>
            <a:pPr marL="0" indent="0">
              <a:buNone/>
            </a:pPr>
            <a:r>
              <a:rPr lang="pl-PL" altLang="pl-PL" dirty="0" smtClean="0"/>
              <a:t>PKB = C + I + G + Ex – Im</a:t>
            </a:r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88386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1453978" y="1329081"/>
            <a:ext cx="10972800" cy="1143000"/>
          </a:xfrm>
        </p:spPr>
        <p:txBody>
          <a:bodyPr/>
          <a:lstStyle/>
          <a:p>
            <a:pPr algn="l"/>
            <a:r>
              <a:rPr lang="pl-PL" altLang="pl-PL" dirty="0" smtClean="0"/>
              <a:t>Obliczanie PNB</a:t>
            </a:r>
            <a:endParaRPr lang="pl-PL" altLang="pl-PL" dirty="0" smtClean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1583268" y="2781303"/>
            <a:ext cx="9999133" cy="3344863"/>
          </a:xfrm>
        </p:spPr>
        <p:txBody>
          <a:bodyPr/>
          <a:lstStyle/>
          <a:p>
            <a:pPr marL="0" indent="0">
              <a:buNone/>
            </a:pPr>
            <a:r>
              <a:rPr lang="pl-PL" altLang="pl-PL" dirty="0" smtClean="0"/>
              <a:t>PNB</a:t>
            </a:r>
            <a:r>
              <a:rPr lang="pl-PL" altLang="pl-PL" baseline="-25000" dirty="0" smtClean="0"/>
              <a:t>[w cenach czynników produkcji]</a:t>
            </a:r>
            <a:r>
              <a:rPr lang="pl-PL" altLang="pl-PL" dirty="0" smtClean="0"/>
              <a:t> = 	PKB</a:t>
            </a:r>
            <a:r>
              <a:rPr lang="pl-PL" altLang="pl-PL" baseline="-25000" dirty="0" smtClean="0"/>
              <a:t>[w cenach czynników produkcji]</a:t>
            </a:r>
            <a:r>
              <a:rPr lang="pl-PL" altLang="pl-PL" dirty="0" smtClean="0"/>
              <a:t> +</a:t>
            </a:r>
          </a:p>
          <a:p>
            <a:pPr>
              <a:buNone/>
            </a:pPr>
            <a:r>
              <a:rPr lang="pl-PL" altLang="pl-PL" dirty="0" smtClean="0"/>
              <a:t>dochody netto z tytułu własności za granicą.</a:t>
            </a:r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3886858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671</Words>
  <Application>Microsoft Office PowerPoint</Application>
  <PresentationFormat>Niestandardowy</PresentationFormat>
  <Paragraphs>83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21</vt:i4>
      </vt:variant>
    </vt:vector>
  </HeadingPairs>
  <TitlesOfParts>
    <vt:vector size="23" baseType="lpstr">
      <vt:lpstr>Motyw pakietu Office</vt:lpstr>
      <vt:lpstr>1_Motyw pakietu Office</vt:lpstr>
      <vt:lpstr>PKB i cykle koniunkturalne</vt:lpstr>
      <vt:lpstr>PKB a PNB</vt:lpstr>
      <vt:lpstr>PKB w cenach rynkowych a w cenach czynników produkcji</vt:lpstr>
      <vt:lpstr>Model ruchu okrężnego w gospodarce</vt:lpstr>
      <vt:lpstr>Model ruchu okrężnego w gospodarce</vt:lpstr>
      <vt:lpstr>Metoda sumowania dochodów</vt:lpstr>
      <vt:lpstr>Metoda sumowania wydatków</vt:lpstr>
      <vt:lpstr>Metoda sumowania wydatków</vt:lpstr>
      <vt:lpstr>Obliczanie PNB</vt:lpstr>
      <vt:lpstr>PNN</vt:lpstr>
      <vt:lpstr>Cykl koniunkturalny</vt:lpstr>
      <vt:lpstr>Cechy cyklu koniunkturalnego</vt:lpstr>
      <vt:lpstr>Wahania koniunktury</vt:lpstr>
      <vt:lpstr>Fazy klasycznego cyklu koniunkturalnego</vt:lpstr>
      <vt:lpstr>Fazy współczesnego cyklu koniunkturalnego</vt:lpstr>
      <vt:lpstr>Podział cykli koniunkturalnych</vt:lpstr>
      <vt:lpstr>Teorie wahań cyklicznych</vt:lpstr>
      <vt:lpstr>Teorie neoklasyczne</vt:lpstr>
      <vt:lpstr>Teoria plam na Słońcu</vt:lpstr>
      <vt:lpstr>Teoria cyklu politycznego</vt:lpstr>
      <vt:lpstr>Teorie Keynesowskie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Pieniądz</dc:title>
  <dc:creator>Goś</dc:creator>
  <cp:lastModifiedBy>Januszewska Małgorzata</cp:lastModifiedBy>
  <cp:revision>11</cp:revision>
  <dcterms:created xsi:type="dcterms:W3CDTF">2016-12-15T17:24:04Z</dcterms:created>
  <dcterms:modified xsi:type="dcterms:W3CDTF">2017-11-26T14:47:44Z</dcterms:modified>
</cp:coreProperties>
</file>