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83" r:id="rId4"/>
    <p:sldId id="284" r:id="rId5"/>
    <p:sldId id="258" r:id="rId6"/>
    <p:sldId id="259" r:id="rId7"/>
    <p:sldId id="273" r:id="rId8"/>
    <p:sldId id="260" r:id="rId9"/>
    <p:sldId id="285" r:id="rId10"/>
    <p:sldId id="261" r:id="rId11"/>
    <p:sldId id="262" r:id="rId12"/>
    <p:sldId id="263" r:id="rId13"/>
    <p:sldId id="264" r:id="rId14"/>
    <p:sldId id="282" r:id="rId15"/>
    <p:sldId id="265" r:id="rId16"/>
    <p:sldId id="266" r:id="rId17"/>
    <p:sldId id="267" r:id="rId18"/>
    <p:sldId id="268" r:id="rId19"/>
    <p:sldId id="275" r:id="rId20"/>
    <p:sldId id="269" r:id="rId21"/>
    <p:sldId id="276" r:id="rId22"/>
    <p:sldId id="277" r:id="rId23"/>
    <p:sldId id="278" r:id="rId24"/>
    <p:sldId id="279" r:id="rId25"/>
    <p:sldId id="280" r:id="rId26"/>
    <p:sldId id="270" r:id="rId27"/>
    <p:sldId id="281" r:id="rId28"/>
    <p:sldId id="27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snapToObjects="1">
      <p:cViewPr varScale="1">
        <p:scale>
          <a:sx n="106" d="100"/>
          <a:sy n="106" d="100"/>
        </p:scale>
        <p:origin x="7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9F18A-F83F-EB49-84EC-C0CCFAC378E1}" type="datetimeFigureOut">
              <a:rPr lang="pl-PL" smtClean="0"/>
              <a:t>11.12.2016</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F887D-5226-B949-8A97-D8200200B599}" type="slidenum">
              <a:rPr lang="pl-PL" smtClean="0"/>
              <a:t>‹nr›</a:t>
            </a:fld>
            <a:endParaRPr lang="pl-PL"/>
          </a:p>
        </p:txBody>
      </p:sp>
    </p:spTree>
    <p:extLst>
      <p:ext uri="{BB962C8B-B14F-4D97-AF65-F5344CB8AC3E}">
        <p14:creationId xmlns:p14="http://schemas.microsoft.com/office/powerpoint/2010/main" val="203407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25F887D-5226-B949-8A97-D8200200B599}" type="slidenum">
              <a:rPr lang="pl-PL" smtClean="0"/>
              <a:t>4</a:t>
            </a:fld>
            <a:endParaRPr lang="pl-PL"/>
          </a:p>
        </p:txBody>
      </p:sp>
    </p:spTree>
    <p:extLst>
      <p:ext uri="{BB962C8B-B14F-4D97-AF65-F5344CB8AC3E}">
        <p14:creationId xmlns:p14="http://schemas.microsoft.com/office/powerpoint/2010/main" val="82670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l-PL" smtClean="0"/>
              <a:t>Kliknij, aby edyt. styl wz. tyt.</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12/11/16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 styl wz. tyt.</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pl-PL" smtClean="0"/>
              <a:t>Kliknij, aby edyt. styl wz. tyt.</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 styl wz. tyt.</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pl-PL" smtClean="0"/>
              <a:t>Kliknij, aby edyt. styl wz. tyt.</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12/11/16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l-PL" smtClean="0"/>
              <a:t>Kliknij, aby edyt. styl wz. tyt.</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12/11/16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pl-PL" smtClean="0"/>
              <a:t>Kliknij, aby edyt. styl wz. tyt.</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12/11/16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 styl wz. tyt.</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12/11/16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12/11/16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pl-PL" smtClean="0"/>
              <a:t>Kliknij, aby edyt. styl wz. tyt.</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12/11/16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pl-PL" smtClean="0"/>
              <a:t>Kliknij, aby edyt. styl wz. tyt.</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Przeciągnij obraz na symbol zastępczy lub kliknij ikonę, aby go dodać</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12/11/16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l-PL" smtClean="0"/>
              <a:t>Kliknij, aby edyt. styl wz. tyt.</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12/11/16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915127" y="1277466"/>
            <a:ext cx="8361229" cy="2098226"/>
          </a:xfrm>
        </p:spPr>
        <p:txBody>
          <a:bodyPr/>
          <a:lstStyle/>
          <a:p>
            <a:r>
              <a:rPr lang="pl-PL" dirty="0" smtClean="0"/>
              <a:t>PMP </a:t>
            </a:r>
            <a:r>
              <a:rPr lang="pl-PL" dirty="0" err="1" smtClean="0"/>
              <a:t>ćw</a:t>
            </a:r>
            <a:r>
              <a:rPr lang="pl-PL" dirty="0" smtClean="0"/>
              <a:t> nr 5</a:t>
            </a:r>
            <a:endParaRPr lang="pl-PL" dirty="0"/>
          </a:p>
        </p:txBody>
      </p:sp>
      <p:sp>
        <p:nvSpPr>
          <p:cNvPr id="3" name="Podtytuł 2"/>
          <p:cNvSpPr>
            <a:spLocks noGrp="1"/>
          </p:cNvSpPr>
          <p:nvPr>
            <p:ph type="subTitle" idx="1"/>
          </p:nvPr>
        </p:nvSpPr>
        <p:spPr/>
        <p:txBody>
          <a:bodyPr/>
          <a:lstStyle/>
          <a:p>
            <a:endParaRPr lang="pl-PL" dirty="0" smtClean="0"/>
          </a:p>
          <a:p>
            <a:r>
              <a:rPr lang="pl-PL" dirty="0" smtClean="0"/>
              <a:t>Opracowanie: mgr Zuzanna Witek</a:t>
            </a:r>
            <a:endParaRPr lang="pl-PL" dirty="0"/>
          </a:p>
        </p:txBody>
      </p:sp>
    </p:spTree>
    <p:extLst>
      <p:ext uri="{BB962C8B-B14F-4D97-AF65-F5344CB8AC3E}">
        <p14:creationId xmlns:p14="http://schemas.microsoft.com/office/powerpoint/2010/main" val="96022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Naruszenie przestrzeni powietrznej</a:t>
            </a:r>
            <a:endParaRPr lang="pl-PL" dirty="0"/>
          </a:p>
        </p:txBody>
      </p:sp>
      <p:sp>
        <p:nvSpPr>
          <p:cNvPr id="3" name="Symbol zastępczy zawartości 2"/>
          <p:cNvSpPr>
            <a:spLocks noGrp="1"/>
          </p:cNvSpPr>
          <p:nvPr>
            <p:ph idx="1"/>
          </p:nvPr>
        </p:nvSpPr>
        <p:spPr>
          <a:xfrm>
            <a:off x="1371600" y="1648325"/>
            <a:ext cx="9601200" cy="4668253"/>
          </a:xfrm>
        </p:spPr>
        <p:txBody>
          <a:bodyPr/>
          <a:lstStyle/>
          <a:p>
            <a:r>
              <a:rPr lang="pl-PL" dirty="0" smtClean="0"/>
              <a:t>Jest równoznaczne z naruszeniem suwerenności państwowej i może pociągnąć za sobą reakcje ze strony zainteresowanego państwa </a:t>
            </a:r>
          </a:p>
          <a:p>
            <a:r>
              <a:rPr lang="pl-PL" dirty="0" smtClean="0"/>
              <a:t>Reakcje jednostronne:</a:t>
            </a:r>
          </a:p>
          <a:p>
            <a:pPr>
              <a:buFont typeface="Arial" charset="0"/>
              <a:buChar char="•"/>
            </a:pPr>
            <a:r>
              <a:rPr lang="pl-PL" dirty="0" smtClean="0"/>
              <a:t>Zestrzelenie przez Bułgarię 27 lipca 1955r. cywilnego samolotu izraelskiego  </a:t>
            </a:r>
          </a:p>
          <a:p>
            <a:pPr>
              <a:buFont typeface="Arial" charset="0"/>
              <a:buChar char="•"/>
            </a:pPr>
            <a:r>
              <a:rPr lang="pl-PL" dirty="0" smtClean="0"/>
              <a:t>Zestrzelenie przez sowietów 1 października 1983r. </a:t>
            </a:r>
            <a:r>
              <a:rPr lang="pl-PL" dirty="0" err="1" smtClean="0"/>
              <a:t>Samolutu</a:t>
            </a:r>
            <a:r>
              <a:rPr lang="pl-PL" dirty="0" smtClean="0"/>
              <a:t> </a:t>
            </a:r>
            <a:r>
              <a:rPr lang="pl-PL" dirty="0" err="1" smtClean="0"/>
              <a:t>Korean</a:t>
            </a:r>
            <a:r>
              <a:rPr lang="pl-PL" dirty="0" smtClean="0"/>
              <a:t> Airlines (kontrowersja: czy w czasie pokoju można zastrzelić samolot powołując się na suwerenną władzę nad terytorium?)</a:t>
            </a:r>
            <a:endParaRPr lang="pl-PL" dirty="0"/>
          </a:p>
          <a:p>
            <a:r>
              <a:rPr lang="pl-PL" dirty="0" smtClean="0"/>
              <a:t>Protokół montrealski z 10 maja 1984r. </a:t>
            </a:r>
            <a:r>
              <a:rPr lang="pl-PL" dirty="0" smtClean="0">
                <a:sym typeface="Wingdings"/>
              </a:rPr>
              <a:t> </a:t>
            </a:r>
            <a:r>
              <a:rPr lang="pl-PL" dirty="0" smtClean="0"/>
              <a:t> powstrzymanie się od użycia broni przeciwko samolotom pasażerskim/cywilnym</a:t>
            </a:r>
          </a:p>
          <a:p>
            <a:pPr>
              <a:buFont typeface="Arial" charset="0"/>
              <a:buChar char="•"/>
            </a:pPr>
            <a:r>
              <a:rPr lang="pl-PL" dirty="0" smtClean="0"/>
              <a:t>Zestrzelenie przez Kubę dwóch samolotów amerykańskich w 1996r.</a:t>
            </a:r>
          </a:p>
          <a:p>
            <a:pPr>
              <a:buFont typeface="Arial" charset="0"/>
              <a:buChar char="•"/>
            </a:pPr>
            <a:r>
              <a:rPr lang="pl-PL" dirty="0" smtClean="0"/>
              <a:t>Zestrzelenie przez USA samolotu Iran </a:t>
            </a:r>
            <a:r>
              <a:rPr lang="pl-PL" dirty="0" err="1" smtClean="0"/>
              <a:t>Air</a:t>
            </a:r>
            <a:r>
              <a:rPr lang="pl-PL" dirty="0" smtClean="0"/>
              <a:t> w 1988r.</a:t>
            </a:r>
          </a:p>
        </p:txBody>
      </p:sp>
    </p:spTree>
    <p:extLst>
      <p:ext uri="{BB962C8B-B14F-4D97-AF65-F5344CB8AC3E}">
        <p14:creationId xmlns:p14="http://schemas.microsoft.com/office/powerpoint/2010/main" val="164623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Kazus: zastrzelenie rosyjskiego samolotu przez Turcję przy granicy syryjsko - tureckiej</a:t>
            </a:r>
            <a:endParaRPr lang="pl-PL" dirty="0"/>
          </a:p>
        </p:txBody>
      </p:sp>
      <p:pic>
        <p:nvPicPr>
          <p:cNvPr id="4" name="Symbol zastępczy zawartości 3"/>
          <p:cNvPicPr>
            <a:picLocks noGrp="1" noChangeAspect="1"/>
          </p:cNvPicPr>
          <p:nvPr>
            <p:ph idx="1"/>
          </p:nvPr>
        </p:nvPicPr>
        <p:blipFill>
          <a:blip r:embed="rId2"/>
          <a:stretch>
            <a:fillRect/>
          </a:stretch>
        </p:blipFill>
        <p:spPr>
          <a:xfrm>
            <a:off x="2506430" y="2081463"/>
            <a:ext cx="6809076" cy="4355432"/>
          </a:xfrm>
          <a:prstGeom prst="rect">
            <a:avLst/>
          </a:prstGeom>
        </p:spPr>
      </p:pic>
    </p:spTree>
    <p:extLst>
      <p:ext uri="{BB962C8B-B14F-4D97-AF65-F5344CB8AC3E}">
        <p14:creationId xmlns:p14="http://schemas.microsoft.com/office/powerpoint/2010/main" val="1127899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421105"/>
            <a:ext cx="9601200" cy="1750595"/>
          </a:xfrm>
        </p:spPr>
        <p:txBody>
          <a:bodyPr/>
          <a:lstStyle/>
          <a:p>
            <a:r>
              <a:rPr lang="pl-PL" dirty="0" smtClean="0">
                <a:solidFill>
                  <a:schemeClr val="accent4">
                    <a:lumMod val="75000"/>
                  </a:schemeClr>
                </a:solidFill>
              </a:rPr>
              <a:t>Przestrzeń kosmiczna</a:t>
            </a:r>
            <a:endParaRPr lang="pl-PL" dirty="0">
              <a:solidFill>
                <a:schemeClr val="accent4">
                  <a:lumMod val="75000"/>
                </a:schemeClr>
              </a:solidFill>
            </a:endParaRPr>
          </a:p>
        </p:txBody>
      </p:sp>
      <p:sp>
        <p:nvSpPr>
          <p:cNvPr id="3" name="Symbol zastępczy zawartości 2"/>
          <p:cNvSpPr>
            <a:spLocks noGrp="1"/>
          </p:cNvSpPr>
          <p:nvPr>
            <p:ph idx="1"/>
          </p:nvPr>
        </p:nvSpPr>
        <p:spPr>
          <a:xfrm>
            <a:off x="1371600" y="1296402"/>
            <a:ext cx="9601200" cy="5113421"/>
          </a:xfrm>
        </p:spPr>
        <p:txBody>
          <a:bodyPr>
            <a:normAutofit fontScale="85000" lnSpcReduction="20000"/>
          </a:bodyPr>
          <a:lstStyle/>
          <a:p>
            <a:pPr algn="just"/>
            <a:r>
              <a:rPr lang="pl-PL" dirty="0" smtClean="0"/>
              <a:t>Dyskusja prawna – od wystrzelenia przez ZSRR i USA pierwszych satelitów Ziemi</a:t>
            </a:r>
          </a:p>
          <a:p>
            <a:pPr algn="just"/>
            <a:r>
              <a:rPr lang="pl-PL" dirty="0" smtClean="0"/>
              <a:t>Zasięg przestrzeni kosmicznej – kontrowersje </a:t>
            </a:r>
          </a:p>
          <a:p>
            <a:pPr algn="just"/>
            <a:r>
              <a:rPr lang="pl-PL" dirty="0" smtClean="0"/>
              <a:t>Przestrzeń kosmiczna – powyżej 120km nad Ziemią, przestrzeń powietrzna – poniżej 80km (?)</a:t>
            </a:r>
          </a:p>
          <a:p>
            <a:pPr algn="just"/>
            <a:r>
              <a:rPr lang="pl-PL" dirty="0" smtClean="0"/>
              <a:t>Orbita geostacjonarna – przestrzeń umiędzynarodowiona</a:t>
            </a:r>
          </a:p>
          <a:p>
            <a:pPr algn="just"/>
            <a:endParaRPr lang="pl-PL" dirty="0"/>
          </a:p>
          <a:p>
            <a:pPr algn="just"/>
            <a:r>
              <a:rPr lang="pl-PL" dirty="0" smtClean="0"/>
              <a:t>Sytuacja prawna przestrzeni kosmicznej:</a:t>
            </a:r>
          </a:p>
          <a:p>
            <a:pPr marL="457200" indent="-457200" algn="just">
              <a:buFont typeface="+mj-lt"/>
              <a:buAutoNum type="arabicPeriod"/>
            </a:pPr>
            <a:r>
              <a:rPr lang="pl-PL" dirty="0" smtClean="0"/>
              <a:t>Nie podlega suwerenności poszczególnych państw</a:t>
            </a:r>
          </a:p>
          <a:p>
            <a:pPr marL="457200" indent="-457200" algn="just">
              <a:buFont typeface="+mj-lt"/>
              <a:buAutoNum type="arabicPeriod"/>
            </a:pPr>
            <a:r>
              <a:rPr lang="pl-PL" dirty="0" smtClean="0"/>
              <a:t>Nie można jej zawłaszczyć</a:t>
            </a:r>
          </a:p>
          <a:p>
            <a:pPr marL="457200" indent="-457200" algn="just">
              <a:buFont typeface="+mj-lt"/>
              <a:buAutoNum type="arabicPeriod"/>
            </a:pPr>
            <a:r>
              <a:rPr lang="pl-PL" dirty="0" smtClean="0"/>
              <a:t>Stanowi wspólne dziedzictwo ludzkości (powinna być  wykorzystywana w celach pokojowych, dla dobra i w interesie wszystkich państw) </a:t>
            </a:r>
          </a:p>
          <a:p>
            <a:pPr marL="457200" indent="-457200" algn="just">
              <a:buFont typeface="+mj-lt"/>
              <a:buAutoNum type="arabicPeriod"/>
            </a:pPr>
            <a:r>
              <a:rPr lang="pl-PL" dirty="0" smtClean="0"/>
              <a:t>Wolność badań i pokojowego użytkowania dla wszystkich państw </a:t>
            </a:r>
          </a:p>
          <a:p>
            <a:pPr marL="457200" indent="-457200" algn="just">
              <a:buFont typeface="+mj-lt"/>
              <a:buAutoNum type="arabicPeriod"/>
            </a:pPr>
            <a:endParaRPr lang="pl-PL" dirty="0"/>
          </a:p>
          <a:p>
            <a:pPr algn="just"/>
            <a:r>
              <a:rPr lang="pl-PL" dirty="0" smtClean="0"/>
              <a:t>Umowa z 22 kwietnia 1968r. o ratowaniu kosmonautów i zwrocie obiektów wypuszczonych w przestrzeń kosmiczną (natychmiastowe ratowanie kosmonautów i przekazywania ich władzy wypuszczającej, w przypadku obiektów – wyłącznie na prośbę. W obu przypadkach – obowiązek zawiadomienia państwa wypuszczającego i Sekretarza Generalnego ONZ)</a:t>
            </a:r>
          </a:p>
          <a:p>
            <a:pPr marL="457200" indent="-457200" algn="just">
              <a:buFont typeface="+mj-lt"/>
              <a:buAutoNum type="arabicPeriod"/>
            </a:pPr>
            <a:endParaRPr lang="pl-PL" dirty="0"/>
          </a:p>
        </p:txBody>
      </p:sp>
    </p:spTree>
    <p:extLst>
      <p:ext uri="{BB962C8B-B14F-4D97-AF65-F5344CB8AC3E}">
        <p14:creationId xmlns:p14="http://schemas.microsoft.com/office/powerpoint/2010/main" val="1029111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69331" y="220329"/>
            <a:ext cx="9601200" cy="950495"/>
          </a:xfrm>
        </p:spPr>
        <p:txBody>
          <a:bodyPr/>
          <a:lstStyle/>
          <a:p>
            <a:r>
              <a:rPr lang="pl-PL" dirty="0" smtClean="0"/>
              <a:t>Obszary morskie</a:t>
            </a:r>
            <a:endParaRPr lang="pl-PL" dirty="0"/>
          </a:p>
        </p:txBody>
      </p:sp>
      <p:sp>
        <p:nvSpPr>
          <p:cNvPr id="3" name="Symbol zastępczy zawartości 2"/>
          <p:cNvSpPr>
            <a:spLocks noGrp="1"/>
          </p:cNvSpPr>
          <p:nvPr>
            <p:ph idx="1"/>
          </p:nvPr>
        </p:nvSpPr>
        <p:spPr>
          <a:xfrm>
            <a:off x="1167063" y="890337"/>
            <a:ext cx="9805737" cy="5570621"/>
          </a:xfrm>
        </p:spPr>
        <p:txBody>
          <a:bodyPr/>
          <a:lstStyle/>
          <a:p>
            <a:r>
              <a:rPr lang="pl-PL" dirty="0" smtClean="0"/>
              <a:t>Obszary morskie: wody wewnętrzne, morze terytorialne </a:t>
            </a:r>
          </a:p>
          <a:p>
            <a:r>
              <a:rPr lang="pl-PL" dirty="0" smtClean="0"/>
              <a:t>Państwo nadbrzeżne posiada wyłączną kompetencję w zakresie określania statusu prawnego swych obszarów morskich, z zastrzeżeniem, że regulacja nie może być sprzeczna z powszechnym prawem międzynarodowym </a:t>
            </a:r>
          </a:p>
          <a:p>
            <a:endParaRPr lang="pl-PL" dirty="0"/>
          </a:p>
        </p:txBody>
      </p:sp>
      <p:pic>
        <p:nvPicPr>
          <p:cNvPr id="4" name="Obraz 3"/>
          <p:cNvPicPr>
            <a:picLocks noChangeAspect="1"/>
          </p:cNvPicPr>
          <p:nvPr/>
        </p:nvPicPr>
        <p:blipFill rotWithShape="1">
          <a:blip r:embed="rId2"/>
          <a:srcRect l="3572" r="5160"/>
          <a:stretch/>
        </p:blipFill>
        <p:spPr>
          <a:xfrm>
            <a:off x="2536644" y="2225109"/>
            <a:ext cx="6747885" cy="4632891"/>
          </a:xfrm>
          <a:prstGeom prst="rect">
            <a:avLst/>
          </a:prstGeom>
        </p:spPr>
      </p:pic>
    </p:spTree>
    <p:extLst>
      <p:ext uri="{BB962C8B-B14F-4D97-AF65-F5344CB8AC3E}">
        <p14:creationId xmlns:p14="http://schemas.microsoft.com/office/powerpoint/2010/main" val="1347389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324853"/>
            <a:ext cx="9601200" cy="1846847"/>
          </a:xfrm>
        </p:spPr>
        <p:txBody>
          <a:bodyPr/>
          <a:lstStyle/>
          <a:p>
            <a:r>
              <a:rPr lang="pl-PL" dirty="0" smtClean="0">
                <a:solidFill>
                  <a:schemeClr val="accent4">
                    <a:lumMod val="75000"/>
                  </a:schemeClr>
                </a:solidFill>
              </a:rPr>
              <a:t>Prawo nieszkodliwego przepływu</a:t>
            </a:r>
            <a:endParaRPr lang="pl-PL" dirty="0">
              <a:solidFill>
                <a:schemeClr val="accent4">
                  <a:lumMod val="75000"/>
                </a:schemeClr>
              </a:solidFill>
            </a:endParaRPr>
          </a:p>
        </p:txBody>
      </p:sp>
      <p:sp>
        <p:nvSpPr>
          <p:cNvPr id="3" name="Symbol zastępczy zawartości 2"/>
          <p:cNvSpPr>
            <a:spLocks noGrp="1"/>
          </p:cNvSpPr>
          <p:nvPr>
            <p:ph idx="1"/>
          </p:nvPr>
        </p:nvSpPr>
        <p:spPr>
          <a:xfrm>
            <a:off x="1371599" y="1455821"/>
            <a:ext cx="10551695" cy="5245768"/>
          </a:xfrm>
        </p:spPr>
        <p:txBody>
          <a:bodyPr>
            <a:normAutofit lnSpcReduction="10000"/>
          </a:bodyPr>
          <a:lstStyle/>
          <a:p>
            <a:pPr algn="just"/>
            <a:r>
              <a:rPr lang="pl-PL" dirty="0" smtClean="0"/>
              <a:t>Jest to prawo </a:t>
            </a:r>
            <a:r>
              <a:rPr lang="pl-PL" dirty="0"/>
              <a:t>zwyczajowe skodyfikowane w konwencji genewskiej o morzu terytorialnym i strefie przyległej z 1958 </a:t>
            </a:r>
            <a:r>
              <a:rPr lang="pl-PL" dirty="0" smtClean="0"/>
              <a:t>r. a </a:t>
            </a:r>
            <a:r>
              <a:rPr lang="pl-PL" dirty="0"/>
              <a:t>następnie w Konwencji o Prawie Morza z 1982 </a:t>
            </a:r>
            <a:r>
              <a:rPr lang="pl-PL" dirty="0" smtClean="0"/>
              <a:t>r. (art</a:t>
            </a:r>
            <a:r>
              <a:rPr lang="pl-PL" dirty="0"/>
              <a:t>. 17-32), które </a:t>
            </a:r>
            <a:r>
              <a:rPr lang="pl-PL" b="1" u="sng" dirty="0"/>
              <a:t>zapewnia żeglugę statków wszystkich bander</a:t>
            </a:r>
            <a:r>
              <a:rPr lang="pl-PL" dirty="0"/>
              <a:t> przez morze terytorialne (art. 17), wody archipelagowe (art. 52) i wyjątkowo morskie wody wewnętrzne (art. 8 ust. 2), a zatem przez morskie terytorium państwa. </a:t>
            </a:r>
            <a:r>
              <a:rPr lang="pl-PL" b="1" u="sng" dirty="0"/>
              <a:t>Nieszkodliwy przepływ obejmuje nieprzerwaną i szybką żeglugę przez morze terytorialne w celu:</a:t>
            </a:r>
          </a:p>
          <a:p>
            <a:pPr marL="457200" indent="-457200" algn="just">
              <a:buFont typeface="+mj-lt"/>
              <a:buAutoNum type="arabicPeriod"/>
            </a:pPr>
            <a:r>
              <a:rPr lang="pl-PL" dirty="0"/>
              <a:t>przejścia przez morze terytorialne bez wchodzenia na wody wewnętrzne i bez zatrzymywania się poza wodami wewnętrznymi na redzie bądź przy urządzeniu portowym (przepływ trawersowy lub prosty);</a:t>
            </a:r>
          </a:p>
          <a:p>
            <a:pPr marL="457200" indent="-457200" algn="just">
              <a:buFont typeface="+mj-lt"/>
              <a:buAutoNum type="arabicPeriod"/>
            </a:pPr>
            <a:r>
              <a:rPr lang="pl-PL" dirty="0"/>
              <a:t>wejścia na wody wewnętrzne lub wyjścia z nich albo zatrzymania się na takiej redzie bądź przy takim urządzeniu portowym (przepływ wejściowy/wyjściowy).</a:t>
            </a:r>
          </a:p>
          <a:p>
            <a:pPr algn="just"/>
            <a:r>
              <a:rPr lang="pl-PL" dirty="0"/>
              <a:t>Okręty podwodne mogą przepływać tylko w położeniu nawodnym i jak wszystkie inne okręty, z podniesioną banderą. </a:t>
            </a:r>
            <a:endParaRPr lang="pl-PL" dirty="0" smtClean="0"/>
          </a:p>
          <a:p>
            <a:pPr algn="just"/>
            <a:r>
              <a:rPr lang="pl-PL" dirty="0" smtClean="0"/>
              <a:t>W </a:t>
            </a:r>
            <a:r>
              <a:rPr lang="pl-PL" dirty="0"/>
              <a:t>art. 19 ust. 2 Konwencji o Prawie Morza z 1982 </a:t>
            </a:r>
            <a:r>
              <a:rPr lang="pl-PL" dirty="0" smtClean="0"/>
              <a:t>r. zawarto </a:t>
            </a:r>
            <a:r>
              <a:rPr lang="pl-PL" dirty="0"/>
              <a:t>katalog, który jest wskazówką dla przepływającego statku jakie działania są zakazane podczas korzystania z prawa nieszkodliwego </a:t>
            </a:r>
            <a:r>
              <a:rPr lang="pl-PL" dirty="0" smtClean="0"/>
              <a:t>przepływu.</a:t>
            </a:r>
            <a:endParaRPr lang="pl-PL" dirty="0"/>
          </a:p>
        </p:txBody>
      </p:sp>
    </p:spTree>
    <p:extLst>
      <p:ext uri="{BB962C8B-B14F-4D97-AF65-F5344CB8AC3E}">
        <p14:creationId xmlns:p14="http://schemas.microsoft.com/office/powerpoint/2010/main" val="150274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Międzynarodowe drogi wodne </a:t>
            </a:r>
            <a:endParaRPr lang="pl-PL" dirty="0"/>
          </a:p>
        </p:txBody>
      </p:sp>
      <p:sp>
        <p:nvSpPr>
          <p:cNvPr id="3" name="Symbol zastępczy zawartości 2"/>
          <p:cNvSpPr>
            <a:spLocks noGrp="1"/>
          </p:cNvSpPr>
          <p:nvPr>
            <p:ph idx="1"/>
          </p:nvPr>
        </p:nvSpPr>
        <p:spPr>
          <a:xfrm>
            <a:off x="1371600" y="1528011"/>
            <a:ext cx="9601200" cy="4339389"/>
          </a:xfrm>
        </p:spPr>
        <p:txBody>
          <a:bodyPr/>
          <a:lstStyle/>
          <a:p>
            <a:r>
              <a:rPr lang="pl-PL" dirty="0" smtClean="0"/>
              <a:t>Podział: rzeki, cieśniny, kanały</a:t>
            </a:r>
          </a:p>
        </p:txBody>
      </p:sp>
      <p:pic>
        <p:nvPicPr>
          <p:cNvPr id="4" name="Obraz 3"/>
          <p:cNvPicPr>
            <a:picLocks noChangeAspect="1"/>
          </p:cNvPicPr>
          <p:nvPr/>
        </p:nvPicPr>
        <p:blipFill>
          <a:blip r:embed="rId2"/>
          <a:stretch>
            <a:fillRect/>
          </a:stretch>
        </p:blipFill>
        <p:spPr>
          <a:xfrm>
            <a:off x="1107999" y="2474257"/>
            <a:ext cx="9864801" cy="4047719"/>
          </a:xfrm>
          <a:prstGeom prst="rect">
            <a:avLst/>
          </a:prstGeom>
        </p:spPr>
      </p:pic>
    </p:spTree>
    <p:extLst>
      <p:ext uri="{BB962C8B-B14F-4D97-AF65-F5344CB8AC3E}">
        <p14:creationId xmlns:p14="http://schemas.microsoft.com/office/powerpoint/2010/main" val="2048679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986589" y="192505"/>
            <a:ext cx="10563727" cy="6533147"/>
          </a:xfrm>
        </p:spPr>
        <p:txBody>
          <a:bodyPr>
            <a:normAutofit fontScale="92500" lnSpcReduction="10000"/>
          </a:bodyPr>
          <a:lstStyle/>
          <a:p>
            <a:r>
              <a:rPr lang="pl-PL" dirty="0" smtClean="0"/>
              <a:t>Brak nakazu umożliwienia żeglugi po rzekach wewnętrznych</a:t>
            </a:r>
          </a:p>
          <a:p>
            <a:r>
              <a:rPr lang="pl-PL" dirty="0" smtClean="0"/>
              <a:t>Zasada swobodnej żeglugi po rzekach międzynarodowych (traktat paryski z 1865r. </a:t>
            </a:r>
            <a:r>
              <a:rPr lang="pl-PL" dirty="0" smtClean="0">
                <a:sym typeface="Wingdings"/>
              </a:rPr>
              <a:t> uznanie tej swobody za zasadę prawa międzynarodowego)</a:t>
            </a:r>
          </a:p>
          <a:p>
            <a:r>
              <a:rPr lang="pl-PL" dirty="0" smtClean="0">
                <a:sym typeface="Wingdings"/>
              </a:rPr>
              <a:t>Konwencja barcelońska z 20 kwietnia 1921r. (ograniczony zakres)</a:t>
            </a:r>
          </a:p>
          <a:p>
            <a:pPr>
              <a:buFont typeface="Wingdings" charset="2"/>
              <a:buChar char="Ø"/>
            </a:pPr>
            <a:r>
              <a:rPr lang="pl-PL" dirty="0" smtClean="0">
                <a:sym typeface="Wingdings"/>
              </a:rPr>
              <a:t>Dopuszczenie statków musi być wolne od dyskryminacji</a:t>
            </a:r>
          </a:p>
          <a:p>
            <a:pPr>
              <a:buFont typeface="Wingdings" charset="2"/>
              <a:buChar char="Ø"/>
            </a:pPr>
            <a:r>
              <a:rPr lang="pl-PL" dirty="0" smtClean="0">
                <a:sym typeface="Wingdings"/>
              </a:rPr>
              <a:t>Nie wolno nakładać na przepływające statki opłat i ceł innych niż te, które stanowią ekwiwalent za konieczne usługi związane z utrzymaniem danej drogi wodnej </a:t>
            </a:r>
          </a:p>
          <a:p>
            <a:r>
              <a:rPr lang="pl-PL" dirty="0" smtClean="0">
                <a:sym typeface="Wingdings"/>
              </a:rPr>
              <a:t>Reguły helsińskie z 1966r. </a:t>
            </a:r>
          </a:p>
          <a:p>
            <a:pPr>
              <a:buFont typeface="Wingdings" charset="2"/>
              <a:buChar char="Ø"/>
            </a:pPr>
            <a:r>
              <a:rPr lang="pl-PL" dirty="0" smtClean="0">
                <a:sym typeface="Wingdings"/>
              </a:rPr>
              <a:t>Brak gwarancji swobodnej żeglugi statków niebędących statkami państw nadbrzeżnych </a:t>
            </a:r>
          </a:p>
          <a:p>
            <a:pPr>
              <a:buFont typeface="Wingdings" charset="2"/>
              <a:buChar char="Ø"/>
            </a:pPr>
            <a:r>
              <a:rPr lang="pl-PL" dirty="0" smtClean="0">
                <a:sym typeface="Wingdings"/>
              </a:rPr>
              <a:t>Państwa nadbrzeżne - prawo swobodnej żeglugi (w tym korzystania z porów, całej długości rzeki, urządzeń technicznych, a także swoboda przewożenia towarów i osób, w tym do morza otwartego</a:t>
            </a:r>
          </a:p>
          <a:p>
            <a:pPr>
              <a:buFont typeface="Wingdings" charset="2"/>
              <a:buChar char="Ø"/>
            </a:pPr>
            <a:r>
              <a:rPr lang="pl-PL" dirty="0" smtClean="0">
                <a:sym typeface="Wingdings"/>
              </a:rPr>
              <a:t>Każde państwo położone w dorzeczu rzeki ma prawo w obrębie swego terytorium do racjonalnego i słusznego udziału w korzystaniu z wód dorzecza </a:t>
            </a:r>
          </a:p>
          <a:p>
            <a:r>
              <a:rPr lang="pl-PL" dirty="0" smtClean="0">
                <a:sym typeface="Wingdings"/>
              </a:rPr>
              <a:t>Europejska Komisja Gospodarcza ONZ 1992r.: obowiązek podejmowania starań w celu wyeliminowania jakichkolwiek niekorzystnych skutków dla środowiska, wynikających z aktywności ludzkiej w odniesieniu do wód śródlądowych</a:t>
            </a:r>
          </a:p>
          <a:p>
            <a:r>
              <a:rPr lang="pl-PL" dirty="0" smtClean="0">
                <a:sym typeface="Wingdings"/>
              </a:rPr>
              <a:t>KPM – zasada słuszności i racjonalności w eksploatacji dróg wodnych</a:t>
            </a:r>
          </a:p>
          <a:p>
            <a:r>
              <a:rPr lang="pl-PL" dirty="0" smtClean="0">
                <a:sym typeface="Wingdings"/>
              </a:rPr>
              <a:t>Komisje, przykłady: Europejska Komisja dla Dunaju, Komisja do spraw żeglugi na Renie</a:t>
            </a:r>
          </a:p>
          <a:p>
            <a:pPr>
              <a:buFont typeface="Wingdings" charset="2"/>
              <a:buChar char="Ø"/>
            </a:pPr>
            <a:endParaRPr lang="pl-PL" dirty="0">
              <a:sym typeface="Wingdings"/>
            </a:endParaRPr>
          </a:p>
        </p:txBody>
      </p:sp>
    </p:spTree>
    <p:extLst>
      <p:ext uri="{BB962C8B-B14F-4D97-AF65-F5344CB8AC3E}">
        <p14:creationId xmlns:p14="http://schemas.microsoft.com/office/powerpoint/2010/main" val="198051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Kanały </a:t>
            </a:r>
            <a:endParaRPr lang="pl-PL" dirty="0"/>
          </a:p>
        </p:txBody>
      </p:sp>
      <p:sp>
        <p:nvSpPr>
          <p:cNvPr id="3" name="Symbol zastępczy zawartości 2"/>
          <p:cNvSpPr>
            <a:spLocks noGrp="1"/>
          </p:cNvSpPr>
          <p:nvPr>
            <p:ph idx="1"/>
          </p:nvPr>
        </p:nvSpPr>
        <p:spPr>
          <a:xfrm>
            <a:off x="1371600" y="1564105"/>
            <a:ext cx="9601200" cy="4303295"/>
          </a:xfrm>
        </p:spPr>
        <p:txBody>
          <a:bodyPr/>
          <a:lstStyle/>
          <a:p>
            <a:r>
              <a:rPr lang="pl-PL" dirty="0" smtClean="0"/>
              <a:t>Sztucznie przekopane drogi wodne </a:t>
            </a:r>
          </a:p>
          <a:p>
            <a:r>
              <a:rPr lang="pl-PL" dirty="0" smtClean="0"/>
              <a:t>Co do zasady prawo do korzystania regulują ustawodawstwa wewnętrzne </a:t>
            </a:r>
          </a:p>
          <a:p>
            <a:r>
              <a:rPr lang="pl-PL" dirty="0" smtClean="0"/>
              <a:t>Wyjątek: kanały umiędzynarodowione, np.:</a:t>
            </a:r>
          </a:p>
          <a:p>
            <a:pPr>
              <a:buFont typeface="Wingdings" charset="2"/>
              <a:buChar char="Ø"/>
            </a:pPr>
            <a:r>
              <a:rPr lang="pl-PL" dirty="0" smtClean="0"/>
              <a:t>Kanał Sueski – w 1988r. wprowadzono całkowitą swobodę żeglugi, tak dla statków handlowych, jak i okrętów wojennych; zakaz nieprzyjaznych ataków – następnie konflikt w związku z nacjonalizacją kanału przez Egipt, Francja i GB nie uznały wydając akt jednostronny mający skutki </a:t>
            </a:r>
            <a:r>
              <a:rPr lang="pl-PL" dirty="0" err="1" smtClean="0"/>
              <a:t>międzynarodowoprawne</a:t>
            </a:r>
            <a:r>
              <a:rPr lang="pl-PL" dirty="0" smtClean="0"/>
              <a:t> </a:t>
            </a:r>
          </a:p>
          <a:p>
            <a:pPr>
              <a:buFont typeface="Wingdings" charset="2"/>
              <a:buChar char="Ø"/>
            </a:pPr>
            <a:r>
              <a:rPr lang="pl-PL" dirty="0" smtClean="0"/>
              <a:t>Kanał Kiloński ( został udostępniony na mocy Traktatu Wersalskiego dla statków każdej bandery. Niemcy w 1936r. Wypowiedziały Traktat – szczególny status tego kanału został uchylony, jednak honorowano prawo do korzystania z niego przez statki handlowe)</a:t>
            </a:r>
          </a:p>
          <a:p>
            <a:pPr>
              <a:buFont typeface="Wingdings" charset="2"/>
              <a:buChar char="Ø"/>
            </a:pPr>
            <a:r>
              <a:rPr lang="pl-PL" dirty="0" smtClean="0"/>
              <a:t>Kanał Panamski</a:t>
            </a:r>
            <a:endParaRPr lang="pl-PL" dirty="0"/>
          </a:p>
        </p:txBody>
      </p:sp>
    </p:spTree>
    <p:extLst>
      <p:ext uri="{BB962C8B-B14F-4D97-AF65-F5344CB8AC3E}">
        <p14:creationId xmlns:p14="http://schemas.microsoft.com/office/powerpoint/2010/main" val="155959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Cieśniny </a:t>
            </a:r>
            <a:endParaRPr lang="pl-PL" dirty="0"/>
          </a:p>
        </p:txBody>
      </p:sp>
      <p:sp>
        <p:nvSpPr>
          <p:cNvPr id="3" name="Symbol zastępczy zawartości 2"/>
          <p:cNvSpPr>
            <a:spLocks noGrp="1"/>
          </p:cNvSpPr>
          <p:nvPr>
            <p:ph idx="1"/>
          </p:nvPr>
        </p:nvSpPr>
        <p:spPr>
          <a:xfrm>
            <a:off x="1371600" y="1540042"/>
            <a:ext cx="9601200" cy="4327358"/>
          </a:xfrm>
        </p:spPr>
        <p:txBody>
          <a:bodyPr/>
          <a:lstStyle/>
          <a:p>
            <a:pPr algn="just"/>
            <a:r>
              <a:rPr lang="pl-PL" dirty="0" smtClean="0"/>
              <a:t>Statki i okręty wojenne mają prawo do nieszkodliwego przepływu przez cieśniny o znaczeniu komunikacyjnym, bez obowiązku wcześniejszej notyfikacji (tak MTS w orzeczeniu w sprawie incydentu w Cieśninie Korfu, 1949r.)</a:t>
            </a:r>
          </a:p>
          <a:p>
            <a:pPr algn="just"/>
            <a:r>
              <a:rPr lang="pl-PL" dirty="0" smtClean="0"/>
              <a:t>Państwo nadbrzeżne nie ma prawa zawieszenia przepływu przez cieśniny (potwierdzenie normy zwyczajowej  w art. 16 ust. 4 Konwencji genewskiej o morzu terytorialnym, a następnie art. 44-45 Konwencji o Prawie Morza)</a:t>
            </a:r>
          </a:p>
          <a:p>
            <a:pPr algn="just"/>
            <a:r>
              <a:rPr lang="pl-PL" dirty="0" smtClean="0"/>
              <a:t>Reżim nieszkodliwego przepływu ma nadal zastosowanie w cieśninach używanych do żeglugi międzynarodowej pomiędzy jednym obszarem morza otwartego lub wyłącznej strefy ekonomicznej a morzem terytorialnym innego państwa, i innych łączących morza terytorialnego</a:t>
            </a:r>
            <a:endParaRPr lang="pl-PL" dirty="0"/>
          </a:p>
        </p:txBody>
      </p:sp>
    </p:spTree>
    <p:extLst>
      <p:ext uri="{BB962C8B-B14F-4D97-AF65-F5344CB8AC3E}">
        <p14:creationId xmlns:p14="http://schemas.microsoft.com/office/powerpoint/2010/main" val="610509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264695"/>
            <a:ext cx="9601200" cy="5602705"/>
          </a:xfrm>
        </p:spPr>
        <p:txBody>
          <a:bodyPr>
            <a:normAutofit/>
          </a:bodyPr>
          <a:lstStyle/>
          <a:p>
            <a:pPr algn="just"/>
            <a:r>
              <a:rPr lang="pl-PL" b="1" u="sng" dirty="0"/>
              <a:t>Przejście tranzytowe </a:t>
            </a:r>
            <a:r>
              <a:rPr lang="pl-PL" dirty="0"/>
              <a:t>- prawo żeglugowe wprowadzone w Konwencji o Prawie Morza z </a:t>
            </a:r>
            <a:r>
              <a:rPr lang="pl-PL" dirty="0" err="1"/>
              <a:t>Montego</a:t>
            </a:r>
            <a:r>
              <a:rPr lang="pl-PL" dirty="0"/>
              <a:t> Bay z 1982 r. (art. 37-43), które zapewnia żeglugę statków morskich i przelot statków powietrznych, w cieśninach używanych w żegludze międzynarodowej, wyłącznie </a:t>
            </a:r>
            <a:r>
              <a:rPr lang="pl-PL" b="1" u="sng" dirty="0"/>
              <a:t>w celu nieprzerwanego, szybkiego i niezakłóconego tranzytu </a:t>
            </a:r>
            <a:r>
              <a:rPr lang="pl-PL" dirty="0"/>
              <a:t>między jedną częścią morza pełnego lub wyłącznej strefy ekonomicznej a drugą częścią morza pełnego lub wyłącznej strefy ekonomicznej.</a:t>
            </a:r>
          </a:p>
          <a:p>
            <a:pPr algn="just"/>
            <a:r>
              <a:rPr lang="pl-PL" dirty="0"/>
              <a:t>Okręty podwodne </a:t>
            </a:r>
            <a:r>
              <a:rPr lang="pl-PL" b="1" u="sng" dirty="0"/>
              <a:t>mogą przechodzić w położeniu podwodnym</a:t>
            </a:r>
            <a:r>
              <a:rPr lang="pl-PL" dirty="0"/>
              <a:t> i prawo to nie może być zawieszane przez państwa </a:t>
            </a:r>
            <a:r>
              <a:rPr lang="pl-PL" dirty="0" err="1"/>
              <a:t>cieśninowe</a:t>
            </a:r>
            <a:r>
              <a:rPr lang="pl-PL" dirty="0"/>
              <a:t>.</a:t>
            </a:r>
          </a:p>
          <a:p>
            <a:pPr algn="just"/>
            <a:r>
              <a:rPr lang="pl-PL" dirty="0"/>
              <a:t>Prawo przejścia tranzytowego obowiązuje w cieśninach o wielkim znaczeniu komunikacyjnym i strategicznym, których wody stanowią morze terytorialne państw </a:t>
            </a:r>
            <a:r>
              <a:rPr lang="pl-PL" dirty="0" err="1"/>
              <a:t>cieśninowych</a:t>
            </a:r>
            <a:r>
              <a:rPr lang="pl-PL" dirty="0"/>
              <a:t>. Najważniejszymi z nich są Cieśnina Kaletańska, Gibraltarska, Bab al-</a:t>
            </a:r>
            <a:r>
              <a:rPr lang="pl-PL" dirty="0" err="1"/>
              <a:t>Mandab</a:t>
            </a:r>
            <a:r>
              <a:rPr lang="pl-PL" dirty="0"/>
              <a:t>, Ormuz i </a:t>
            </a:r>
            <a:r>
              <a:rPr lang="pl-PL" dirty="0" err="1"/>
              <a:t>Malakka</a:t>
            </a:r>
            <a:r>
              <a:rPr lang="pl-PL" dirty="0"/>
              <a:t>.</a:t>
            </a:r>
          </a:p>
          <a:p>
            <a:pPr algn="just"/>
            <a:r>
              <a:rPr lang="pl-PL" dirty="0"/>
              <a:t>Do tej kategorii cieśnin nie należą cieśniny, które mieszczą się w powyższej definicji cieśnin międzynarodowych z prawem przejścia tranzytowego, ale których status został uregulowany przez inne długotrwale obowiązujące umowy międzynarodowe: Cieśniny Duńskie (Sund, Wielki Bełt, Mały Bełt), Cieśniny Czarnomorskie (Bosfor i Dardanele), Cieśnina Wysp </a:t>
            </a:r>
            <a:r>
              <a:rPr lang="pl-PL" dirty="0" smtClean="0"/>
              <a:t>Alandzkich i </a:t>
            </a:r>
            <a:r>
              <a:rPr lang="pl-PL" dirty="0"/>
              <a:t>Cieśnina Magellana</a:t>
            </a:r>
            <a:r>
              <a:rPr lang="pl-PL" dirty="0" smtClean="0"/>
              <a:t>.</a:t>
            </a:r>
            <a:endParaRPr lang="pl-PL" dirty="0"/>
          </a:p>
        </p:txBody>
      </p:sp>
    </p:spTree>
    <p:extLst>
      <p:ext uri="{BB962C8B-B14F-4D97-AF65-F5344CB8AC3E}">
        <p14:creationId xmlns:p14="http://schemas.microsoft.com/office/powerpoint/2010/main" val="494990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360947"/>
            <a:ext cx="9601200" cy="3284621"/>
          </a:xfrm>
        </p:spPr>
        <p:txBody>
          <a:bodyPr/>
          <a:lstStyle/>
          <a:p>
            <a:r>
              <a:rPr lang="pl-PL" dirty="0" smtClean="0">
                <a:solidFill>
                  <a:schemeClr val="accent4">
                    <a:lumMod val="75000"/>
                  </a:schemeClr>
                </a:solidFill>
              </a:rPr>
              <a:t>Terytorium państwa</a:t>
            </a:r>
            <a:endParaRPr lang="pl-PL" dirty="0">
              <a:solidFill>
                <a:schemeClr val="accent4">
                  <a:lumMod val="75000"/>
                </a:schemeClr>
              </a:solidFill>
            </a:endParaRPr>
          </a:p>
        </p:txBody>
      </p:sp>
      <p:sp>
        <p:nvSpPr>
          <p:cNvPr id="3" name="Symbol zastępczy zawartości 2"/>
          <p:cNvSpPr>
            <a:spLocks noGrp="1"/>
          </p:cNvSpPr>
          <p:nvPr>
            <p:ph idx="1"/>
          </p:nvPr>
        </p:nvSpPr>
        <p:spPr>
          <a:xfrm>
            <a:off x="986590" y="721895"/>
            <a:ext cx="10792325" cy="5281863"/>
          </a:xfrm>
        </p:spPr>
        <p:txBody>
          <a:bodyPr>
            <a:noAutofit/>
          </a:bodyPr>
          <a:lstStyle/>
          <a:p>
            <a:endParaRPr lang="pl-PL" dirty="0"/>
          </a:p>
          <a:p>
            <a:r>
              <a:rPr lang="pl-PL" b="1" u="sng" dirty="0"/>
              <a:t>Terytorium państwowe </a:t>
            </a:r>
            <a:r>
              <a:rPr lang="pl-PL" dirty="0"/>
              <a:t>– część powierzchni Ziemi należąca do określonego państwa ograniczona granicą </a:t>
            </a:r>
            <a:r>
              <a:rPr lang="pl-PL" dirty="0" smtClean="0"/>
              <a:t>państwową</a:t>
            </a:r>
          </a:p>
          <a:p>
            <a:endParaRPr lang="pl-PL" dirty="0" smtClean="0"/>
          </a:p>
          <a:p>
            <a:r>
              <a:rPr lang="pl-PL" b="1" u="sng" dirty="0"/>
              <a:t>Terytorium </a:t>
            </a:r>
            <a:r>
              <a:rPr lang="pl-PL" b="1" u="sng" dirty="0" smtClean="0"/>
              <a:t>obejmuje:</a:t>
            </a:r>
          </a:p>
          <a:p>
            <a:pPr>
              <a:buFont typeface="Arial" charset="0"/>
              <a:buChar char="•"/>
            </a:pPr>
            <a:r>
              <a:rPr lang="pl-PL" dirty="0"/>
              <a:t>t</a:t>
            </a:r>
            <a:r>
              <a:rPr lang="pl-PL" dirty="0" smtClean="0"/>
              <a:t>erytorium lądowe </a:t>
            </a:r>
          </a:p>
          <a:p>
            <a:pPr>
              <a:buFont typeface="Arial" charset="0"/>
              <a:buChar char="•"/>
            </a:pPr>
            <a:r>
              <a:rPr lang="pl-PL" dirty="0"/>
              <a:t>w</a:t>
            </a:r>
            <a:r>
              <a:rPr lang="pl-PL" dirty="0" smtClean="0"/>
              <a:t>ody wewnętrzne</a:t>
            </a:r>
          </a:p>
          <a:p>
            <a:pPr>
              <a:buFont typeface="Arial" charset="0"/>
              <a:buChar char="•"/>
            </a:pPr>
            <a:r>
              <a:rPr lang="pl-PL" dirty="0" smtClean="0"/>
              <a:t>morze terytorialne</a:t>
            </a:r>
          </a:p>
          <a:p>
            <a:pPr>
              <a:buFont typeface="Arial" charset="0"/>
              <a:buChar char="•"/>
            </a:pPr>
            <a:r>
              <a:rPr lang="pl-PL" dirty="0"/>
              <a:t>p</a:t>
            </a:r>
            <a:r>
              <a:rPr lang="pl-PL" dirty="0" smtClean="0"/>
              <a:t>rzestrzeń powietrzna ponad tymi obszarami </a:t>
            </a:r>
          </a:p>
          <a:p>
            <a:pPr>
              <a:buFont typeface="Arial" charset="0"/>
              <a:buChar char="•"/>
            </a:pPr>
            <a:r>
              <a:rPr lang="pl-PL" dirty="0" smtClean="0"/>
              <a:t>wyspy </a:t>
            </a:r>
            <a:endParaRPr lang="pl-PL" dirty="0" smtClean="0"/>
          </a:p>
          <a:p>
            <a:pPr>
              <a:buFont typeface="Arial" charset="0"/>
              <a:buChar char="•"/>
            </a:pPr>
            <a:endParaRPr lang="pl-PL" dirty="0"/>
          </a:p>
          <a:p>
            <a:pPr>
              <a:buFont typeface="Arial" charset="0"/>
              <a:buChar char="•"/>
            </a:pPr>
            <a:r>
              <a:rPr lang="pl-PL" dirty="0" smtClean="0"/>
              <a:t>„</a:t>
            </a:r>
            <a:r>
              <a:rPr lang="pl-PL" i="1" dirty="0" smtClean="0"/>
              <a:t>Fundamentalne pojęcie suwerenności państwowej w prawie zwyczajowym, potwierdzone zwłaszcza przez art. 2 pkt 1 Karty NZ, rozciąga się na wody wewnętrzne i morze terytorialne każdego państwa, jak również na przestrzeń powietrzną nad jego terytorium” – sprawa Nikaragui przed MTS</a:t>
            </a:r>
          </a:p>
        </p:txBody>
      </p:sp>
      <p:pic>
        <p:nvPicPr>
          <p:cNvPr id="4" name="Obraz 3"/>
          <p:cNvPicPr>
            <a:picLocks noChangeAspect="1"/>
          </p:cNvPicPr>
          <p:nvPr/>
        </p:nvPicPr>
        <p:blipFill>
          <a:blip r:embed="rId2"/>
          <a:stretch>
            <a:fillRect/>
          </a:stretch>
        </p:blipFill>
        <p:spPr>
          <a:xfrm rot="10800000">
            <a:off x="6172200" y="2003257"/>
            <a:ext cx="6028550" cy="3173506"/>
          </a:xfrm>
          <a:prstGeom prst="rect">
            <a:avLst/>
          </a:prstGeom>
          <a:noFill/>
          <a:ln>
            <a:noFill/>
          </a:ln>
        </p:spPr>
      </p:pic>
    </p:spTree>
    <p:extLst>
      <p:ext uri="{BB962C8B-B14F-4D97-AF65-F5344CB8AC3E}">
        <p14:creationId xmlns:p14="http://schemas.microsoft.com/office/powerpoint/2010/main" val="18123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Terytoria nie podlegające suwerenności państwowej</a:t>
            </a:r>
            <a:endParaRPr lang="pl-PL" dirty="0"/>
          </a:p>
        </p:txBody>
      </p:sp>
      <p:sp>
        <p:nvSpPr>
          <p:cNvPr id="3" name="Symbol zastępczy zawartości 2"/>
          <p:cNvSpPr>
            <a:spLocks noGrp="1"/>
          </p:cNvSpPr>
          <p:nvPr>
            <p:ph idx="1"/>
          </p:nvPr>
        </p:nvSpPr>
        <p:spPr>
          <a:xfrm>
            <a:off x="1371600" y="2285999"/>
            <a:ext cx="10166684" cy="4487779"/>
          </a:xfrm>
        </p:spPr>
        <p:txBody>
          <a:bodyPr>
            <a:normAutofit/>
          </a:bodyPr>
          <a:lstStyle/>
          <a:p>
            <a:r>
              <a:rPr lang="pl-PL" dirty="0" smtClean="0"/>
              <a:t>Morze pełne</a:t>
            </a:r>
          </a:p>
          <a:p>
            <a:r>
              <a:rPr lang="pl-PL" dirty="0" smtClean="0"/>
              <a:t>Dno  i podziemie morskie pod morzem pełnym </a:t>
            </a:r>
          </a:p>
          <a:p>
            <a:r>
              <a:rPr lang="pl-PL" dirty="0" smtClean="0"/>
              <a:t>Antarktyka (zamrożenie istniejących i zakaz nowych roszczeń terytorialnych)</a:t>
            </a:r>
          </a:p>
          <a:p>
            <a:r>
              <a:rPr lang="pl-PL" dirty="0" smtClean="0"/>
              <a:t>Przestrzeń kosmiczna</a:t>
            </a:r>
          </a:p>
          <a:p>
            <a:endParaRPr lang="pl-PL" dirty="0"/>
          </a:p>
          <a:p>
            <a:r>
              <a:rPr lang="pl-PL" dirty="0" smtClean="0"/>
              <a:t>Są to obszary NIEZAWŁASZCZALNE </a:t>
            </a:r>
          </a:p>
          <a:p>
            <a:r>
              <a:rPr lang="pl-PL" dirty="0" smtClean="0"/>
              <a:t>Obowiązek pokojowego ich wykorzystywania </a:t>
            </a:r>
          </a:p>
          <a:p>
            <a:r>
              <a:rPr lang="pl-PL" dirty="0" smtClean="0"/>
              <a:t>Wolność prowadzenia badań </a:t>
            </a:r>
          </a:p>
          <a:p>
            <a:r>
              <a:rPr lang="pl-PL" dirty="0" smtClean="0"/>
              <a:t>Wolność korzystania z nich na jednakowych prawach przez wszystkie państwa, organizacje międzynarodowe lub inne podmioty prawa międzynarodowego  </a:t>
            </a:r>
            <a:endParaRPr lang="pl-PL" dirty="0"/>
          </a:p>
        </p:txBody>
      </p:sp>
    </p:spTree>
    <p:extLst>
      <p:ext uri="{BB962C8B-B14F-4D97-AF65-F5344CB8AC3E}">
        <p14:creationId xmlns:p14="http://schemas.microsoft.com/office/powerpoint/2010/main" val="189548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Morze pełne / otwarte</a:t>
            </a:r>
            <a:endParaRPr lang="pl-PL" dirty="0"/>
          </a:p>
        </p:txBody>
      </p:sp>
      <p:sp>
        <p:nvSpPr>
          <p:cNvPr id="3" name="Symbol zastępczy zawartości 2"/>
          <p:cNvSpPr>
            <a:spLocks noGrp="1"/>
          </p:cNvSpPr>
          <p:nvPr>
            <p:ph idx="1"/>
          </p:nvPr>
        </p:nvSpPr>
        <p:spPr/>
        <p:txBody>
          <a:bodyPr/>
          <a:lstStyle/>
          <a:p>
            <a:r>
              <a:rPr lang="pl-PL" dirty="0" smtClean="0"/>
              <a:t>To wszystkie obszary położone na zewnątrz od granicy wyłącznej strefy ekonomicznej lub od granicy morza terytorialnego, jeśli państwo nie posiada takiej strefy </a:t>
            </a:r>
          </a:p>
          <a:p>
            <a:r>
              <a:rPr lang="pl-PL" dirty="0" smtClean="0"/>
              <a:t>Zasada WOLNOŚCI MÓRZ : morza pełne są otwarte dla wszystkich narodów, żadne państwo nie może legalnie rościć sobie praw do poddania jakiejkolwiek ich części pod swą suwerenność (art. 2 Konwencji genewskiej o morzu pełnym, podobnie art. 87 Konwencji o prawie morza z 1982r.)</a:t>
            </a:r>
          </a:p>
          <a:p>
            <a:r>
              <a:rPr lang="pl-PL" dirty="0" smtClean="0"/>
              <a:t>Art.. 87 </a:t>
            </a:r>
            <a:r>
              <a:rPr lang="pl-PL" dirty="0" err="1" smtClean="0"/>
              <a:t>KoPM</a:t>
            </a:r>
            <a:r>
              <a:rPr lang="pl-PL" dirty="0" smtClean="0"/>
              <a:t>: granicą wolności jest konieczność należytego uwzględnienia interesów innych państw korzystających z takiego samego prawa </a:t>
            </a:r>
            <a:endParaRPr lang="pl-PL" dirty="0"/>
          </a:p>
        </p:txBody>
      </p:sp>
    </p:spTree>
    <p:extLst>
      <p:ext uri="{BB962C8B-B14F-4D97-AF65-F5344CB8AC3E}">
        <p14:creationId xmlns:p14="http://schemas.microsoft.com/office/powerpoint/2010/main" val="1699103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Wolności morza otwartego</a:t>
            </a:r>
            <a:endParaRPr lang="pl-PL" dirty="0"/>
          </a:p>
        </p:txBody>
      </p:sp>
      <p:sp>
        <p:nvSpPr>
          <p:cNvPr id="3" name="Symbol zastępczy zawartości 2"/>
          <p:cNvSpPr>
            <a:spLocks noGrp="1"/>
          </p:cNvSpPr>
          <p:nvPr>
            <p:ph idx="1"/>
          </p:nvPr>
        </p:nvSpPr>
        <p:spPr>
          <a:xfrm>
            <a:off x="1371600" y="1600200"/>
            <a:ext cx="9601200" cy="4267200"/>
          </a:xfrm>
        </p:spPr>
        <p:txBody>
          <a:bodyPr>
            <a:normAutofit lnSpcReduction="10000"/>
          </a:bodyPr>
          <a:lstStyle/>
          <a:p>
            <a:r>
              <a:rPr lang="pl-PL" dirty="0"/>
              <a:t>Według art. 87 Konwencji na morzu otwartym państwom przysługują następujące wolności:</a:t>
            </a:r>
          </a:p>
          <a:p>
            <a:pPr marL="457200" indent="-457200">
              <a:buFont typeface="+mj-lt"/>
              <a:buAutoNum type="arabicPeriod"/>
            </a:pPr>
            <a:r>
              <a:rPr lang="pl-PL" dirty="0"/>
              <a:t>wolność żeglugi,</a:t>
            </a:r>
          </a:p>
          <a:p>
            <a:pPr marL="457200" indent="-457200">
              <a:buFont typeface="+mj-lt"/>
              <a:buAutoNum type="arabicPeriod"/>
            </a:pPr>
            <a:r>
              <a:rPr lang="pl-PL" dirty="0"/>
              <a:t>wolność rybołówstwa,</a:t>
            </a:r>
          </a:p>
          <a:p>
            <a:pPr marL="457200" indent="-457200">
              <a:buFont typeface="+mj-lt"/>
              <a:buAutoNum type="arabicPeriod"/>
            </a:pPr>
            <a:r>
              <a:rPr lang="pl-PL" dirty="0"/>
              <a:t>wolność przelotu,</a:t>
            </a:r>
          </a:p>
          <a:p>
            <a:pPr marL="457200" indent="-457200">
              <a:buFont typeface="+mj-lt"/>
              <a:buAutoNum type="arabicPeriod"/>
            </a:pPr>
            <a:r>
              <a:rPr lang="pl-PL" dirty="0"/>
              <a:t>wolność układania kabli podmorskich i rurociągów,</a:t>
            </a:r>
          </a:p>
          <a:p>
            <a:pPr marL="457200" indent="-457200">
              <a:buFont typeface="+mj-lt"/>
              <a:buAutoNum type="arabicPeriod"/>
            </a:pPr>
            <a:r>
              <a:rPr lang="pl-PL" dirty="0"/>
              <a:t>wolność badań naukowych,</a:t>
            </a:r>
          </a:p>
          <a:p>
            <a:pPr marL="457200" indent="-457200">
              <a:buFont typeface="+mj-lt"/>
              <a:buAutoNum type="arabicPeriod"/>
            </a:pPr>
            <a:r>
              <a:rPr lang="pl-PL" dirty="0"/>
              <a:t>wolność budowania wysp i innych instalacji</a:t>
            </a:r>
            <a:r>
              <a:rPr lang="pl-PL" dirty="0" smtClean="0"/>
              <a:t>.</a:t>
            </a:r>
          </a:p>
          <a:p>
            <a:pPr marL="457200" indent="-457200">
              <a:buFont typeface="+mj-lt"/>
              <a:buAutoNum type="arabicPeriod"/>
            </a:pPr>
            <a:endParaRPr lang="pl-PL" b="1" dirty="0"/>
          </a:p>
          <a:p>
            <a:r>
              <a:rPr lang="pl-PL" b="1" dirty="0" smtClean="0"/>
              <a:t>Przypomnienie: statek na morzu pełnym podlega prawu międzynarodowemu i prawu państwa bandery (art. 6 </a:t>
            </a:r>
            <a:r>
              <a:rPr lang="pl-PL" b="1" dirty="0" err="1" smtClean="0"/>
              <a:t>KoPm</a:t>
            </a:r>
            <a:r>
              <a:rPr lang="pl-PL" b="1" dirty="0" smtClean="0"/>
              <a:t>)</a:t>
            </a:r>
            <a:endParaRPr lang="pl-PL" b="1" dirty="0"/>
          </a:p>
        </p:txBody>
      </p:sp>
    </p:spTree>
    <p:extLst>
      <p:ext uri="{BB962C8B-B14F-4D97-AF65-F5344CB8AC3E}">
        <p14:creationId xmlns:p14="http://schemas.microsoft.com/office/powerpoint/2010/main" val="1724802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312821"/>
            <a:ext cx="9601200" cy="5554579"/>
          </a:xfrm>
        </p:spPr>
        <p:txBody>
          <a:bodyPr>
            <a:normAutofit lnSpcReduction="10000"/>
          </a:bodyPr>
          <a:lstStyle/>
          <a:p>
            <a:r>
              <a:rPr lang="pl-PL" b="1" u="sng" dirty="0"/>
              <a:t>Prawo wizyty i rewizji </a:t>
            </a:r>
            <a:r>
              <a:rPr lang="pl-PL" b="1" u="sng" dirty="0" smtClean="0"/>
              <a:t>(art. 22 </a:t>
            </a:r>
            <a:r>
              <a:rPr lang="pl-PL" b="1" u="sng" dirty="0" err="1" smtClean="0"/>
              <a:t>KoPM</a:t>
            </a:r>
            <a:r>
              <a:rPr lang="pl-PL" b="1" u="sng" dirty="0" smtClean="0"/>
              <a:t>) -  </a:t>
            </a:r>
            <a:r>
              <a:rPr lang="pl-PL" dirty="0" smtClean="0"/>
              <a:t>okrętom </a:t>
            </a:r>
            <a:r>
              <a:rPr lang="pl-PL" dirty="0"/>
              <a:t>wojennym na morzu otwartym wobec statków innych państw </a:t>
            </a:r>
            <a:r>
              <a:rPr lang="pl-PL" dirty="0" smtClean="0"/>
              <a:t>w ściśle </a:t>
            </a:r>
            <a:r>
              <a:rPr lang="pl-PL" dirty="0"/>
              <a:t>określonych przypadkach. Zalicza się do nich podejrzenia, że:</a:t>
            </a:r>
          </a:p>
          <a:p>
            <a:pPr marL="457200" indent="-457200">
              <a:buFont typeface="+mj-lt"/>
              <a:buAutoNum type="arabicPeriod"/>
            </a:pPr>
            <a:r>
              <a:rPr lang="pl-PL" dirty="0"/>
              <a:t>obcy statek trudni się piractwem;</a:t>
            </a:r>
          </a:p>
          <a:p>
            <a:pPr marL="457200" indent="-457200">
              <a:buFont typeface="+mj-lt"/>
              <a:buAutoNum type="arabicPeriod"/>
            </a:pPr>
            <a:r>
              <a:rPr lang="pl-PL" dirty="0"/>
              <a:t>obcy statek uprawia handel niewolnikami;</a:t>
            </a:r>
          </a:p>
          <a:p>
            <a:pPr marL="457200" indent="-457200">
              <a:buFont typeface="+mj-lt"/>
              <a:buAutoNum type="arabicPeriod"/>
            </a:pPr>
            <a:r>
              <a:rPr lang="pl-PL" dirty="0"/>
              <a:t>posiada tę samą przynależność państwową co okręt wojenny, lecz pływa pod obcą banderą.</a:t>
            </a:r>
          </a:p>
          <a:p>
            <a:r>
              <a:rPr lang="pl-PL" dirty="0"/>
              <a:t>W powyższych przypadkach okręt może wysłać łódź pod dowództwem oficera, który dokonuje sprawdzenia dokumentów uprawniających do podnoszenia bandery, a w razie konieczności przeprowadza kontrolę statku. Nieuzasadniona kontrola wobec zatrzymanego statku zobowiązuje do wynagrodzenia strat i szkód, które mógł odnieść.</a:t>
            </a:r>
          </a:p>
          <a:p>
            <a:r>
              <a:rPr lang="pl-PL" dirty="0"/>
              <a:t>Konwencja jamajska z </a:t>
            </a:r>
            <a:r>
              <a:rPr lang="pl-PL" dirty="0" smtClean="0"/>
              <a:t>1982 r. w </a:t>
            </a:r>
            <a:r>
              <a:rPr lang="pl-PL" dirty="0"/>
              <a:t>art. 109 i 110 rozszerzyła powyższy katalog o dwa przypadki:</a:t>
            </a:r>
          </a:p>
          <a:p>
            <a:pPr marL="457200" indent="-457200">
              <a:buFont typeface="+mj-lt"/>
              <a:buAutoNum type="arabicPeriod"/>
            </a:pPr>
            <a:r>
              <a:rPr lang="pl-PL" dirty="0"/>
              <a:t>podejrzenie braku przynależności państwowej statku;</a:t>
            </a:r>
          </a:p>
          <a:p>
            <a:pPr marL="457200" indent="-457200">
              <a:buFont typeface="+mj-lt"/>
              <a:buAutoNum type="arabicPeriod"/>
            </a:pPr>
            <a:r>
              <a:rPr lang="pl-PL" dirty="0"/>
              <a:t>podejrzenie nadawania nielegalnych audycji radiowych lub telewizyjnych - w tym przypadku okręt ma również prawo wykonywania jurysdykcji karnej.</a:t>
            </a:r>
          </a:p>
          <a:p>
            <a:endParaRPr lang="pl-PL" dirty="0"/>
          </a:p>
        </p:txBody>
      </p:sp>
    </p:spTree>
    <p:extLst>
      <p:ext uri="{BB962C8B-B14F-4D97-AF65-F5344CB8AC3E}">
        <p14:creationId xmlns:p14="http://schemas.microsoft.com/office/powerpoint/2010/main" val="143273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599" y="348916"/>
            <a:ext cx="10419347" cy="6509084"/>
          </a:xfrm>
        </p:spPr>
        <p:txBody>
          <a:bodyPr>
            <a:normAutofit/>
          </a:bodyPr>
          <a:lstStyle/>
          <a:p>
            <a:r>
              <a:rPr lang="pl-PL" b="1" u="sng" dirty="0"/>
              <a:t>Prawo pościgu </a:t>
            </a:r>
            <a:r>
              <a:rPr lang="pl-PL" b="1" u="sng" dirty="0" smtClean="0"/>
              <a:t>- </a:t>
            </a:r>
            <a:r>
              <a:rPr lang="pl-PL" dirty="0" smtClean="0"/>
              <a:t>prawo </a:t>
            </a:r>
            <a:r>
              <a:rPr lang="pl-PL" dirty="0"/>
              <a:t>przysługujące okrętom wojennym i samolotom oraz innym upoważnionym statkom morskim i powietrznym w służbie rządowej stosowane wobec jednostek, których załoga lub pasażerowie podejrzani są o naruszenie przepisów prawa państwa nadbrzeżnego. Pościg taki może rozpocząć się na:</a:t>
            </a:r>
          </a:p>
          <a:p>
            <a:pPr marL="457200" indent="-457200">
              <a:buFont typeface="+mj-lt"/>
              <a:buAutoNum type="arabicPeriod"/>
            </a:pPr>
            <a:r>
              <a:rPr lang="pl-PL" dirty="0"/>
              <a:t>wodach wewnętrznych;</a:t>
            </a:r>
          </a:p>
          <a:p>
            <a:pPr marL="457200" indent="-457200">
              <a:buFont typeface="+mj-lt"/>
              <a:buAutoNum type="arabicPeriod"/>
            </a:pPr>
            <a:r>
              <a:rPr lang="pl-PL" dirty="0"/>
              <a:t>morzu terytorialnym;</a:t>
            </a:r>
          </a:p>
          <a:p>
            <a:pPr marL="457200" indent="-457200">
              <a:buFont typeface="+mj-lt"/>
              <a:buAutoNum type="arabicPeriod"/>
            </a:pPr>
            <a:r>
              <a:rPr lang="pl-PL" dirty="0"/>
              <a:t>morskim pasie przyległym;</a:t>
            </a:r>
          </a:p>
          <a:p>
            <a:pPr marL="457200" indent="-457200">
              <a:buFont typeface="+mj-lt"/>
              <a:buAutoNum type="arabicPeriod"/>
            </a:pPr>
            <a:r>
              <a:rPr lang="pl-PL" dirty="0"/>
              <a:t>wyłącznej strefie ekonomicznej;</a:t>
            </a:r>
          </a:p>
          <a:p>
            <a:pPr marL="457200" indent="-457200">
              <a:buFont typeface="+mj-lt"/>
              <a:buAutoNum type="arabicPeriod"/>
            </a:pPr>
            <a:r>
              <a:rPr lang="pl-PL" dirty="0"/>
              <a:t>strefie rybołówstwa;</a:t>
            </a:r>
          </a:p>
          <a:p>
            <a:pPr marL="457200" indent="-457200">
              <a:buFont typeface="+mj-lt"/>
              <a:buAutoNum type="arabicPeriod"/>
            </a:pPr>
            <a:r>
              <a:rPr lang="pl-PL" dirty="0"/>
              <a:t>w związku z naruszeniem praw państwa na szelfie.</a:t>
            </a:r>
          </a:p>
          <a:p>
            <a:r>
              <a:rPr lang="pl-PL" dirty="0"/>
              <a:t>Przebywanie przez statek ścigany na wodach wewnętrznych lub terytorialnych nie jest warunkiem wymaganym dla rozpoczęcia pościgu. Konieczne jest natomiast nadanie sygnału optycznego lub dźwiękowego w odległości umożliwiającej dostrzeżenie lub usłyszenie go. </a:t>
            </a:r>
            <a:r>
              <a:rPr lang="pl-PL" b="1" u="sng" dirty="0"/>
              <a:t>Pościg powinien być nieprzerwany, ustaje natomiast z chwilą wpłynięcia jednostki ściganej na morze terytorialne państwa trzeciego</a:t>
            </a:r>
            <a:r>
              <a:rPr lang="pl-PL" dirty="0"/>
              <a:t>.</a:t>
            </a:r>
          </a:p>
          <a:p>
            <a:r>
              <a:rPr lang="pl-PL" dirty="0"/>
              <a:t>Obecnie odpowiednie regulacje w tym zakresie zawiera Konwencja jamajska z 1982 </a:t>
            </a:r>
            <a:r>
              <a:rPr lang="pl-PL" dirty="0" smtClean="0"/>
              <a:t>r. w art. 111. </a:t>
            </a:r>
            <a:r>
              <a:rPr lang="pl-PL" dirty="0"/>
              <a:t>W prawie polskim instytucja prawa pościgu opisana została w art. 16 - 18 ustawy z 12 października 1990 r. o Straży </a:t>
            </a:r>
            <a:r>
              <a:rPr lang="pl-PL" dirty="0" smtClean="0"/>
              <a:t>Granicznej. </a:t>
            </a:r>
          </a:p>
        </p:txBody>
      </p:sp>
    </p:spTree>
    <p:extLst>
      <p:ext uri="{BB962C8B-B14F-4D97-AF65-F5344CB8AC3E}">
        <p14:creationId xmlns:p14="http://schemas.microsoft.com/office/powerpoint/2010/main" val="1088745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1864894"/>
            <a:ext cx="9601200" cy="4002505"/>
          </a:xfrm>
        </p:spPr>
        <p:txBody>
          <a:bodyPr/>
          <a:lstStyle/>
          <a:p>
            <a:r>
              <a:rPr lang="pl-PL" b="1" dirty="0" smtClean="0"/>
              <a:t>Stan wyższej konieczności </a:t>
            </a:r>
            <a:r>
              <a:rPr lang="pl-PL" dirty="0" smtClean="0"/>
              <a:t>(zajęcie lub zniszczenie statku w celu uniknięcia katastrofy ekologicznej) </a:t>
            </a:r>
          </a:p>
          <a:p>
            <a:endParaRPr lang="pl-PL" dirty="0" smtClean="0"/>
          </a:p>
          <a:p>
            <a:r>
              <a:rPr lang="pl-PL" b="1" dirty="0" smtClean="0"/>
              <a:t>Zderzenia na morzu </a:t>
            </a:r>
            <a:r>
              <a:rPr lang="pl-PL" dirty="0" smtClean="0"/>
              <a:t>(odpowiedzialność kapitana statku przed sądem bandery lub państwa którego jest obywatelem, nie jest możliwy areszt – patrz </a:t>
            </a:r>
            <a:r>
              <a:rPr lang="pl-PL" i="1" dirty="0" smtClean="0"/>
              <a:t>sprawa Lotus</a:t>
            </a:r>
            <a:r>
              <a:rPr lang="pl-PL" dirty="0" smtClean="0"/>
              <a:t>)</a:t>
            </a:r>
            <a:endParaRPr lang="pl-PL" dirty="0"/>
          </a:p>
        </p:txBody>
      </p:sp>
    </p:spTree>
    <p:extLst>
      <p:ext uri="{BB962C8B-B14F-4D97-AF65-F5344CB8AC3E}">
        <p14:creationId xmlns:p14="http://schemas.microsoft.com/office/powerpoint/2010/main" val="545343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Granice państwowe </a:t>
            </a:r>
            <a:endParaRPr lang="pl-PL" dirty="0"/>
          </a:p>
        </p:txBody>
      </p:sp>
      <p:sp>
        <p:nvSpPr>
          <p:cNvPr id="3" name="Symbol zastępczy zawartości 2"/>
          <p:cNvSpPr>
            <a:spLocks noGrp="1"/>
          </p:cNvSpPr>
          <p:nvPr>
            <p:ph idx="1"/>
          </p:nvPr>
        </p:nvSpPr>
        <p:spPr>
          <a:xfrm>
            <a:off x="1371600" y="1720516"/>
            <a:ext cx="9601200" cy="4146884"/>
          </a:xfrm>
        </p:spPr>
        <p:txBody>
          <a:bodyPr/>
          <a:lstStyle/>
          <a:p>
            <a:r>
              <a:rPr lang="pl-PL" dirty="0" smtClean="0"/>
              <a:t>Granice: hipotetyczne, wyimaginowane linie wyznaczone w terenie</a:t>
            </a:r>
          </a:p>
          <a:p>
            <a:endParaRPr lang="pl-PL" dirty="0" smtClean="0"/>
          </a:p>
          <a:p>
            <a:r>
              <a:rPr lang="pl-PL" dirty="0" smtClean="0"/>
              <a:t>Istnienie państwa nie wymaga, by jego granice od samego początku były precyzyjnie wyznaczone </a:t>
            </a:r>
          </a:p>
          <a:p>
            <a:endParaRPr lang="pl-PL" dirty="0" smtClean="0"/>
          </a:p>
          <a:p>
            <a:r>
              <a:rPr lang="pl-PL" dirty="0" smtClean="0"/>
              <a:t>Wyznaczanie granicy, etapy: </a:t>
            </a:r>
          </a:p>
          <a:p>
            <a:pPr marL="457200" indent="-457200">
              <a:buFont typeface="+mj-lt"/>
              <a:buAutoNum type="arabicPeriod"/>
            </a:pPr>
            <a:r>
              <a:rPr lang="pl-PL" dirty="0" smtClean="0"/>
              <a:t>decyzja polityczna, </a:t>
            </a:r>
          </a:p>
          <a:p>
            <a:pPr marL="457200" indent="-457200">
              <a:buFont typeface="+mj-lt"/>
              <a:buAutoNum type="arabicPeriod"/>
            </a:pPr>
            <a:r>
              <a:rPr lang="pl-PL" dirty="0" smtClean="0"/>
              <a:t>delimitacja - najpierw na mapie, potem w terenie (patrz kazus szelf kontynentalny Morza Północnego)</a:t>
            </a:r>
          </a:p>
          <a:p>
            <a:pPr marL="457200" indent="-457200">
              <a:buFont typeface="+mj-lt"/>
              <a:buAutoNum type="arabicPeriod"/>
            </a:pPr>
            <a:r>
              <a:rPr lang="pl-PL" dirty="0" smtClean="0"/>
              <a:t>demarkacja</a:t>
            </a:r>
          </a:p>
        </p:txBody>
      </p:sp>
    </p:spTree>
    <p:extLst>
      <p:ext uri="{BB962C8B-B14F-4D97-AF65-F5344CB8AC3E}">
        <p14:creationId xmlns:p14="http://schemas.microsoft.com/office/powerpoint/2010/main" val="1159155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Umowy graniczne</a:t>
            </a:r>
            <a:endParaRPr lang="pl-PL" dirty="0"/>
          </a:p>
        </p:txBody>
      </p:sp>
      <p:sp>
        <p:nvSpPr>
          <p:cNvPr id="3" name="Symbol zastępczy zawartości 2"/>
          <p:cNvSpPr>
            <a:spLocks noGrp="1"/>
          </p:cNvSpPr>
          <p:nvPr>
            <p:ph idx="1"/>
          </p:nvPr>
        </p:nvSpPr>
        <p:spPr>
          <a:xfrm>
            <a:off x="1371600" y="1708485"/>
            <a:ext cx="9601200" cy="3581400"/>
          </a:xfrm>
        </p:spPr>
        <p:txBody>
          <a:bodyPr/>
          <a:lstStyle/>
          <a:p>
            <a:r>
              <a:rPr lang="pl-PL" dirty="0" smtClean="0"/>
              <a:t>Szczególny reżim: </a:t>
            </a:r>
          </a:p>
          <a:p>
            <a:pPr marL="457200" indent="-457200">
              <a:buFont typeface="+mj-lt"/>
              <a:buAutoNum type="arabicPeriod"/>
            </a:pPr>
            <a:r>
              <a:rPr lang="pl-PL" dirty="0" smtClean="0"/>
              <a:t>Zasada automatycznej sukcesji </a:t>
            </a:r>
          </a:p>
          <a:p>
            <a:pPr marL="457200" indent="-457200">
              <a:buFont typeface="+mj-lt"/>
              <a:buAutoNum type="arabicPeriod"/>
            </a:pPr>
            <a:r>
              <a:rPr lang="pl-PL" dirty="0" smtClean="0"/>
              <a:t>Nie mogą być podważane w związku z zasadniczą zmianą okoliczności</a:t>
            </a:r>
          </a:p>
          <a:p>
            <a:pPr marL="457200" indent="-457200">
              <a:buFont typeface="+mj-lt"/>
              <a:buAutoNum type="arabicPeriod"/>
            </a:pPr>
            <a:endParaRPr lang="pl-PL" dirty="0" smtClean="0"/>
          </a:p>
          <a:p>
            <a:r>
              <a:rPr lang="pl-PL" dirty="0" smtClean="0"/>
              <a:t>Pytania: czy umowa o granicy jest skuteczna </a:t>
            </a:r>
            <a:r>
              <a:rPr lang="pl-PL" i="1" dirty="0" smtClean="0"/>
              <a:t>erga </a:t>
            </a:r>
            <a:r>
              <a:rPr lang="pl-PL" i="1" dirty="0" err="1" smtClean="0"/>
              <a:t>omnes</a:t>
            </a:r>
            <a:r>
              <a:rPr lang="pl-PL" dirty="0" smtClean="0"/>
              <a:t>?</a:t>
            </a:r>
            <a:endParaRPr lang="pl-PL" dirty="0"/>
          </a:p>
        </p:txBody>
      </p:sp>
    </p:spTree>
    <p:extLst>
      <p:ext uri="{BB962C8B-B14F-4D97-AF65-F5344CB8AC3E}">
        <p14:creationId xmlns:p14="http://schemas.microsoft.com/office/powerpoint/2010/main" val="114688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a:stretch>
            <a:fillRect/>
          </a:stretch>
        </p:blipFill>
        <p:spPr>
          <a:xfrm rot="5400000">
            <a:off x="3083763" y="-1297991"/>
            <a:ext cx="6613341" cy="9487461"/>
          </a:xfrm>
          <a:prstGeom prst="rect">
            <a:avLst/>
          </a:prstGeom>
        </p:spPr>
      </p:pic>
    </p:spTree>
    <p:extLst>
      <p:ext uri="{BB962C8B-B14F-4D97-AF65-F5344CB8AC3E}">
        <p14:creationId xmlns:p14="http://schemas.microsoft.com/office/powerpoint/2010/main" val="1347235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3836" y="52385"/>
            <a:ext cx="9562553" cy="693573"/>
          </a:xfrm>
        </p:spPr>
        <p:txBody>
          <a:bodyPr/>
          <a:lstStyle/>
          <a:p>
            <a:pPr algn="ctr"/>
            <a:r>
              <a:rPr lang="pl-PL" dirty="0"/>
              <a:t>e</a:t>
            </a:r>
            <a:r>
              <a:rPr lang="pl-PL" dirty="0" smtClean="0"/>
              <a:t>nklawa – eksklawa </a:t>
            </a:r>
            <a:endParaRPr lang="pl-PL" dirty="0"/>
          </a:p>
        </p:txBody>
      </p:sp>
      <p:pic>
        <p:nvPicPr>
          <p:cNvPr id="6" name="Symbol zastępczy zawartości 5"/>
          <p:cNvPicPr>
            <a:picLocks noGrp="1" noChangeAspect="1"/>
          </p:cNvPicPr>
          <p:nvPr>
            <p:ph idx="1"/>
          </p:nvPr>
        </p:nvPicPr>
        <p:blipFill>
          <a:blip r:embed="rId2"/>
          <a:stretch>
            <a:fillRect/>
          </a:stretch>
        </p:blipFill>
        <p:spPr>
          <a:xfrm>
            <a:off x="1783226" y="2201779"/>
            <a:ext cx="4521321" cy="2433301"/>
          </a:xfrm>
          <a:prstGeom prst="rect">
            <a:avLst/>
          </a:prstGeom>
        </p:spPr>
      </p:pic>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758" y="2201779"/>
            <a:ext cx="3972441" cy="2433301"/>
          </a:xfrm>
          <a:prstGeom prst="rect">
            <a:avLst/>
          </a:prstGeom>
        </p:spPr>
      </p:pic>
      <p:sp>
        <p:nvSpPr>
          <p:cNvPr id="9" name="PoleTekstowe 8"/>
          <p:cNvSpPr txBox="1"/>
          <p:nvPr/>
        </p:nvSpPr>
        <p:spPr>
          <a:xfrm>
            <a:off x="1783226" y="4753598"/>
            <a:ext cx="4271210" cy="707886"/>
          </a:xfrm>
          <a:prstGeom prst="rect">
            <a:avLst/>
          </a:prstGeom>
          <a:noFill/>
        </p:spPr>
        <p:txBody>
          <a:bodyPr wrap="square" rtlCol="0">
            <a:spAutoFit/>
          </a:bodyPr>
          <a:lstStyle/>
          <a:p>
            <a:r>
              <a:rPr lang="pl-PL" sz="2000" dirty="0" smtClean="0"/>
              <a:t>Rys. 1 : C jest enklawą państwa A, </a:t>
            </a:r>
            <a:br>
              <a:rPr lang="pl-PL" sz="2000" dirty="0" smtClean="0"/>
            </a:br>
            <a:r>
              <a:rPr lang="pl-PL" sz="2000" dirty="0" smtClean="0"/>
              <a:t>	      C jest eksklawą państwa B. </a:t>
            </a:r>
            <a:endParaRPr lang="pl-PL" sz="2000" dirty="0"/>
          </a:p>
        </p:txBody>
      </p:sp>
      <p:sp>
        <p:nvSpPr>
          <p:cNvPr id="10" name="PoleTekstowe 9"/>
          <p:cNvSpPr txBox="1"/>
          <p:nvPr/>
        </p:nvSpPr>
        <p:spPr>
          <a:xfrm>
            <a:off x="7146758" y="4712036"/>
            <a:ext cx="4114800" cy="923330"/>
          </a:xfrm>
          <a:prstGeom prst="rect">
            <a:avLst/>
          </a:prstGeom>
          <a:noFill/>
        </p:spPr>
        <p:txBody>
          <a:bodyPr wrap="square" rtlCol="0">
            <a:spAutoFit/>
          </a:bodyPr>
          <a:lstStyle/>
          <a:p>
            <a:r>
              <a:rPr lang="pl-PL" dirty="0" smtClean="0"/>
              <a:t>Rys. 2: </a:t>
            </a:r>
            <a:r>
              <a:rPr lang="pl-PL" dirty="0"/>
              <a:t>C jest eksklawą państwa B, ale nie jest enklawą państwa A, ponieważ dzieli granicę z państwem D</a:t>
            </a:r>
          </a:p>
        </p:txBody>
      </p:sp>
      <p:sp>
        <p:nvSpPr>
          <p:cNvPr id="11" name="PoleTekstowe 10"/>
          <p:cNvSpPr txBox="1"/>
          <p:nvPr/>
        </p:nvSpPr>
        <p:spPr>
          <a:xfrm>
            <a:off x="3918831" y="5753884"/>
            <a:ext cx="5390147" cy="923330"/>
          </a:xfrm>
          <a:prstGeom prst="rect">
            <a:avLst/>
          </a:prstGeom>
          <a:noFill/>
        </p:spPr>
        <p:txBody>
          <a:bodyPr wrap="square" rtlCol="0">
            <a:spAutoFit/>
          </a:bodyPr>
          <a:lstStyle/>
          <a:p>
            <a:r>
              <a:rPr lang="pl-PL" i="1" dirty="0" smtClean="0"/>
              <a:t>Przykład: </a:t>
            </a:r>
            <a:r>
              <a:rPr lang="pl-PL" i="1" dirty="0"/>
              <a:t>San Marino stanowi enklawę w terytorium Włoch, zaś gmina </a:t>
            </a:r>
            <a:r>
              <a:rPr lang="pl-PL" i="1" dirty="0" err="1"/>
              <a:t>Campione</a:t>
            </a:r>
            <a:r>
              <a:rPr lang="pl-PL" i="1" dirty="0"/>
              <a:t> stanowi enklawę w terytorium Szwajcarii i eksklawę Włoch.</a:t>
            </a:r>
          </a:p>
        </p:txBody>
      </p:sp>
      <p:sp>
        <p:nvSpPr>
          <p:cNvPr id="12" name="PoleTekstowe 11"/>
          <p:cNvSpPr txBox="1"/>
          <p:nvPr/>
        </p:nvSpPr>
        <p:spPr>
          <a:xfrm>
            <a:off x="1852862" y="1034524"/>
            <a:ext cx="8963527" cy="738664"/>
          </a:xfrm>
          <a:prstGeom prst="rect">
            <a:avLst/>
          </a:prstGeom>
          <a:noFill/>
        </p:spPr>
        <p:txBody>
          <a:bodyPr wrap="square" rtlCol="0">
            <a:spAutoFit/>
          </a:bodyPr>
          <a:lstStyle/>
          <a:p>
            <a:r>
              <a:rPr lang="pl-PL" sz="2100" dirty="0"/>
              <a:t>Enklawa – terytorium otoczone ze wszystkich stron terytorium lądowym innego </a:t>
            </a:r>
            <a:r>
              <a:rPr lang="pl-PL" sz="2100" dirty="0" smtClean="0"/>
              <a:t>państwa. Jeżeli </a:t>
            </a:r>
            <a:r>
              <a:rPr lang="pl-PL" sz="2100" dirty="0"/>
              <a:t>stanowi ono część jakiegoś państwa to jest ono jego eksklawą</a:t>
            </a:r>
          </a:p>
        </p:txBody>
      </p:sp>
    </p:spTree>
    <p:extLst>
      <p:ext uri="{BB962C8B-B14F-4D97-AF65-F5344CB8AC3E}">
        <p14:creationId xmlns:p14="http://schemas.microsoft.com/office/powerpoint/2010/main" val="1735691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normAutofit/>
          </a:bodyPr>
          <a:lstStyle/>
          <a:p>
            <a:pPr marL="0" indent="0">
              <a:buNone/>
            </a:pPr>
            <a:r>
              <a:rPr lang="pl-PL" sz="2200" dirty="0"/>
              <a:t>Państwa-enklawy, otoczone ze wszystkich stron przez inne państwo, nie są eksklawami. Istnieją trzy takie państwa:</a:t>
            </a:r>
          </a:p>
          <a:p>
            <a:r>
              <a:rPr lang="pl-PL" sz="2200" dirty="0"/>
              <a:t>San Marino w terytorium Włoch,</a:t>
            </a:r>
          </a:p>
          <a:p>
            <a:r>
              <a:rPr lang="pl-PL" sz="2200" dirty="0"/>
              <a:t>Watykan w terytorium Włoch, w Rzymie,</a:t>
            </a:r>
          </a:p>
          <a:p>
            <a:r>
              <a:rPr lang="pl-PL" sz="2200" dirty="0"/>
              <a:t>Lesotho w terytorium RPA.</a:t>
            </a:r>
          </a:p>
        </p:txBody>
      </p:sp>
    </p:spTree>
    <p:extLst>
      <p:ext uri="{BB962C8B-B14F-4D97-AF65-F5344CB8AC3E}">
        <p14:creationId xmlns:p14="http://schemas.microsoft.com/office/powerpoint/2010/main" val="1748966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1371600" y="1696453"/>
            <a:ext cx="9601200" cy="4170947"/>
          </a:xfrm>
        </p:spPr>
        <p:txBody>
          <a:bodyPr>
            <a:normAutofit/>
          </a:bodyPr>
          <a:lstStyle/>
          <a:p>
            <a:pPr algn="just">
              <a:buFont typeface="Arial" charset="0"/>
              <a:buChar char="•"/>
            </a:pPr>
            <a:endParaRPr lang="pl-PL" sz="2200" dirty="0"/>
          </a:p>
          <a:p>
            <a:pPr algn="just"/>
            <a:r>
              <a:rPr lang="pl-PL" sz="2200" u="sng" dirty="0"/>
              <a:t>Nie</a:t>
            </a:r>
            <a:r>
              <a:rPr lang="pl-PL" sz="2200" dirty="0"/>
              <a:t> stanowi natomiast terytorium państwowego pokład statku morskiego czy samolotu. Jednak zdarzenia, które mają tam miejsce, od strony prawnej traktuje się tak, jakby zaszły na terytorium danego państwa (tzn. podlegają one jego jurysdykcji</a:t>
            </a:r>
            <a:r>
              <a:rPr lang="pl-PL" sz="2200" dirty="0" smtClean="0"/>
              <a:t>).</a:t>
            </a:r>
          </a:p>
          <a:p>
            <a:pPr algn="just"/>
            <a:endParaRPr lang="pl-PL" sz="2200" dirty="0"/>
          </a:p>
          <a:p>
            <a:pPr algn="just"/>
            <a:r>
              <a:rPr lang="pl-PL" sz="2200" dirty="0"/>
              <a:t>Teren ambasad </a:t>
            </a:r>
            <a:r>
              <a:rPr lang="pl-PL" sz="2200" u="sng" dirty="0"/>
              <a:t>nie </a:t>
            </a:r>
            <a:r>
              <a:rPr lang="pl-PL" sz="2200" dirty="0"/>
              <a:t>należy do terytorium państwa, które dana ambasada reprezentuje, lecz jest to terytorium państwa przyjmującego misję dyplomatyczną. Dzięki specjalnym przywilejom wynikającym z prawa </a:t>
            </a:r>
            <a:r>
              <a:rPr lang="pl-PL" sz="2200" dirty="0" smtClean="0"/>
              <a:t>dyplomatycznego, </a:t>
            </a:r>
            <a:r>
              <a:rPr lang="pl-PL" sz="2200" dirty="0"/>
              <a:t>pomieszczenia ambasad pozostają pod jurysdykcja państwa, które reprezentują.</a:t>
            </a:r>
          </a:p>
          <a:p>
            <a:pPr algn="just"/>
            <a:endParaRPr lang="pl-PL" sz="2200" dirty="0"/>
          </a:p>
        </p:txBody>
      </p:sp>
    </p:spTree>
    <p:extLst>
      <p:ext uri="{BB962C8B-B14F-4D97-AF65-F5344CB8AC3E}">
        <p14:creationId xmlns:p14="http://schemas.microsoft.com/office/powerpoint/2010/main" val="9674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accent4">
                    <a:lumMod val="75000"/>
                  </a:schemeClr>
                </a:solidFill>
              </a:rPr>
              <a:t>Eksterytorialność </a:t>
            </a:r>
            <a:endParaRPr lang="pl-PL" dirty="0">
              <a:solidFill>
                <a:schemeClr val="accent4">
                  <a:lumMod val="75000"/>
                </a:schemeClr>
              </a:solidFill>
            </a:endParaRPr>
          </a:p>
        </p:txBody>
      </p:sp>
      <p:sp>
        <p:nvSpPr>
          <p:cNvPr id="3" name="Symbol zastępczy zawartości 2"/>
          <p:cNvSpPr>
            <a:spLocks noGrp="1"/>
          </p:cNvSpPr>
          <p:nvPr>
            <p:ph idx="1"/>
          </p:nvPr>
        </p:nvSpPr>
        <p:spPr>
          <a:xfrm>
            <a:off x="1371599" y="1588167"/>
            <a:ext cx="10154653" cy="5077327"/>
          </a:xfrm>
        </p:spPr>
        <p:txBody>
          <a:bodyPr>
            <a:normAutofit/>
          </a:bodyPr>
          <a:lstStyle/>
          <a:p>
            <a:pPr algn="just"/>
            <a:r>
              <a:rPr lang="pl-PL" dirty="0"/>
              <a:t>Eksterytorialność (z </a:t>
            </a:r>
            <a:r>
              <a:rPr lang="pl-PL" dirty="0" smtClean="0"/>
              <a:t>łac. </a:t>
            </a:r>
            <a:r>
              <a:rPr lang="pl-PL" i="1" dirty="0" smtClean="0"/>
              <a:t>zakrajowość</a:t>
            </a:r>
            <a:r>
              <a:rPr lang="pl-PL" dirty="0" smtClean="0"/>
              <a:t>) to wyłączenie </a:t>
            </a:r>
            <a:r>
              <a:rPr lang="pl-PL" dirty="0"/>
              <a:t>spod jurysdykcji państwa miejscowego w trybie umów międzynarodowych pewnego obszaru jego terytorium (np. placówek dyplomatycznych</a:t>
            </a:r>
            <a:r>
              <a:rPr lang="pl-PL" dirty="0" smtClean="0"/>
              <a:t>, a </a:t>
            </a:r>
            <a:r>
              <a:rPr lang="pl-PL" dirty="0"/>
              <a:t>niekiedy nawet całych dzielnic, w których zamieszkują dyplomaci, lub </a:t>
            </a:r>
            <a:r>
              <a:rPr lang="pl-PL" dirty="0" smtClean="0"/>
              <a:t>cudzoziemcy). Eksterytorialność </a:t>
            </a:r>
            <a:r>
              <a:rPr lang="pl-PL" dirty="0"/>
              <a:t>zakłada fikcję prawną, iż obiekty </a:t>
            </a:r>
            <a:r>
              <a:rPr lang="pl-PL" dirty="0" smtClean="0"/>
              <a:t>lub </a:t>
            </a:r>
            <a:r>
              <a:rPr lang="pl-PL" dirty="0"/>
              <a:t>inne instytucje określone umowami międzynarodowymi znajdują się poza terytorium (</a:t>
            </a:r>
            <a:r>
              <a:rPr lang="pl-PL" i="1" dirty="0"/>
              <a:t>extra </a:t>
            </a:r>
            <a:r>
              <a:rPr lang="pl-PL" i="1" dirty="0" err="1"/>
              <a:t>territorium</a:t>
            </a:r>
            <a:r>
              <a:rPr lang="pl-PL" dirty="0"/>
              <a:t>) państwa miejscowego i nie opuszczają terytorium państwa, które posiada status eksterytorialności (eksklawa eksterytorialna). </a:t>
            </a:r>
            <a:endParaRPr lang="pl-PL" dirty="0" smtClean="0"/>
          </a:p>
          <a:p>
            <a:pPr algn="just"/>
            <a:r>
              <a:rPr lang="pl-PL" dirty="0" smtClean="0"/>
              <a:t>Akt </a:t>
            </a:r>
            <a:r>
              <a:rPr lang="pl-PL" dirty="0"/>
              <a:t>lub czynność prawna dokonywana na terytorium eksterytorialnym, traktowana jest jako dokonana poza terytorium państwa miejscowego a na terytorium państwa (lub innego podmiotu prawa międzynarodowego), które korzysta ze statusu eksterytorialności, a więc jest wyłączona z jurysdykcji miejscowej i podlega jurysdykcji podmiotu korzystającego ze statusu eksterytorialności. </a:t>
            </a:r>
            <a:endParaRPr lang="pl-PL" dirty="0" smtClean="0"/>
          </a:p>
          <a:p>
            <a:pPr algn="just"/>
            <a:r>
              <a:rPr lang="pl-PL" dirty="0" smtClean="0"/>
              <a:t>Przykładem </a:t>
            </a:r>
            <a:r>
              <a:rPr lang="pl-PL" dirty="0"/>
              <a:t>zastosowania zasady eksterytorialności jest status siedziby Rządu RP na uchodźstwie w </a:t>
            </a:r>
            <a:r>
              <a:rPr lang="pl-PL" dirty="0" err="1"/>
              <a:t>Angers</a:t>
            </a:r>
            <a:r>
              <a:rPr lang="pl-PL" dirty="0"/>
              <a:t> (1939-1940)</a:t>
            </a:r>
          </a:p>
        </p:txBody>
      </p:sp>
    </p:spTree>
    <p:extLst>
      <p:ext uri="{BB962C8B-B14F-4D97-AF65-F5344CB8AC3E}">
        <p14:creationId xmlns:p14="http://schemas.microsoft.com/office/powerpoint/2010/main" val="622202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156411"/>
            <a:ext cx="9601200" cy="2015289"/>
          </a:xfrm>
        </p:spPr>
        <p:txBody>
          <a:bodyPr>
            <a:normAutofit/>
          </a:bodyPr>
          <a:lstStyle/>
          <a:p>
            <a:pPr algn="ctr"/>
            <a:r>
              <a:rPr lang="pl-PL" sz="3000" b="1" dirty="0" smtClean="0">
                <a:solidFill>
                  <a:schemeClr val="accent4">
                    <a:lumMod val="75000"/>
                  </a:schemeClr>
                </a:solidFill>
              </a:rPr>
              <a:t>Ograniczenia zwierzchnictwa terytorialnego</a:t>
            </a:r>
            <a:endParaRPr lang="pl-PL" sz="3000" b="1" dirty="0">
              <a:solidFill>
                <a:schemeClr val="accent4">
                  <a:lumMod val="75000"/>
                </a:schemeClr>
              </a:solidFill>
            </a:endParaRPr>
          </a:p>
        </p:txBody>
      </p:sp>
      <p:pic>
        <p:nvPicPr>
          <p:cNvPr id="4" name="Symbol zastępczy zawartości 3"/>
          <p:cNvPicPr>
            <a:picLocks noGrp="1" noChangeAspect="1"/>
          </p:cNvPicPr>
          <p:nvPr>
            <p:ph idx="1"/>
          </p:nvPr>
        </p:nvPicPr>
        <p:blipFill>
          <a:blip r:embed="rId2"/>
          <a:stretch>
            <a:fillRect/>
          </a:stretch>
        </p:blipFill>
        <p:spPr>
          <a:xfrm>
            <a:off x="2979771" y="666552"/>
            <a:ext cx="6236417" cy="6299732"/>
          </a:xfrm>
          <a:prstGeom prst="rect">
            <a:avLst/>
          </a:prstGeom>
        </p:spPr>
      </p:pic>
    </p:spTree>
    <p:extLst>
      <p:ext uri="{BB962C8B-B14F-4D97-AF65-F5344CB8AC3E}">
        <p14:creationId xmlns:p14="http://schemas.microsoft.com/office/powerpoint/2010/main" val="724032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216568"/>
            <a:ext cx="9601200" cy="1955132"/>
          </a:xfrm>
        </p:spPr>
        <p:txBody>
          <a:bodyPr/>
          <a:lstStyle/>
          <a:p>
            <a:r>
              <a:rPr lang="pl-PL" dirty="0" smtClean="0">
                <a:solidFill>
                  <a:schemeClr val="accent4">
                    <a:lumMod val="75000"/>
                  </a:schemeClr>
                </a:solidFill>
              </a:rPr>
              <a:t>Przestrzeń powietrzna</a:t>
            </a:r>
            <a:endParaRPr lang="pl-PL" dirty="0">
              <a:solidFill>
                <a:schemeClr val="accent4">
                  <a:lumMod val="75000"/>
                </a:schemeClr>
              </a:solidFill>
            </a:endParaRPr>
          </a:p>
        </p:txBody>
      </p:sp>
      <p:sp>
        <p:nvSpPr>
          <p:cNvPr id="3" name="Symbol zastępczy zawartości 2"/>
          <p:cNvSpPr>
            <a:spLocks noGrp="1"/>
          </p:cNvSpPr>
          <p:nvPr>
            <p:ph idx="1"/>
          </p:nvPr>
        </p:nvSpPr>
        <p:spPr>
          <a:xfrm>
            <a:off x="926432" y="1022684"/>
            <a:ext cx="10046368" cy="5462337"/>
          </a:xfrm>
        </p:spPr>
        <p:txBody>
          <a:bodyPr>
            <a:normAutofit fontScale="92500" lnSpcReduction="20000"/>
          </a:bodyPr>
          <a:lstStyle/>
          <a:p>
            <a:r>
              <a:rPr lang="pl-PL" dirty="0" smtClean="0"/>
              <a:t>Jaki jest zasięg przestrzeni powietrznej? </a:t>
            </a:r>
            <a:r>
              <a:rPr lang="pl-PL" dirty="0" smtClean="0">
                <a:sym typeface="Wingdings"/>
              </a:rPr>
              <a:t> możliwości techniczne samolotów</a:t>
            </a:r>
          </a:p>
          <a:p>
            <a:r>
              <a:rPr lang="pl-PL" dirty="0"/>
              <a:t>Nie istnieje przyjęta międzynarodowa granica wysokości między przestrzenią powietrzną, przebywanie w której wymaga zgody danego państwa i przestrzenią kosmiczną, gdzie taka zgoda nie jest potrzebna. W ramach ONZ podejmowane są próby ujednolicenia tej granicy – proponowane wartości zawierają się w przedziale od 30 do 160 </a:t>
            </a:r>
            <a:r>
              <a:rPr lang="pl-PL" dirty="0" smtClean="0"/>
              <a:t>kilometrów</a:t>
            </a:r>
          </a:p>
          <a:p>
            <a:endParaRPr lang="pl-PL" dirty="0" smtClean="0"/>
          </a:p>
          <a:p>
            <a:r>
              <a:rPr lang="pl-PL" dirty="0" smtClean="0"/>
              <a:t>Przestrzeń narodowa a przestrzeń międzynarodowa </a:t>
            </a:r>
            <a:endParaRPr lang="pl-PL" dirty="0"/>
          </a:p>
          <a:p>
            <a:endParaRPr lang="pl-PL" dirty="0" smtClean="0"/>
          </a:p>
          <a:p>
            <a:r>
              <a:rPr lang="pl-PL" dirty="0" smtClean="0"/>
              <a:t>Konwencja chicagowska z 7 grudnia 1944r. o międzynarodowej żegludze powietrznej (która zastąpiła Konwencję paryską z 1919r.) + porozumienie w sprawie wykonywania międzynarodowych przewozów liniowych.</a:t>
            </a:r>
            <a:endParaRPr lang="pl-PL" dirty="0"/>
          </a:p>
          <a:p>
            <a:r>
              <a:rPr lang="pl-PL" dirty="0"/>
              <a:t>Konwencja ustanowiła Organizację Międzynarodowego Lotnictwa Cywilnego (</a:t>
            </a:r>
            <a:r>
              <a:rPr lang="pl-PL" dirty="0" smtClean="0"/>
              <a:t>ICAO, Montreal), </a:t>
            </a:r>
            <a:r>
              <a:rPr lang="pl-PL" dirty="0"/>
              <a:t>będącą organizacją wyspecjalizowaną systemu Narodów Zjednoczonych</a:t>
            </a:r>
            <a:r>
              <a:rPr lang="pl-PL" dirty="0" smtClean="0"/>
              <a:t>.</a:t>
            </a:r>
          </a:p>
          <a:p>
            <a:r>
              <a:rPr lang="pl-PL" dirty="0" smtClean="0"/>
              <a:t>Konwencja </a:t>
            </a:r>
            <a:r>
              <a:rPr lang="pl-PL" dirty="0"/>
              <a:t>zawiera przepisy dotyczące zwierzchnictwa w przestrzeni powietrznej, rejestracji statku powietrznego, wzajemnego uznawania licencji i certyfikatów, zakazu użycia broni wobec cywilnego statku powietrznego, międzynarodowych standardów i zalecanych metod postępowania, a także inne szczegółowe prawa państw stron konwencji. Jest też statutem ICAO.</a:t>
            </a:r>
            <a:endParaRPr lang="pl-PL" dirty="0" smtClean="0"/>
          </a:p>
          <a:p>
            <a:endParaRPr lang="pl-PL" dirty="0"/>
          </a:p>
        </p:txBody>
      </p:sp>
    </p:spTree>
    <p:extLst>
      <p:ext uri="{BB962C8B-B14F-4D97-AF65-F5344CB8AC3E}">
        <p14:creationId xmlns:p14="http://schemas.microsoft.com/office/powerpoint/2010/main" val="52518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288757"/>
            <a:ext cx="9601200" cy="5979695"/>
          </a:xfrm>
        </p:spPr>
        <p:txBody>
          <a:bodyPr>
            <a:normAutofit/>
          </a:bodyPr>
          <a:lstStyle/>
          <a:p>
            <a:endParaRPr lang="pl-PL" dirty="0"/>
          </a:p>
          <a:p>
            <a:r>
              <a:rPr lang="pl-PL" dirty="0"/>
              <a:t>Pięć swobód lotniczych </a:t>
            </a:r>
          </a:p>
          <a:p>
            <a:pPr marL="457200" indent="-457200">
              <a:buFont typeface="+mj-lt"/>
              <a:buAutoNum type="arabicPeriod"/>
            </a:pPr>
            <a:r>
              <a:rPr lang="pl-PL" dirty="0"/>
              <a:t>Swoboda przelotu tranzytowego bez lądowania</a:t>
            </a:r>
          </a:p>
          <a:p>
            <a:pPr marL="457200" indent="-457200">
              <a:buFont typeface="+mj-lt"/>
              <a:buAutoNum type="arabicPeriod"/>
            </a:pPr>
            <a:r>
              <a:rPr lang="pl-PL" dirty="0"/>
              <a:t>Swoboda lądowania w celach technicznych (niezarobkowych)</a:t>
            </a:r>
          </a:p>
          <a:p>
            <a:pPr marL="457200" indent="-457200">
              <a:buFont typeface="+mj-lt"/>
              <a:buAutoNum type="arabicPeriod"/>
            </a:pPr>
            <a:r>
              <a:rPr lang="pl-PL" dirty="0"/>
              <a:t>Swoboda dostarczania pasażerów, ładunku i poczty z państwa macierzystego do państwa lądowania</a:t>
            </a:r>
          </a:p>
          <a:p>
            <a:pPr marL="457200" indent="-457200">
              <a:buFont typeface="+mj-lt"/>
              <a:buAutoNum type="arabicPeriod"/>
            </a:pPr>
            <a:r>
              <a:rPr lang="pl-PL" dirty="0"/>
              <a:t>Swoboda zabierania pasażerów, ładunku i poczty z państwa lądowania do państwa macierzystego statku powietrznego </a:t>
            </a:r>
          </a:p>
          <a:p>
            <a:pPr marL="457200" indent="-457200">
              <a:buFont typeface="+mj-lt"/>
              <a:buAutoNum type="arabicPeriod"/>
            </a:pPr>
            <a:r>
              <a:rPr lang="pl-PL" dirty="0"/>
              <a:t>Swoboda przewozu pasażerów, ładunku i poczty pomiędzy jednym z umawiających się państw i państwem trzecim </a:t>
            </a:r>
          </a:p>
          <a:p>
            <a:r>
              <a:rPr lang="pl-PL" dirty="0"/>
              <a:t>Swoboda działalności radiowej / swoboda zagłuszania  </a:t>
            </a:r>
            <a:r>
              <a:rPr lang="pl-PL" dirty="0">
                <a:sym typeface="Wingdings"/>
              </a:rPr>
              <a:t> Międzynarodowa Konwencja Telekomunikacyjna z Nairobi 1982r., </a:t>
            </a:r>
            <a:r>
              <a:rPr lang="pl-PL" dirty="0" err="1">
                <a:sym typeface="Wingdings"/>
              </a:rPr>
              <a:t>MZk</a:t>
            </a:r>
            <a:r>
              <a:rPr lang="pl-PL" dirty="0">
                <a:sym typeface="Wingdings"/>
              </a:rPr>
              <a:t> w Genewie </a:t>
            </a:r>
            <a:endParaRPr lang="pl-PL" dirty="0"/>
          </a:p>
          <a:p>
            <a:r>
              <a:rPr lang="pl-PL" dirty="0"/>
              <a:t>Wykonywanie żeglugi powietrznej – wyłącznie za zgodą państwa </a:t>
            </a:r>
          </a:p>
        </p:txBody>
      </p:sp>
    </p:spTree>
    <p:extLst>
      <p:ext uri="{BB962C8B-B14F-4D97-AF65-F5344CB8AC3E}">
        <p14:creationId xmlns:p14="http://schemas.microsoft.com/office/powerpoint/2010/main" val="1183341885"/>
      </p:ext>
    </p:extLst>
  </p:cSld>
  <p:clrMapOvr>
    <a:masterClrMapping/>
  </p:clrMapOvr>
</p:sld>
</file>

<file path=ppt/theme/theme1.xml><?xml version="1.0" encoding="utf-8"?>
<a:theme xmlns:a="http://schemas.openxmlformats.org/drawingml/2006/main" name="Przycinani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Przycinanie</Template>
  <TotalTime>597</TotalTime>
  <Words>2377</Words>
  <Application>Microsoft Macintosh PowerPoint</Application>
  <PresentationFormat>Panoramiczny</PresentationFormat>
  <Paragraphs>171</Paragraphs>
  <Slides>28</Slides>
  <Notes>1</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28</vt:i4>
      </vt:variant>
    </vt:vector>
  </HeadingPairs>
  <TitlesOfParts>
    <vt:vector size="33" baseType="lpstr">
      <vt:lpstr>Arial</vt:lpstr>
      <vt:lpstr>Calibri</vt:lpstr>
      <vt:lpstr>Franklin Gothic Book</vt:lpstr>
      <vt:lpstr>Wingdings</vt:lpstr>
      <vt:lpstr>Przycinanie</vt:lpstr>
      <vt:lpstr>PMP ćw nr 5</vt:lpstr>
      <vt:lpstr>Terytorium państwa</vt:lpstr>
      <vt:lpstr>enklawa – eksklawa </vt:lpstr>
      <vt:lpstr>Prezentacja programu PowerPoint</vt:lpstr>
      <vt:lpstr>Prezentacja programu PowerPoint</vt:lpstr>
      <vt:lpstr>Eksterytorialność </vt:lpstr>
      <vt:lpstr>Ograniczenia zwierzchnictwa terytorialnego</vt:lpstr>
      <vt:lpstr>Przestrzeń powietrzna</vt:lpstr>
      <vt:lpstr>Prezentacja programu PowerPoint</vt:lpstr>
      <vt:lpstr>Naruszenie przestrzeni powietrznej</vt:lpstr>
      <vt:lpstr>Kazus: zastrzelenie rosyjskiego samolotu przez Turcję przy granicy syryjsko - tureckiej</vt:lpstr>
      <vt:lpstr>Przestrzeń kosmiczna</vt:lpstr>
      <vt:lpstr>Obszary morskie</vt:lpstr>
      <vt:lpstr>Prawo nieszkodliwego przepływu</vt:lpstr>
      <vt:lpstr>Międzynarodowe drogi wodne </vt:lpstr>
      <vt:lpstr>Prezentacja programu PowerPoint</vt:lpstr>
      <vt:lpstr>Kanały </vt:lpstr>
      <vt:lpstr>Cieśniny </vt:lpstr>
      <vt:lpstr>Prezentacja programu PowerPoint</vt:lpstr>
      <vt:lpstr>Terytoria nie podlegające suwerenności państwowej</vt:lpstr>
      <vt:lpstr>Morze pełne / otwarte</vt:lpstr>
      <vt:lpstr>Wolności morza otwartego</vt:lpstr>
      <vt:lpstr>Prezentacja programu PowerPoint</vt:lpstr>
      <vt:lpstr>Prezentacja programu PowerPoint</vt:lpstr>
      <vt:lpstr>Prezentacja programu PowerPoint</vt:lpstr>
      <vt:lpstr>Granice państwowe </vt:lpstr>
      <vt:lpstr>Umowy graniczne</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Zuzanna Witek</dc:creator>
  <cp:lastModifiedBy>Zuzanna Witek</cp:lastModifiedBy>
  <cp:revision>34</cp:revision>
  <dcterms:created xsi:type="dcterms:W3CDTF">2016-03-20T15:06:36Z</dcterms:created>
  <dcterms:modified xsi:type="dcterms:W3CDTF">2016-12-11T17:48:26Z</dcterms:modified>
</cp:coreProperties>
</file>