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1" autoAdjust="0"/>
    <p:restoredTop sz="94660"/>
  </p:normalViewPr>
  <p:slideViewPr>
    <p:cSldViewPr snapToGrid="0">
      <p:cViewPr varScale="1">
        <p:scale>
          <a:sx n="96" d="100"/>
          <a:sy n="96" d="100"/>
        </p:scale>
        <p:origin x="7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smtClean="0"/>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11/27/2017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smtClean="0"/>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11/27/2017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smtClean="0"/>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smtClean="0"/>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smtClean="0"/>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11/27/2017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11/27/2017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smtClean="0"/>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11/27/2017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ip.legalis.pl/document-view.seam?documentId=mrswglrugeytona" TargetMode="External"/><Relationship Id="rId2" Type="http://schemas.openxmlformats.org/officeDocument/2006/relationships/hyperlink" Target="http://sip.legalis.pl/document-view.seam?documentId=mfrxilrsgq4tgmjoobqxalrsgyydgni"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p.legalis.pl/document-view.seam?documentId=mfrxilrsgq4tgmjoobqxalrsgyydini" TargetMode="External"/><Relationship Id="rId2" Type="http://schemas.openxmlformats.org/officeDocument/2006/relationships/hyperlink" Target="http://sip.legalis.pl/document-view.seam?documentId=mfrxilrsgq4tgmjoobqxalrygiytena" TargetMode="External"/><Relationship Id="rId1" Type="http://schemas.openxmlformats.org/officeDocument/2006/relationships/slideLayout" Target="../slideLayouts/slideLayout2.xml"/><Relationship Id="rId6" Type="http://schemas.openxmlformats.org/officeDocument/2006/relationships/hyperlink" Target="http://sip.legalis.pl/document-view.seam?documentId=mfrxilrsgq4tgmjoobqxalrygizdomi" TargetMode="External"/><Relationship Id="rId5" Type="http://schemas.openxmlformats.org/officeDocument/2006/relationships/hyperlink" Target="http://sip.legalis.pl/document-view.seam?documentId=mfrxilrsgq4tgmjoobqxalrygizdmnq" TargetMode="External"/><Relationship Id="rId4" Type="http://schemas.openxmlformats.org/officeDocument/2006/relationships/hyperlink" Target="http://sip.legalis.pl/document-view.seam?documentId=mrswglrwguydomjugiza"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p.legalis.pl/document-view.seam?documentId=mrswglrrhe2tgnbzha3ta" TargetMode="External"/><Relationship Id="rId2" Type="http://schemas.openxmlformats.org/officeDocument/2006/relationships/hyperlink" Target="http://sip.legalis.pl/document-view.seam?documentId=mfrxilrsgq4tgmjoobqxalrygizdmni"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n.wikipedia.org/wiki/LaGrand_case" TargetMode="External"/><Relationship Id="rId2" Type="http://schemas.openxmlformats.org/officeDocument/2006/relationships/hyperlink" Target="http://www.icj-cij.org/files/case-related/104/104-20010627-JUD-01-00-EN.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cj-cij.org/files/case-related/64/064-19800524-JUD-01-00-E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apers.ssrn.com/sol3/papers.cfm?abstract_id=109597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wto.org/english/docs_e/legal_e/04-wto_e.htm" TargetMode="External"/><Relationship Id="rId2" Type="http://schemas.openxmlformats.org/officeDocument/2006/relationships/hyperlink" Target="https://www.wto.org/english/docs_e/legal_e/legal_e.htm" TargetMode="External"/><Relationship Id="rId1" Type="http://schemas.openxmlformats.org/officeDocument/2006/relationships/slideLayout" Target="../slideLayouts/slideLayout2.xml"/><Relationship Id="rId4" Type="http://schemas.openxmlformats.org/officeDocument/2006/relationships/hyperlink" Target="https://www.wto.org/english/docs_e/legal_e/28-dsu_e.ht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ohchr.org/EN/UDHR/Pages/UDHRIndex.aspx" TargetMode="External"/><Relationship Id="rId7" Type="http://schemas.openxmlformats.org/officeDocument/2006/relationships/hyperlink" Target="https://www.oas.org/en/iachr/mandate/what.asp" TargetMode="External"/><Relationship Id="rId2" Type="http://schemas.openxmlformats.org/officeDocument/2006/relationships/hyperlink" Target="http://www.ohchr.org/EN/ProfessionalInterest/Pages/CCPR.aspx" TargetMode="External"/><Relationship Id="rId1" Type="http://schemas.openxmlformats.org/officeDocument/2006/relationships/slideLayout" Target="../slideLayouts/slideLayout2.xml"/><Relationship Id="rId6" Type="http://schemas.openxmlformats.org/officeDocument/2006/relationships/hyperlink" Target="http://www.ohchr.org/EN/HRBodies/HRC/Pages/Presidency.aspx" TargetMode="External"/><Relationship Id="rId5" Type="http://schemas.openxmlformats.org/officeDocument/2006/relationships/hyperlink" Target="http://www.ohchr.org/EN/HRBodies/CCPR/Pages/CCPRIndex.aspx" TargetMode="External"/><Relationship Id="rId4" Type="http://schemas.openxmlformats.org/officeDocument/2006/relationships/hyperlink" Target="http://undocs.org/A/RES/217(III)"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hudoc.echr.coe.int/eng#{&quot;appno&quot;:[&quot;35763/97&quot;]}" TargetMode="External"/><Relationship Id="rId2" Type="http://schemas.openxmlformats.org/officeDocument/2006/relationships/hyperlink" Target="http://www.echr.coe.int/Pages/home.aspx?p=home" TargetMode="External"/><Relationship Id="rId1" Type="http://schemas.openxmlformats.org/officeDocument/2006/relationships/slideLayout" Target="../slideLayouts/slideLayout2.xml"/><Relationship Id="rId5" Type="http://schemas.openxmlformats.org/officeDocument/2006/relationships/hyperlink" Target="https://hudoc.echr.coe.int/eng#{&quot;appno&quot;:[&quot;34503/97&quot;]}" TargetMode="External"/><Relationship Id="rId4" Type="http://schemas.openxmlformats.org/officeDocument/2006/relationships/hyperlink" Target="https://hudoc.echr.coe.int/eng#{&quot;appno&quot;:[&quot;45036/98&quo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262270" y="1262269"/>
            <a:ext cx="9859617" cy="3935895"/>
          </a:xfrm>
        </p:spPr>
        <p:txBody>
          <a:bodyPr/>
          <a:lstStyle/>
          <a:p>
            <a:pPr algn="l"/>
            <a:r>
              <a:rPr lang="pl-PL" sz="4000" dirty="0" smtClean="0"/>
              <a:t/>
            </a:r>
            <a:br>
              <a:rPr lang="pl-PL" sz="4000" dirty="0" smtClean="0"/>
            </a:br>
            <a:r>
              <a:rPr lang="pl-PL" sz="4000" dirty="0" smtClean="0"/>
              <a:t>1) 	</a:t>
            </a:r>
            <a:r>
              <a:rPr lang="pl-PL" sz="4000" i="1" dirty="0" err="1" smtClean="0"/>
              <a:t>Self-contained</a:t>
            </a:r>
            <a:r>
              <a:rPr lang="pl-PL" sz="4000" i="1" dirty="0" smtClean="0"/>
              <a:t> </a:t>
            </a:r>
            <a:r>
              <a:rPr lang="pl-PL" sz="4000" i="1" dirty="0" err="1"/>
              <a:t>regimes</a:t>
            </a:r>
            <a:r>
              <a:rPr lang="pl-PL" sz="4000" i="1" dirty="0"/>
              <a:t/>
            </a:r>
            <a:br>
              <a:rPr lang="pl-PL" sz="4000" i="1" dirty="0"/>
            </a:br>
            <a:r>
              <a:rPr lang="pl-PL" sz="4000" dirty="0" smtClean="0"/>
              <a:t>2)</a:t>
            </a:r>
            <a:r>
              <a:rPr lang="pl-PL" sz="4000" i="1" dirty="0" smtClean="0"/>
              <a:t> 	Norma </a:t>
            </a:r>
            <a:r>
              <a:rPr lang="pl-PL" sz="4000" i="1" dirty="0"/>
              <a:t>i system P.M.P. a norma i </a:t>
            </a:r>
            <a:r>
              <a:rPr lang="pl-PL" sz="4000" i="1" dirty="0" smtClean="0"/>
              <a:t>system </a:t>
            </a:r>
            <a:r>
              <a:rPr lang="pl-PL" sz="4000" i="1" dirty="0"/>
              <a:t>prawa krajowego (polskiego)</a:t>
            </a:r>
            <a:br>
              <a:rPr lang="pl-PL" sz="4000" i="1" dirty="0"/>
            </a:br>
            <a:r>
              <a:rPr lang="pl-PL" sz="4000" dirty="0" smtClean="0"/>
              <a:t>3)</a:t>
            </a:r>
            <a:r>
              <a:rPr lang="pl-PL" sz="4000" i="1" dirty="0" smtClean="0"/>
              <a:t> 	Zagadnienie </a:t>
            </a:r>
            <a:r>
              <a:rPr lang="pl-PL" sz="4000" i="1" dirty="0"/>
              <a:t>pierwszeństwa normy prawa międzynarodowego z punktów widzenia prawa międzynarodowego i prawa polskiego</a:t>
            </a:r>
            <a:endParaRPr lang="en-GB" sz="4000" dirty="0"/>
          </a:p>
        </p:txBody>
      </p:sp>
      <p:sp>
        <p:nvSpPr>
          <p:cNvPr id="3" name="Podtytuł 2"/>
          <p:cNvSpPr>
            <a:spLocks noGrp="1"/>
          </p:cNvSpPr>
          <p:nvPr>
            <p:ph type="subTitle" idx="1"/>
          </p:nvPr>
        </p:nvSpPr>
        <p:spPr>
          <a:xfrm>
            <a:off x="1262270" y="5655871"/>
            <a:ext cx="3054972" cy="486512"/>
          </a:xfrm>
        </p:spPr>
        <p:txBody>
          <a:bodyPr/>
          <a:lstStyle/>
          <a:p>
            <a:pPr algn="l"/>
            <a:r>
              <a:rPr lang="pl-PL" dirty="0" smtClean="0"/>
              <a:t>© Łukasz Stępkowski</a:t>
            </a:r>
            <a:endParaRPr lang="en-GB" dirty="0"/>
          </a:p>
        </p:txBody>
      </p:sp>
    </p:spTree>
    <p:extLst>
      <p:ext uri="{BB962C8B-B14F-4D97-AF65-F5344CB8AC3E}">
        <p14:creationId xmlns:p14="http://schemas.microsoft.com/office/powerpoint/2010/main" val="3823725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Polski system prawny : art. 9 KRP : </a:t>
            </a:r>
            <a:r>
              <a:rPr lang="pl-PL" dirty="0"/>
              <a:t>Rzeczpospolita Polska przestrzega wiążącego ją prawa międzynarodowego. </a:t>
            </a:r>
            <a:endParaRPr lang="pl-PL" dirty="0" smtClean="0"/>
          </a:p>
          <a:p>
            <a:r>
              <a:rPr lang="pl-PL" dirty="0" smtClean="0"/>
              <a:t>Art. 87 ust. 1 KRP : </a:t>
            </a:r>
            <a:r>
              <a:rPr lang="pl-PL" dirty="0" smtClean="0"/>
              <a:t>Źródłami </a:t>
            </a:r>
            <a:r>
              <a:rPr lang="pl-PL" dirty="0"/>
              <a:t>powszechnie obowiązującego prawa Rzeczypospolitej Polskiej są: Konstytucja, ustawy, ratyfikowane umowy międzynarodowe oraz rozporządzenia. </a:t>
            </a:r>
            <a:endParaRPr lang="pl-PL" dirty="0" smtClean="0"/>
          </a:p>
          <a:p>
            <a:r>
              <a:rPr lang="pl-PL" dirty="0" smtClean="0"/>
              <a:t>Art. 88 ust. </a:t>
            </a:r>
            <a:r>
              <a:rPr lang="pl-PL" dirty="0" smtClean="0"/>
              <a:t>3</a:t>
            </a:r>
            <a:r>
              <a:rPr lang="pl-PL" dirty="0"/>
              <a:t>. Umowy międzynarodowe ratyfikowane za uprzednią zgodą wyrażoną w ustawie są ogłaszane w trybie wymaganym dla ustaw. Zasady ogłaszania innych umów międzynarodowych określa ustawa. </a:t>
            </a:r>
            <a:endParaRPr lang="pl-PL" dirty="0" smtClean="0"/>
          </a:p>
          <a:p>
            <a:r>
              <a:rPr lang="pl-PL" dirty="0" smtClean="0"/>
              <a:t>art</a:t>
            </a:r>
            <a:r>
              <a:rPr lang="pl-PL" dirty="0"/>
              <a:t>. </a:t>
            </a:r>
            <a:r>
              <a:rPr lang="pl-PL" dirty="0" smtClean="0"/>
              <a:t>89 ust. 1</a:t>
            </a:r>
            <a:r>
              <a:rPr lang="pl-PL" dirty="0"/>
              <a:t>. Ratyfikacja przez Rzeczpospolitą Polską umowy międzynarodowej i jej wypowiedzenie wymaga uprzedniej zgody wyrażonej w ustawie, jeżeli umowa dotyczy: </a:t>
            </a:r>
            <a:endParaRPr lang="pl-PL" dirty="0" smtClean="0"/>
          </a:p>
          <a:p>
            <a:r>
              <a:rPr lang="pl-PL" dirty="0" smtClean="0"/>
              <a:t>1</a:t>
            </a:r>
            <a:r>
              <a:rPr lang="pl-PL" dirty="0"/>
              <a:t>) pokoju, sojuszy, układów politycznych lub układów wojskowych, </a:t>
            </a:r>
            <a:endParaRPr lang="pl-PL" dirty="0" smtClean="0"/>
          </a:p>
          <a:p>
            <a:r>
              <a:rPr lang="pl-PL" dirty="0" smtClean="0"/>
              <a:t>2</a:t>
            </a:r>
            <a:r>
              <a:rPr lang="pl-PL" dirty="0"/>
              <a:t>) wolności, praw lub obowiązków obywatelskich określonych w Konstytucji, </a:t>
            </a:r>
            <a:endParaRPr lang="pl-PL" dirty="0" smtClean="0"/>
          </a:p>
          <a:p>
            <a:r>
              <a:rPr lang="pl-PL" dirty="0" smtClean="0"/>
              <a:t>3</a:t>
            </a:r>
            <a:r>
              <a:rPr lang="pl-PL" dirty="0"/>
              <a:t>) członkostwa Rzeczypospolitej Polskiej w organizacji międzynarodowej, </a:t>
            </a:r>
            <a:endParaRPr lang="pl-PL" dirty="0" smtClean="0"/>
          </a:p>
          <a:p>
            <a:r>
              <a:rPr lang="pl-PL" dirty="0" smtClean="0"/>
              <a:t>4</a:t>
            </a:r>
            <a:r>
              <a:rPr lang="pl-PL" dirty="0"/>
              <a:t>) znacznego obciążenia państwa pod względem finansowym, </a:t>
            </a:r>
            <a:endParaRPr lang="pl-PL" dirty="0" smtClean="0"/>
          </a:p>
          <a:p>
            <a:r>
              <a:rPr lang="pl-PL" dirty="0" smtClean="0"/>
              <a:t>5</a:t>
            </a:r>
            <a:r>
              <a:rPr lang="pl-PL" dirty="0"/>
              <a:t>) spraw uregulowanych w ustawie lub w których Konstytucja wymaga </a:t>
            </a:r>
            <a:r>
              <a:rPr lang="pl-PL" dirty="0" smtClean="0"/>
              <a:t>ustawy.</a:t>
            </a:r>
          </a:p>
          <a:p>
            <a:r>
              <a:rPr lang="pl-PL" dirty="0" smtClean="0"/>
              <a:t>2</a:t>
            </a:r>
            <a:r>
              <a:rPr lang="pl-PL" dirty="0"/>
              <a:t>. O zamiarze przedłożenia Prezydentowi Rzeczypospolitej do ratyfikacji umów międzynarodowych, których ratyfikacja nie wymaga zgody wyrażonej w ustawie, Prezes Rady Ministrów zawiadamia Sejm. 3. Zasady oraz tryb zawierania, ratyfikowania i wypowiadania umów międzynarodowych określa ustawa. </a:t>
            </a:r>
            <a:endParaRPr lang="en-GB" dirty="0"/>
          </a:p>
        </p:txBody>
      </p:sp>
    </p:spTree>
    <p:extLst>
      <p:ext uri="{BB962C8B-B14F-4D97-AF65-F5344CB8AC3E}">
        <p14:creationId xmlns:p14="http://schemas.microsoft.com/office/powerpoint/2010/main" val="2767442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Art. </a:t>
            </a:r>
            <a:r>
              <a:rPr lang="pl-PL" dirty="0"/>
              <a:t>90 </a:t>
            </a:r>
            <a:r>
              <a:rPr lang="pl-PL" dirty="0" smtClean="0"/>
              <a:t>ust. 1</a:t>
            </a:r>
            <a:r>
              <a:rPr lang="pl-PL" dirty="0"/>
              <a:t>. Rzeczpospolita Polska może na podstawie umowy międzynarodowej przekazać organizacji międzynarodowej lub organowi międzynarodowemu kompetencje organów władzy państwowej w niektórych sprawach. </a:t>
            </a:r>
            <a:endParaRPr lang="pl-PL" dirty="0" smtClean="0"/>
          </a:p>
          <a:p>
            <a:r>
              <a:rPr lang="pl-PL" dirty="0" smtClean="0"/>
              <a:t>2</a:t>
            </a:r>
            <a:r>
              <a:rPr lang="pl-PL" dirty="0"/>
              <a:t>. Ustawa wyrażająca zgodę na ratyfikację umowy międzynarodowej, o której mowa w ust. 1, jest uchwalana przez Sejm większością 2/3 głosów w obecności co najmniej połowy ustawowej liczby posłów oraz przez Senat większością 2/3 głosów w obecności co najmniej połowy ustawowej liczby senatorów. </a:t>
            </a:r>
            <a:endParaRPr lang="pl-PL" dirty="0" smtClean="0"/>
          </a:p>
          <a:p>
            <a:r>
              <a:rPr lang="pl-PL" dirty="0" smtClean="0"/>
              <a:t>3</a:t>
            </a:r>
            <a:r>
              <a:rPr lang="pl-PL" dirty="0"/>
              <a:t>. Wyrażenie zgody na ratyfikację takiej umowy może być uchwalone w referendum ogólnokrajowym zgodnie z przepisem art. 125. </a:t>
            </a:r>
            <a:endParaRPr lang="pl-PL" dirty="0" smtClean="0"/>
          </a:p>
          <a:p>
            <a:r>
              <a:rPr lang="pl-PL" dirty="0" smtClean="0"/>
              <a:t>4</a:t>
            </a:r>
            <a:r>
              <a:rPr lang="pl-PL" dirty="0"/>
              <a:t>. Uchwałę w sprawie wyboru trybu wyrażenia zgody na ratyfikację podejmuje Sejm bezwzględną większością głosów w obecności co najmniej połowy ustawowej liczby posłów. </a:t>
            </a:r>
            <a:endParaRPr lang="pl-PL" dirty="0" smtClean="0"/>
          </a:p>
          <a:p>
            <a:r>
              <a:rPr lang="pl-PL" dirty="0"/>
              <a:t>Art. 91 </a:t>
            </a:r>
            <a:r>
              <a:rPr lang="pl-PL" dirty="0" smtClean="0"/>
              <a:t>ust. 1</a:t>
            </a:r>
            <a:r>
              <a:rPr lang="pl-PL" dirty="0"/>
              <a:t>. Ratyfikowana umowa międzynarodowa, po jej ogłoszeniu w Dzienniku Ustaw Rzeczypospolitej Polskiej, stanowi część krajowego porządku prawnego i jest bezpośrednio stosowana, chyba że jej stosowanie jest uzależnione od wydania </a:t>
            </a:r>
            <a:r>
              <a:rPr lang="pl-PL" dirty="0" smtClean="0"/>
              <a:t>ustawy.</a:t>
            </a:r>
          </a:p>
          <a:p>
            <a:r>
              <a:rPr lang="pl-PL" dirty="0" smtClean="0"/>
              <a:t>2</a:t>
            </a:r>
            <a:r>
              <a:rPr lang="pl-PL" dirty="0"/>
              <a:t>. Umowa międzynarodowa ratyfikowana za uprzednią zgodą wyrażoną w ustawie ma pierwszeństwo przed ustawą, jeżeli ustawy tej nie da się pogodzić z umową. </a:t>
            </a:r>
            <a:endParaRPr lang="pl-PL" dirty="0" smtClean="0"/>
          </a:p>
          <a:p>
            <a:r>
              <a:rPr lang="pl-PL" dirty="0" smtClean="0"/>
              <a:t>3</a:t>
            </a:r>
            <a:r>
              <a:rPr lang="pl-PL" dirty="0"/>
              <a:t>. Jeżeli wynika to z ratyfikowanej przez Rzeczpospolitą Polską umowy konstytuującej organizację międzynarodową, prawo przez nią stanowione jest stosowane bezpośrednio, mając pierwszeństwo w przypadku kolizji z ustawami. </a:t>
            </a:r>
            <a:endParaRPr lang="en-GB" dirty="0"/>
          </a:p>
        </p:txBody>
      </p:sp>
    </p:spTree>
    <p:extLst>
      <p:ext uri="{BB962C8B-B14F-4D97-AF65-F5344CB8AC3E}">
        <p14:creationId xmlns:p14="http://schemas.microsoft.com/office/powerpoint/2010/main" val="22983461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Monizm czy dualizm w </a:t>
            </a:r>
            <a:r>
              <a:rPr lang="pl-PL" dirty="0" err="1" smtClean="0"/>
              <a:t>Rzeczp’litej</a:t>
            </a:r>
            <a:r>
              <a:rPr lang="pl-PL" dirty="0" smtClean="0"/>
              <a:t>?</a:t>
            </a:r>
          </a:p>
          <a:p>
            <a:r>
              <a:rPr lang="pl-PL" dirty="0" smtClean="0"/>
              <a:t>Dualistyczny efekt art. 9 KRP w stosunku do niewymienionych w KRP źródeł prawa międzynarodowego, w szczególności do międzynarodowego prawa zwyczajowego</a:t>
            </a:r>
          </a:p>
          <a:p>
            <a:r>
              <a:rPr lang="pl-PL" i="1" dirty="0"/>
              <a:t>W literaturze jest podnoszony również problem obowiązywania w RP norm zwyczajowego prawa międzynarodowego. Twórcy Konstytucji – odmiennie, niż uczyniono to w odniesieniu do umów międzynarodowych – nie zaliczyli jednak wprost tych źródeł prawa międzynarodowego do źródeł prawa RP. Zgodnie z art. 9 Konstytucji RP "Rzeczpospolita Polska przestrzega wiążącego ją prawa międzynarodowego". Przepis ten odnosi się nie tylko do umów międzynarodowych, lecz także do wszystkich źródeł prawa międzynarodowego, w tym zwyczajów. Z wyrażonego w cyt. przepisie obowiązku "przestrzegania" przez RP prawa międzynarodowego nie wynika jednak przyznanie wszystkim źródłom tego prawa rangi źródeł prawa w RP [por. M. Masternak-Kubiak, w: M. Granat (red.), System źródeł prawa, s. 138]. O ile więc "przestrzeganie" w odniesieniu do umów międzynarodowych (a także aktów, o których mowa w art. 91 ust. 3 Konstytucji RP) polega m.in. na nadaniu im charakteru źródła prawa w RP – bo wyraźnie stanowi o tym Konstytucja – o tyle "przestrzeganie" prawa zwyczajowego może polegać na uwzględnianiu treści norm tego prawa w działalności organów państwa (np. w działalności prawodawczej). Natomiast w mojej ocenie art. 9 Konstytucji nie daje podstaw do twierdzenia, że zwyczajowe prawo międzynarodowe jest samoistnym źródłem prawa w RP (por. M. Masternak-Kubiak, Przestrzeganie prawa, s. 204</a:t>
            </a:r>
            <a:r>
              <a:rPr lang="pl-PL" i="1" dirty="0" smtClean="0"/>
              <a:t>) Wiącek, Safjan, </a:t>
            </a:r>
            <a:r>
              <a:rPr lang="pl-PL" i="1" dirty="0" err="1" smtClean="0"/>
              <a:t>Bosek</a:t>
            </a:r>
            <a:r>
              <a:rPr lang="pl-PL" i="1" dirty="0" smtClean="0"/>
              <a:t>(red.)</a:t>
            </a:r>
            <a:r>
              <a:rPr lang="pl-PL" dirty="0" smtClean="0"/>
              <a:t>, Komentarz do art. 87 KRP, Legalis 2016</a:t>
            </a:r>
            <a:endParaRPr lang="en-GB" i="1" dirty="0"/>
          </a:p>
        </p:txBody>
      </p:sp>
    </p:spTree>
    <p:extLst>
      <p:ext uri="{BB962C8B-B14F-4D97-AF65-F5344CB8AC3E}">
        <p14:creationId xmlns:p14="http://schemas.microsoft.com/office/powerpoint/2010/main" val="342206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Monizm czy dualizm w </a:t>
            </a:r>
            <a:r>
              <a:rPr lang="pl-PL" dirty="0" err="1" smtClean="0"/>
              <a:t>Rzeczp’litej</a:t>
            </a:r>
            <a:r>
              <a:rPr lang="pl-PL" dirty="0" smtClean="0"/>
              <a:t>?</a:t>
            </a:r>
          </a:p>
          <a:p>
            <a:r>
              <a:rPr lang="pl-PL" dirty="0"/>
              <a:t>Poszerzenie zakresu źródeł prawa międzynarodowego podlegającego stosowaniu w porządku prawnym RP. Stosowanie niewymienionych w art. 87 aktów prawa międzynarodowego odbywa się najczęściej poprzez recepcję do prawa krajowego (powtórzenie norm w prawie krajowym), interpretację prawa krajowego zgodnie z prawem międzynarodowym lub z upoważnienia konkretnego aktu prawa krajowego, np. poprzez odesłanie zawarte w ustawie czy w pewnym sensie, z upoważnienia umowy ratyfikowanej (gdy stosowany jest akt pochodzący od organizacji lub organu międzynarodowego powołanego tą umową). "W innych przypadkach, gdy akt nie ma związku z ustawą lub ratyfikowaną umową, bezpośrednią podstawą zastosowania normy międzynarodowej staje się art. 9. Tak jest w przypadku np. prawa zwyczajowego, w tym zasad ogólnych prawa międzynarodowego" (A. </a:t>
            </a:r>
            <a:r>
              <a:rPr lang="pl-PL" dirty="0" err="1"/>
              <a:t>Wyrozumska</a:t>
            </a:r>
            <a:r>
              <a:rPr lang="pl-PL" dirty="0"/>
              <a:t>, Prawo międzynarodowe, s. 36</a:t>
            </a:r>
            <a:r>
              <a:rPr lang="pl-PL" dirty="0" smtClean="0"/>
              <a:t>).</a:t>
            </a:r>
          </a:p>
          <a:p>
            <a:r>
              <a:rPr lang="pl-PL" dirty="0" smtClean="0"/>
              <a:t>(…)</a:t>
            </a:r>
          </a:p>
          <a:p>
            <a:r>
              <a:rPr lang="pl-PL" dirty="0"/>
              <a:t>Sędzia, który zgodnie z </a:t>
            </a:r>
            <a:r>
              <a:rPr lang="pl-PL" dirty="0">
                <a:hlinkClick r:id="rId2"/>
              </a:rPr>
              <a:t>art. 178</a:t>
            </a:r>
            <a:r>
              <a:rPr lang="pl-PL" dirty="0"/>
              <a:t> podlega Konstytucji RP, mógłby więc zastosować bezpośrednio art. 9, gdyby stwierdził, że Polska związana jest określoną normą międzynarodowego prawa zwyczajowego. Wydaje się, że stanowisko takie w sposób dorozumiany przyjął SN w post. z 11.1.2000 r. (</a:t>
            </a:r>
            <a:r>
              <a:rPr lang="pl-PL" dirty="0">
                <a:hlinkClick r:id="rId3"/>
              </a:rPr>
              <a:t>I PKN 562/99</a:t>
            </a:r>
            <a:r>
              <a:rPr lang="pl-PL" dirty="0"/>
              <a:t>, </a:t>
            </a:r>
            <a:r>
              <a:rPr lang="pl-PL" dirty="0" err="1"/>
              <a:t>OSNAPiUS</a:t>
            </a:r>
            <a:r>
              <a:rPr lang="pl-PL" dirty="0"/>
              <a:t> 2000, Nr 19, poz. 723). Wprawdzie SN nie nawiązywał szerzej do prawa zwyczajowego ani nie odwoływał się do art. 9, ale orzekł na podstawie zasady międzynarodowego prawa zwyczajowego, ograniczającej zakres immunitetu państwa (zob. </a:t>
            </a:r>
            <a:r>
              <a:rPr lang="pl-PL" i="1" dirty="0"/>
              <a:t>A. </a:t>
            </a:r>
            <a:r>
              <a:rPr lang="pl-PL" i="1" dirty="0" err="1"/>
              <a:t>Wyrozumska</a:t>
            </a:r>
            <a:r>
              <a:rPr lang="pl-PL" dirty="0"/>
              <a:t>, Prawo międzynarodowe, s. 39</a:t>
            </a:r>
            <a:r>
              <a:rPr lang="pl-PL" dirty="0" smtClean="0"/>
              <a:t>).</a:t>
            </a:r>
          </a:p>
          <a:p>
            <a:r>
              <a:rPr lang="pl-PL" dirty="0" smtClean="0"/>
              <a:t>K. Wójtowicz [w:] Safjan, </a:t>
            </a:r>
            <a:r>
              <a:rPr lang="pl-PL" dirty="0" err="1" smtClean="0"/>
              <a:t>Bosek</a:t>
            </a:r>
            <a:r>
              <a:rPr lang="pl-PL" dirty="0" smtClean="0"/>
              <a:t>, Komentarz do art. 9 KRP, Legalis 2016</a:t>
            </a:r>
            <a:endParaRPr lang="en-GB" dirty="0"/>
          </a:p>
        </p:txBody>
      </p:sp>
    </p:spTree>
    <p:extLst>
      <p:ext uri="{BB962C8B-B14F-4D97-AF65-F5344CB8AC3E}">
        <p14:creationId xmlns:p14="http://schemas.microsoft.com/office/powerpoint/2010/main" val="18723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fontScale="85000" lnSpcReduction="20000"/>
          </a:bodyPr>
          <a:lstStyle/>
          <a:p>
            <a:r>
              <a:rPr lang="pl-PL" dirty="0" smtClean="0"/>
              <a:t>Monizm czy dualizm w </a:t>
            </a:r>
            <a:r>
              <a:rPr lang="pl-PL" dirty="0" err="1" smtClean="0"/>
              <a:t>Rzeczp’litej</a:t>
            </a:r>
            <a:r>
              <a:rPr lang="pl-PL" dirty="0" smtClean="0"/>
              <a:t>?</a:t>
            </a:r>
          </a:p>
          <a:p>
            <a:r>
              <a:rPr lang="pl-PL" dirty="0"/>
              <a:t>Umowy ratyfikowane. Gdy chodzi o umowy ratyfikowane, Konstytucja daje podstawy do rozróżnienia trzech typów takich umów, w zależności od tego, czy i w jakim trybie na ratyfikację danej umowy musi być wyrażona zgoda.</a:t>
            </a:r>
          </a:p>
          <a:p>
            <a:r>
              <a:rPr lang="pl-PL" dirty="0"/>
              <a:t>Jeżeli umowa międzynarodowa dotyczy materii wskazanych w art. 89 ust. 1 pkt 1–5 Konstytucji RP, to wówczas Prezydent uzyskuje upoważnienie do ratyfikacji dopiero po uchwaleniu i wejściu w życie ustawy wyrażającej zgodę na ratyfikację. Jest to tzw. duża ratyfikacja.</a:t>
            </a:r>
          </a:p>
          <a:p>
            <a:r>
              <a:rPr lang="pl-PL" dirty="0"/>
              <a:t>Jeżeli na podstawie umowy międzynarodowej dochodzi do przekazania organizacji międzynarodowej lub organowi międzynarodowemu "kompetencji organów władzy państwowej w niektórych sprawach" (art. 90 ust. 1 Konstytucji RP), to zgoda na ratyfikację jest wyrażana albo w formie ustawy, uchwalanej w szczególnej procedurze (art. 90 ust. 2 Konstytucji RP), albo w formie referendum ogólnokrajowego (art. 90 ust. 3 Konstytucji RP). O wyborze trybu wyrażenia zgody na ratyfikację decyduje Sejm (art. 90 ust. 4 Konstytucji RP). Jest to tzw. wielka ratyfikacja.</a:t>
            </a:r>
          </a:p>
          <a:p>
            <a:r>
              <a:rPr lang="pl-PL" dirty="0"/>
              <a:t>Trzecim typem umowy ratyfikowanej jest umowa, której ratyfikacja nie jest poprzedzona zgodą w ustawie (art. 89 ust. 2 Konstytucji RP). Taka procedura – zwana małą ratyfikacją – może być zastosowana w odniesieniu do umów, które nie dotyczą materii wskazanych w art. 89 ust. 1 pkt 1–5 ani art. 90 ust. 1 Konstytucji RP</a:t>
            </a:r>
            <a:r>
              <a:rPr lang="pl-PL" dirty="0" smtClean="0"/>
              <a:t>.</a:t>
            </a:r>
          </a:p>
          <a:p>
            <a:r>
              <a:rPr lang="pl-PL" b="1" dirty="0"/>
              <a:t>Umowy międzynarodowe w hierarchii źródeł prawa.</a:t>
            </a:r>
            <a:r>
              <a:rPr lang="pl-PL" dirty="0"/>
              <a:t> Wszystkie umowy międzynarodowe muszą być zgodne z Konstytucją, która jest najwyższym prawem RP (</a:t>
            </a:r>
            <a:r>
              <a:rPr lang="pl-PL" dirty="0">
                <a:hlinkClick r:id="rId2"/>
              </a:rPr>
              <a:t>art. 8 ust. 1</a:t>
            </a:r>
            <a:r>
              <a:rPr lang="pl-PL" dirty="0"/>
              <a:t>; por. też </a:t>
            </a:r>
            <a:r>
              <a:rPr lang="pl-PL" dirty="0">
                <a:hlinkClick r:id="rId3"/>
              </a:rPr>
              <a:t>art. 188 pkt 1</a:t>
            </a:r>
            <a:r>
              <a:rPr lang="pl-PL" dirty="0"/>
              <a:t> Konstytucji RP; zob. wyr. TK z 11.5.2005 r., </a:t>
            </a:r>
            <a:r>
              <a:rPr lang="pl-PL" dirty="0">
                <a:hlinkClick r:id="rId4"/>
              </a:rPr>
              <a:t>K 18/04</a:t>
            </a:r>
            <a:r>
              <a:rPr lang="pl-PL" dirty="0"/>
              <a:t>, OTK-A 2005, Nr 5, poz. 49). Pozycja poszczególnych umów międzynarodowych w hierarchii źródeł prawa jest jednak zróżnicowana. Umowy ratyfikowane w trybie tzw. dużej i wielkiej ratyfikacji mają pierwszeństwo przed ustawami (</a:t>
            </a:r>
            <a:r>
              <a:rPr lang="pl-PL" dirty="0">
                <a:hlinkClick r:id="rId5"/>
              </a:rPr>
              <a:t>art. 91 ust. 2</a:t>
            </a:r>
            <a:r>
              <a:rPr lang="pl-PL" dirty="0"/>
              <a:t> Konstytucji RP), a także są nadrzędne względem ustaw (</a:t>
            </a:r>
            <a:r>
              <a:rPr lang="pl-PL" dirty="0">
                <a:hlinkClick r:id="rId3"/>
              </a:rPr>
              <a:t>art. 188 pkt 2</a:t>
            </a:r>
            <a:r>
              <a:rPr lang="pl-PL" dirty="0"/>
              <a:t> Konstytucji RP) – i w konsekwencji także wszystkich </a:t>
            </a:r>
            <a:r>
              <a:rPr lang="pl-PL" dirty="0" err="1"/>
              <a:t>podustawowych</a:t>
            </a:r>
            <a:r>
              <a:rPr lang="pl-PL" dirty="0"/>
              <a:t> aktów prawnych. Gdy zaś chodzi o umowy ratyfikowane w trybie tzw. małej ratyfikacji, to – jak się wydaje – mają one moc prawną niższą od ustaw. Wynika to z faktu, że jeżeli umowa ma dotyczyć spraw uregulowanych w ustawach, to powinna być poddana tzw. dużej ratyfikacji (art. 89 ust. 1 pkt 5 Konstytucji RP). Natomiast umowa ratyfikowana bez uprzedniej zgody w ustawie jest nadrzędna wobec pozostałych </a:t>
            </a:r>
            <a:r>
              <a:rPr lang="pl-PL" dirty="0" err="1"/>
              <a:t>podustawowych</a:t>
            </a:r>
            <a:r>
              <a:rPr lang="pl-PL" dirty="0"/>
              <a:t> źródeł prawa, tj. rozporządzeń, aktów prawa miejscowego i aktów prawa wewnętrznego (wniosek z </a:t>
            </a:r>
            <a:r>
              <a:rPr lang="pl-PL" dirty="0">
                <a:hlinkClick r:id="rId3"/>
              </a:rPr>
              <a:t>art. 188 pkt 3</a:t>
            </a:r>
            <a:r>
              <a:rPr lang="pl-PL" dirty="0"/>
              <a:t> Konstytucji RP; por. </a:t>
            </a:r>
            <a:r>
              <a:rPr lang="pl-PL" i="1" dirty="0"/>
              <a:t>M. Masternak-Kubiak</a:t>
            </a:r>
            <a:r>
              <a:rPr lang="pl-PL" dirty="0"/>
              <a:t>, Przestrzeganie prawa, s. 222–223).</a:t>
            </a:r>
          </a:p>
          <a:p>
            <a:r>
              <a:rPr lang="pl-PL" dirty="0"/>
              <a:t>Umowy nieratyfikowane mają status źródeł prawa wewnętrznego, a więc powinny być zgodne ze wszystkimi aktami prawa powszechnie obowiązującego, a także nie mogą być podstawą decyzji i innych rozstrzygnięć adresowanych do jednostek (por. </a:t>
            </a:r>
            <a:r>
              <a:rPr lang="pl-PL" dirty="0">
                <a:hlinkClick r:id="rId6"/>
              </a:rPr>
              <a:t>art. 93 ust. 2 i 3</a:t>
            </a:r>
            <a:r>
              <a:rPr lang="pl-PL" dirty="0"/>
              <a:t> Konstytucji RP</a:t>
            </a:r>
            <a:r>
              <a:rPr lang="pl-PL" dirty="0" smtClean="0"/>
              <a:t>).</a:t>
            </a:r>
          </a:p>
          <a:p>
            <a:r>
              <a:rPr lang="pl-PL" i="1" dirty="0" smtClean="0"/>
              <a:t>Wiącek</a:t>
            </a:r>
            <a:r>
              <a:rPr lang="pl-PL" dirty="0" smtClean="0"/>
              <a:t>, op. cit. do art. 89</a:t>
            </a:r>
            <a:endParaRPr lang="en-GB" i="1" dirty="0"/>
          </a:p>
        </p:txBody>
      </p:sp>
    </p:spTree>
    <p:extLst>
      <p:ext uri="{BB962C8B-B14F-4D97-AF65-F5344CB8AC3E}">
        <p14:creationId xmlns:p14="http://schemas.microsoft.com/office/powerpoint/2010/main" val="3784779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fontScale="92500" lnSpcReduction="20000"/>
          </a:bodyPr>
          <a:lstStyle/>
          <a:p>
            <a:r>
              <a:rPr lang="pl-PL" b="1" dirty="0"/>
              <a:t>Podejście monistyczne i dualistyczne.</a:t>
            </a:r>
            <a:r>
              <a:rPr lang="pl-PL" dirty="0"/>
              <a:t> Zapewnienie skuteczności prawa międzynarodowego, w tym umów międzynarodowych, w krajowych porządkach prawnych jest realizowane przy użyciu rozmaitych technik, które określa się w literaturze "monistycznymi" lub "dualistycznymi". </a:t>
            </a:r>
            <a:r>
              <a:rPr lang="pl-PL" b="1" dirty="0"/>
              <a:t>Podejście monistyczne</a:t>
            </a:r>
            <a:r>
              <a:rPr lang="pl-PL" dirty="0"/>
              <a:t> polega na tym, że umowa obowiązuje i jest stosowana w krajowym porządku prawnym automatycznie – jako akt prawa międzynarodowego – bez konieczności jej inkorporowania do prawa krajowego (co do zasady wymagana jest publikacja umowy w krajowym dzienniku urzędowym). W przypadku </a:t>
            </a:r>
            <a:r>
              <a:rPr lang="pl-PL" b="1" dirty="0"/>
              <a:t>podejścia dualistycznego</a:t>
            </a:r>
            <a:r>
              <a:rPr lang="pl-PL" dirty="0"/>
              <a:t> wprowadzenie umowy do krajowego porządku prawnego wymaga jej przekształcenia w akt prawa krajowego, a więc nie następuje automatycznie – umowa musi być osobnym aktem (np. ustawą) włączona do systemu prawa krajowego (zob. szerzej </a:t>
            </a:r>
            <a:r>
              <a:rPr lang="pl-PL" i="1" dirty="0"/>
              <a:t>A. </a:t>
            </a:r>
            <a:r>
              <a:rPr lang="pl-PL" i="1" dirty="0" err="1"/>
              <a:t>Wyrozumska</a:t>
            </a:r>
            <a:r>
              <a:rPr lang="pl-PL" dirty="0"/>
              <a:t>, Formy zapewnienia skuteczności, s. 63 i n.).</a:t>
            </a:r>
          </a:p>
          <a:p>
            <a:r>
              <a:rPr lang="pl-PL" dirty="0"/>
              <a:t>Od czasu wejścia w życie Konstytucji RP w literaturze i orzecznictwie toczy się dyskusja co do tego, jaka metoda zapewnienia skuteczności umów międzynarodowych została przyjęta przez </a:t>
            </a:r>
            <a:r>
              <a:rPr lang="pl-PL" dirty="0" err="1"/>
              <a:t>ustrojodawcę</a:t>
            </a:r>
            <a:r>
              <a:rPr lang="pl-PL" dirty="0"/>
              <a:t> (zob. np. </a:t>
            </a:r>
            <a:r>
              <a:rPr lang="pl-PL" i="1" dirty="0"/>
              <a:t>R. Szafarz</a:t>
            </a:r>
            <a:r>
              <a:rPr lang="pl-PL" dirty="0"/>
              <a:t>, Skuteczność norm prawa międzynarodowego, s. 3 i n.; </a:t>
            </a:r>
            <a:r>
              <a:rPr lang="pl-PL" i="1" dirty="0"/>
              <a:t>A. </a:t>
            </a:r>
            <a:r>
              <a:rPr lang="pl-PL" i="1" dirty="0" err="1"/>
              <a:t>Wyrozumska</a:t>
            </a:r>
            <a:r>
              <a:rPr lang="pl-PL" dirty="0"/>
              <a:t>, Skuteczność norm prawa międzynarodowego, s. 79 i n.; </a:t>
            </a:r>
            <a:r>
              <a:rPr lang="pl-PL" i="1" dirty="0"/>
              <a:t>A. </a:t>
            </a:r>
            <a:r>
              <a:rPr lang="pl-PL" i="1" dirty="0" err="1"/>
              <a:t>Wyrozumska</a:t>
            </a:r>
            <a:r>
              <a:rPr lang="pl-PL" dirty="0"/>
              <a:t>, Prawo międzynarodowe oraz prawo Unii Europejskiej, s. 45 i n. – wraz z cyt. tam literaturą i orzecznictwem). Gdy chodzi o umowy ratyfikowane, </a:t>
            </a:r>
            <a:r>
              <a:rPr lang="pl-PL" b="1" dirty="0"/>
              <a:t>Konstytucja nie przewiduje konieczności przekształcania takiej umowy w akt prawa krajowego</a:t>
            </a:r>
            <a:r>
              <a:rPr lang="pl-PL" dirty="0"/>
              <a:t> (funkcji takiej nie pełni ustawa ratyfikacyjna, której przedmiotem jest wyłącznie zgoda na ratyfikację, a poza tym ustawa taka nie musi być uchwalana przed ratyfikacją wszystkich umów). Jak bowiem stanowi </a:t>
            </a:r>
            <a:r>
              <a:rPr lang="pl-PL" dirty="0">
                <a:hlinkClick r:id="rId2"/>
              </a:rPr>
              <a:t>art. 91 ust. 1</a:t>
            </a:r>
            <a:r>
              <a:rPr lang="pl-PL" dirty="0"/>
              <a:t> Konstytucji RP, ratyfikowana umowa międzynarodowa (każda, nie tylko ratyfikowana za uprzednią zgodą w ustawie) staje się częścią krajowego porządku prawnego z chwilą jej ogłoszenia w Dzienniku Ustaw – i od tego momentu może być bezpośrednio stosowana – natomiast nie potrzeba żadnych dodatkowych czynności o charakterze transformacyjnym (por. </a:t>
            </a:r>
            <a:r>
              <a:rPr lang="pl-PL" i="1" dirty="0"/>
              <a:t>A. </a:t>
            </a:r>
            <a:r>
              <a:rPr lang="pl-PL" i="1" dirty="0" err="1"/>
              <a:t>Wyrozumska</a:t>
            </a:r>
            <a:r>
              <a:rPr lang="pl-PL" dirty="0"/>
              <a:t>, Skuteczność norm prawa międzynarodowego, s. 79). Od pewnego czasu również orzecznictwo podąża w stronę traktowania umów międzynarodowych nie jako aktów prawa krajowego, lecz jako aktów pochodzących z innego systemu prawnego, które Konstytucja inkorporuje do systemu źródeł prawa. Ma to znaczenie np. dla wykładni przepisów zawartych w umowach międzynarodowych i ich oceny pod kątem zasady określoności prawa (por. wyr. TK z 21.9.2011 r., </a:t>
            </a:r>
            <a:r>
              <a:rPr lang="pl-PL" dirty="0">
                <a:hlinkClick r:id="rId3"/>
              </a:rPr>
              <a:t>SK 6/10</a:t>
            </a:r>
            <a:r>
              <a:rPr lang="pl-PL" dirty="0"/>
              <a:t>, OTK-A 2011, Nr 7, poz. 73). Z tych powodów więcej argumentów przemawia za przyjęciem podejścia </a:t>
            </a:r>
            <a:r>
              <a:rPr lang="pl-PL" b="1" dirty="0"/>
              <a:t>monistycznego</a:t>
            </a:r>
            <a:r>
              <a:rPr lang="pl-PL" dirty="0"/>
              <a:t> (należy w tym zakresie podzielić argumentację </a:t>
            </a:r>
            <a:r>
              <a:rPr lang="pl-PL" i="1" dirty="0"/>
              <a:t>A. </a:t>
            </a:r>
            <a:r>
              <a:rPr lang="pl-PL" i="1" dirty="0" err="1"/>
              <a:t>Wyrozumskiej</a:t>
            </a:r>
            <a:r>
              <a:rPr lang="pl-PL" dirty="0"/>
              <a:t>, Umowy międzynarodowe, s. 592 i n.).</a:t>
            </a:r>
          </a:p>
          <a:p>
            <a:r>
              <a:rPr lang="pl-PL" dirty="0" smtClean="0"/>
              <a:t>Wiącek, op. cit. do art. 89 KRP</a:t>
            </a:r>
            <a:endParaRPr lang="en-GB" dirty="0"/>
          </a:p>
        </p:txBody>
      </p:sp>
    </p:spTree>
    <p:extLst>
      <p:ext uri="{BB962C8B-B14F-4D97-AF65-F5344CB8AC3E}">
        <p14:creationId xmlns:p14="http://schemas.microsoft.com/office/powerpoint/2010/main" val="2692823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Monizm czy dualizm w </a:t>
            </a:r>
            <a:r>
              <a:rPr lang="pl-PL" dirty="0" err="1" smtClean="0"/>
              <a:t>Rzeczp’litej</a:t>
            </a:r>
            <a:r>
              <a:rPr lang="pl-PL" dirty="0" smtClean="0"/>
              <a:t>?</a:t>
            </a:r>
          </a:p>
          <a:p>
            <a:r>
              <a:rPr lang="pl-PL" i="1" dirty="0" smtClean="0"/>
              <a:t>A. </a:t>
            </a:r>
            <a:r>
              <a:rPr lang="pl-PL" i="1" dirty="0" err="1" smtClean="0"/>
              <a:t>Wyrozumska</a:t>
            </a:r>
            <a:r>
              <a:rPr lang="pl-PL" i="1" dirty="0" smtClean="0"/>
              <a:t>, Umowy międzynarodowe – teoria i praktyka</a:t>
            </a:r>
            <a:r>
              <a:rPr lang="pl-PL" dirty="0" smtClean="0"/>
              <a:t>, 2006, s. 599</a:t>
            </a:r>
          </a:p>
          <a:p>
            <a:r>
              <a:rPr lang="pl-PL" i="1" dirty="0" smtClean="0"/>
              <a:t>Choć praktyka nie jest jednolita system polski wprowadzania umów międzynarodowych do prawa krajowego jest bliższy systemowi monistycznemu niż dualistycznemu. </a:t>
            </a:r>
            <a:r>
              <a:rPr lang="pl-PL" i="1" dirty="0" smtClean="0"/>
              <a:t>Opiera się na wyraźnej normie konstytucyjnej upoważniającej do bezpośredniego stosowania umów ratyfikowanych. Umowy stają się częścią polskiego porządku prawnego, przeważając w przypadku kolizji w stosunku do ustaw. Umowa nie deroguje ustawy, prymat sprowadza się bowiem do prymatu stosowania, a nie prymatu obowiązywania. W tym systemie umowa nie ma jednak automatycznego pierwszeństwa w stosunku do Konstytucji (nie wykluczamy jednak tutaj wyjątku na rzecz prawa wspólnotowego)</a:t>
            </a:r>
          </a:p>
          <a:p>
            <a:r>
              <a:rPr lang="pl-PL" i="1" dirty="0" smtClean="0"/>
              <a:t>Efekt: jeśli chodzi o umowy międzynarodowe, to jesteśmy bliżsi monizmu</a:t>
            </a:r>
          </a:p>
          <a:p>
            <a:r>
              <a:rPr lang="pl-PL" i="1" dirty="0" smtClean="0"/>
              <a:t>Efekt: jeśli chodzi o inne normy prawa międzynarodowego, to jesteśmy bliżsi dualizmu</a:t>
            </a:r>
          </a:p>
          <a:p>
            <a:r>
              <a:rPr lang="pl-PL" i="1" dirty="0" smtClean="0"/>
              <a:t>Efekt: organy państwowe zasadniczo nie mają pojęcia jak stosować prawo międzynarodowe, a więc stosują prawo krajowe…</a:t>
            </a:r>
            <a:endParaRPr lang="en-GB" i="1" dirty="0"/>
          </a:p>
        </p:txBody>
      </p:sp>
    </p:spTree>
    <p:extLst>
      <p:ext uri="{BB962C8B-B14F-4D97-AF65-F5344CB8AC3E}">
        <p14:creationId xmlns:p14="http://schemas.microsoft.com/office/powerpoint/2010/main" val="1185004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Ustawa wykonująca normę KRP:</a:t>
            </a:r>
          </a:p>
          <a:p>
            <a:r>
              <a:rPr lang="pl-PL" dirty="0"/>
              <a:t>USTAWA z dnia 14 kwietnia 2000 r. o umowach międzynarodowych</a:t>
            </a:r>
            <a:r>
              <a:rPr lang="pl-PL" dirty="0" smtClean="0"/>
              <a:t>.</a:t>
            </a:r>
          </a:p>
          <a:p>
            <a:r>
              <a:rPr lang="pl-PL" dirty="0"/>
              <a:t>ROZPORZĄDZENIE RADY MINISTRÓW z dnia 28 sierpnia 2000 r. w sprawie wykonania niektórych przepisów ustawy o umowach międzynarodowych</a:t>
            </a:r>
            <a:r>
              <a:rPr lang="pl-PL" dirty="0" smtClean="0"/>
              <a:t>.</a:t>
            </a:r>
          </a:p>
          <a:p>
            <a:r>
              <a:rPr lang="pl-PL" dirty="0" smtClean="0"/>
              <a:t>1) ustawy : </a:t>
            </a:r>
            <a:r>
              <a:rPr lang="pl-PL" i="1" dirty="0"/>
              <a:t>Ustawa</a:t>
            </a:r>
            <a:r>
              <a:rPr lang="pl-PL" dirty="0"/>
              <a:t> określa zasady oraz tryb zawierania, ratyfikowania, zatwierdzania, ogłaszania, wykonywania, wypowiadania i zmian zakresu obowiązywania </a:t>
            </a:r>
            <a:r>
              <a:rPr lang="pl-PL" i="1" dirty="0"/>
              <a:t>umów międzynarodowych</a:t>
            </a:r>
            <a:r>
              <a:rPr lang="pl-PL" dirty="0" smtClean="0"/>
              <a:t>.</a:t>
            </a:r>
          </a:p>
          <a:p>
            <a:r>
              <a:rPr lang="pl-PL" dirty="0" smtClean="0"/>
              <a:t>18 1): </a:t>
            </a:r>
            <a:r>
              <a:rPr lang="pl-PL" dirty="0"/>
              <a:t>Ratyfikowana </a:t>
            </a:r>
            <a:r>
              <a:rPr lang="pl-PL" i="1" dirty="0"/>
              <a:t>umowa międzynarodowa</a:t>
            </a:r>
            <a:r>
              <a:rPr lang="pl-PL" dirty="0"/>
              <a:t> wraz z dotyczącymi jej oświadczeniami rządowymi oraz </a:t>
            </a:r>
            <a:r>
              <a:rPr lang="pl-PL" i="1" dirty="0"/>
              <a:t>umowa międzynarodowa</a:t>
            </a:r>
            <a:r>
              <a:rPr lang="pl-PL" dirty="0"/>
              <a:t>, o której mowa w art. 13 ust. 2 pkt 1 oraz pkt 2 i 3, o ile stanowi </a:t>
            </a:r>
            <a:r>
              <a:rPr lang="pl-PL" i="1" dirty="0"/>
              <a:t>umowę</a:t>
            </a:r>
            <a:r>
              <a:rPr lang="pl-PL" dirty="0"/>
              <a:t> wykonawczą w stosunku do ratyfikowanej </a:t>
            </a:r>
            <a:r>
              <a:rPr lang="pl-PL" i="1" dirty="0"/>
              <a:t>umowy międzynarodowej</a:t>
            </a:r>
            <a:r>
              <a:rPr lang="pl-PL" dirty="0"/>
              <a:t> lub zmienia ratyfikowaną </a:t>
            </a:r>
            <a:r>
              <a:rPr lang="pl-PL" i="1" dirty="0"/>
              <a:t>umowę międzynarodową</a:t>
            </a:r>
            <a:r>
              <a:rPr lang="pl-PL" dirty="0"/>
              <a:t>, jest ogłaszana niezwłocznie wraz z dotyczącymi jej oświadczeniami rządowymi, a w przypadku konieczności dokonania tłumaczenia - również z tekstem tego tłumaczenia na język polski, w Dzienniku </a:t>
            </a:r>
            <a:r>
              <a:rPr lang="pl-PL" i="1" dirty="0"/>
              <a:t>Ustaw</a:t>
            </a:r>
            <a:r>
              <a:rPr lang="pl-PL" dirty="0"/>
              <a:t> Rzeczypospolitej Polskiej, zwanym dalej "Dziennikiem </a:t>
            </a:r>
            <a:r>
              <a:rPr lang="pl-PL" i="1" dirty="0"/>
              <a:t>Ustaw</a:t>
            </a:r>
            <a:r>
              <a:rPr lang="pl-PL" dirty="0"/>
              <a:t>".</a:t>
            </a:r>
            <a:endParaRPr lang="en-GB" dirty="0"/>
          </a:p>
        </p:txBody>
      </p:sp>
    </p:spTree>
    <p:extLst>
      <p:ext uri="{BB962C8B-B14F-4D97-AF65-F5344CB8AC3E}">
        <p14:creationId xmlns:p14="http://schemas.microsoft.com/office/powerpoint/2010/main" val="2446169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A co z prawem Unii ?</a:t>
            </a:r>
          </a:p>
          <a:p>
            <a:r>
              <a:rPr lang="pl-PL" dirty="0"/>
              <a:t>zgodnie z zasadą pierwszeństwa prawa Unii podlegające bezpośredniemu stosowaniu postanowienia traktatu oraz akty wydawane przez instytucje powodują w stosunku do prawa krajowego państw członkowskich od chwili wejścia w życie nieskuteczność z mocy prawa wszelkich sprzecznych z nimi obowiązujących przepisów prawa krajowego (zob. w szczególności ww. wyrok w sprawie </a:t>
            </a:r>
            <a:r>
              <a:rPr lang="pl-PL" dirty="0" err="1"/>
              <a:t>Simmenthal</a:t>
            </a:r>
            <a:r>
              <a:rPr lang="pl-PL" dirty="0"/>
              <a:t>, pkt 17; wyrok z dnia 19 czerwca 1990 r. w sprawie C‑213/89 </a:t>
            </a:r>
            <a:r>
              <a:rPr lang="pl-PL" dirty="0" err="1"/>
              <a:t>Factortame</a:t>
            </a:r>
            <a:r>
              <a:rPr lang="pl-PL" dirty="0"/>
              <a:t> i in., </a:t>
            </a:r>
            <a:r>
              <a:rPr lang="pl-PL" dirty="0" err="1"/>
              <a:t>Zb.Orz</a:t>
            </a:r>
            <a:r>
              <a:rPr lang="pl-PL" dirty="0"/>
              <a:t>. s. I‑2433, pkt 18). </a:t>
            </a:r>
            <a:endParaRPr lang="pl-PL" dirty="0" smtClean="0"/>
          </a:p>
          <a:p>
            <a:r>
              <a:rPr lang="pl-PL" dirty="0" smtClean="0"/>
              <a:t>TS w wyroku w sprawie </a:t>
            </a:r>
            <a:r>
              <a:rPr lang="pl-PL" i="1" dirty="0" smtClean="0"/>
              <a:t>Winner </a:t>
            </a:r>
            <a:r>
              <a:rPr lang="pl-PL" i="1" dirty="0" err="1" smtClean="0"/>
              <a:t>Wetten</a:t>
            </a:r>
            <a:r>
              <a:rPr lang="pl-PL" smtClean="0"/>
              <a:t>, 2010</a:t>
            </a:r>
            <a:endParaRPr lang="en-GB" dirty="0"/>
          </a:p>
        </p:txBody>
      </p:sp>
    </p:spTree>
    <p:extLst>
      <p:ext uri="{BB962C8B-B14F-4D97-AF65-F5344CB8AC3E}">
        <p14:creationId xmlns:p14="http://schemas.microsoft.com/office/powerpoint/2010/main" val="13231234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KAZUS TAJM</a:t>
            </a:r>
          </a:p>
          <a:p>
            <a:r>
              <a:rPr lang="pl-PL" dirty="0" smtClean="0"/>
              <a:t>W przedmiotowej sprawie należy rozważyć sytuację osoby A, obywatela państwa Y, która została oskarżona o zabójstwo na terytorium państwa X, które stosuje w swoim prawie krajowym karę śmierci poprzez tzw. krzesło elektryczne.</a:t>
            </a:r>
          </a:p>
          <a:p>
            <a:r>
              <a:rPr lang="pl-PL" dirty="0" smtClean="0"/>
              <a:t>A został prawomocnie skazany na karę śmierci na podstawie prawa krajowego państwa X.</a:t>
            </a:r>
          </a:p>
          <a:p>
            <a:r>
              <a:rPr lang="pl-PL" dirty="0" smtClean="0"/>
              <a:t>Tak się złożyło, że państwo X odmówiło A opieki przedstawiciela dyplomatycznego i konsularnego państwa Y; X jest przetrzymywany w celi śmierci i oczekuje na wykonanie wyroku, albo poprzez krzesło elektryczne, albo poprzez – w drodze łaski – śmiertelny zastrzyk z trucizną.</a:t>
            </a:r>
          </a:p>
          <a:p>
            <a:r>
              <a:rPr lang="pl-PL" dirty="0"/>
              <a:t>W</a:t>
            </a:r>
            <a:r>
              <a:rPr lang="pl-PL" dirty="0" smtClean="0"/>
              <a:t> tak zwanym międzyczasie, Y zastanawia się, czy może coś zrobić, aby jego obywatel nie szedł Zieloną Milą.</a:t>
            </a:r>
          </a:p>
          <a:p>
            <a:r>
              <a:rPr lang="pl-PL" dirty="0" smtClean="0"/>
              <a:t>Jesteś przedstawicielem Y. Co robisz na podstawie </a:t>
            </a:r>
            <a:r>
              <a:rPr lang="pl-PL" dirty="0" err="1" smtClean="0"/>
              <a:t>p.m.p</a:t>
            </a:r>
            <a:r>
              <a:rPr lang="pl-PL" dirty="0" smtClean="0"/>
              <a:t>., aby Y nie został stracony?</a:t>
            </a:r>
          </a:p>
          <a:p>
            <a:r>
              <a:rPr lang="pl-PL" dirty="0" smtClean="0"/>
              <a:t>Czy sytuacja mogłaby być inna, jeśli stosowałoby się prawo międzynarodowe właściwe dla obszaru Europy?</a:t>
            </a:r>
            <a:endParaRPr lang="en-GB" dirty="0"/>
          </a:p>
        </p:txBody>
      </p:sp>
    </p:spTree>
    <p:extLst>
      <p:ext uri="{BB962C8B-B14F-4D97-AF65-F5344CB8AC3E}">
        <p14:creationId xmlns:p14="http://schemas.microsoft.com/office/powerpoint/2010/main" val="1527200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a:t>
            </a:r>
            <a:r>
              <a:rPr lang="pl-PL" dirty="0" err="1" smtClean="0"/>
              <a:t>self</a:t>
            </a:r>
            <a:r>
              <a:rPr lang="pl-PL" dirty="0" err="1" smtClean="0"/>
              <a:t>-contained</a:t>
            </a:r>
            <a:r>
              <a:rPr lang="pl-PL" dirty="0" smtClean="0"/>
              <a:t> </a:t>
            </a:r>
            <a:r>
              <a:rPr lang="pl-PL" dirty="0" err="1" smtClean="0"/>
              <a:t>regimes</a:t>
            </a:r>
            <a:r>
              <a:rPr lang="pl-PL" dirty="0" smtClean="0"/>
              <a:t>”, bądź reżimy zamknięte/szczególne/specjalne prawa międzynarodowego, to takie zbiory norm prawa międzynarodowego, które uważa się za wyodrębnione z ogólnego prawa międzynarodowego</a:t>
            </a:r>
          </a:p>
          <a:p>
            <a:r>
              <a:rPr lang="pl-PL" dirty="0" smtClean="0"/>
              <a:t>Takie zbiory norm wew</a:t>
            </a:r>
            <a:r>
              <a:rPr lang="pl-PL" dirty="0" smtClean="0"/>
              <a:t>nątrz prawa międzynarodowego są uważane za przejaw fragmentacji prawa międzynarodowego</a:t>
            </a:r>
          </a:p>
          <a:p>
            <a:r>
              <a:rPr lang="pl-PL" dirty="0" smtClean="0"/>
              <a:t>Takie zbiory norm samodzielnie określają swoje hipotezy, dyspozycje i sankcje za ich naruszenie, a zarazem przyjmuje się, że stosują się przed ogólniejszymi normami prawa międzynarodowego publicznego (</a:t>
            </a:r>
            <a:r>
              <a:rPr lang="pl-PL" i="1" dirty="0" smtClean="0"/>
              <a:t>lex </a:t>
            </a:r>
            <a:r>
              <a:rPr lang="pl-PL" i="1" dirty="0" err="1" smtClean="0"/>
              <a:t>specialis</a:t>
            </a:r>
            <a:r>
              <a:rPr lang="pl-PL" dirty="0" smtClean="0"/>
              <a:t>)</a:t>
            </a:r>
          </a:p>
          <a:p>
            <a:r>
              <a:rPr lang="pl-PL" dirty="0" smtClean="0"/>
              <a:t>Istnieje spór w doktrynie co do koncepcji </a:t>
            </a:r>
            <a:r>
              <a:rPr lang="pl-PL" dirty="0" err="1" smtClean="0"/>
              <a:t>self-contained</a:t>
            </a:r>
            <a:r>
              <a:rPr lang="pl-PL" dirty="0" smtClean="0"/>
              <a:t> </a:t>
            </a:r>
            <a:r>
              <a:rPr lang="pl-PL" dirty="0" err="1" smtClean="0"/>
              <a:t>regimes</a:t>
            </a:r>
            <a:r>
              <a:rPr lang="pl-PL" dirty="0" smtClean="0"/>
              <a:t>; nie do końca wiadomo, jaki jest ich katalog, które konkretnie zbiory norm są takimi </a:t>
            </a:r>
            <a:r>
              <a:rPr lang="pl-PL" dirty="0" err="1" smtClean="0"/>
              <a:t>self-contained</a:t>
            </a:r>
            <a:r>
              <a:rPr lang="pl-PL" dirty="0" smtClean="0"/>
              <a:t> </a:t>
            </a:r>
            <a:r>
              <a:rPr lang="pl-PL" dirty="0" err="1" smtClean="0"/>
              <a:t>regimes</a:t>
            </a:r>
            <a:r>
              <a:rPr lang="pl-PL" dirty="0" smtClean="0"/>
              <a:t>, a także, czy w ogóle należy wyróżniać takie „zamknięte” zbiory norm </a:t>
            </a:r>
            <a:r>
              <a:rPr lang="pl-PL" dirty="0" err="1" smtClean="0"/>
              <a:t>p.m.p</a:t>
            </a:r>
            <a:r>
              <a:rPr lang="pl-PL" dirty="0" smtClean="0"/>
              <a:t>. (por. M. Shaw, </a:t>
            </a:r>
            <a:r>
              <a:rPr lang="pl-PL" i="1" dirty="0" smtClean="0"/>
              <a:t>International Law</a:t>
            </a:r>
            <a:r>
              <a:rPr lang="pl-PL" dirty="0" smtClean="0"/>
              <a:t>, Cambridge 2008, s. 66-67)</a:t>
            </a:r>
          </a:p>
          <a:p>
            <a:r>
              <a:rPr lang="pl-PL" dirty="0" smtClean="0"/>
              <a:t>Wskazuje się również, że lepszym określeniem na zjawisko </a:t>
            </a:r>
            <a:r>
              <a:rPr lang="pl-PL" dirty="0" err="1" smtClean="0"/>
              <a:t>self-contained</a:t>
            </a:r>
            <a:r>
              <a:rPr lang="pl-PL" dirty="0" smtClean="0"/>
              <a:t> </a:t>
            </a:r>
            <a:r>
              <a:rPr lang="pl-PL" dirty="0" err="1" smtClean="0"/>
              <a:t>regimes</a:t>
            </a:r>
            <a:r>
              <a:rPr lang="pl-PL" dirty="0" smtClean="0"/>
              <a:t> są „specjalne reżimy traktatowe (</a:t>
            </a:r>
            <a:r>
              <a:rPr lang="pl-PL" i="1" dirty="0" err="1" smtClean="0"/>
              <a:t>special</a:t>
            </a:r>
            <a:r>
              <a:rPr lang="pl-PL" i="1" dirty="0" smtClean="0"/>
              <a:t> </a:t>
            </a:r>
            <a:r>
              <a:rPr lang="pl-PL" i="1" dirty="0" err="1" smtClean="0"/>
              <a:t>treaty-regimes</a:t>
            </a:r>
            <a:r>
              <a:rPr lang="pl-PL" dirty="0" smtClean="0"/>
              <a:t>)”, aby podkreślić to, że normy szczególne nie funkcjonują w próżni prawnej (</a:t>
            </a:r>
            <a:r>
              <a:rPr lang="en-GB" dirty="0"/>
              <a:t>International </a:t>
            </a:r>
            <a:r>
              <a:rPr lang="en-GB" dirty="0" smtClean="0"/>
              <a:t>Law</a:t>
            </a:r>
            <a:r>
              <a:rPr lang="pl-PL" dirty="0" smtClean="0"/>
              <a:t> </a:t>
            </a:r>
            <a:r>
              <a:rPr lang="en-GB" dirty="0" smtClean="0"/>
              <a:t>Commission’s Report</a:t>
            </a:r>
            <a:r>
              <a:rPr lang="pl-PL" dirty="0" smtClean="0"/>
              <a:t> </a:t>
            </a:r>
            <a:r>
              <a:rPr lang="en-GB" dirty="0" smtClean="0"/>
              <a:t>on Fragmentation</a:t>
            </a:r>
            <a:r>
              <a:rPr lang="pl-PL" dirty="0" smtClean="0"/>
              <a:t>, s. 248-9).</a:t>
            </a:r>
          </a:p>
          <a:p>
            <a:r>
              <a:rPr lang="pl-PL" dirty="0" smtClean="0"/>
              <a:t>Pierwsza orzecznicza wzmianka : sprawa statku </a:t>
            </a:r>
            <a:r>
              <a:rPr lang="pl-PL" i="1" dirty="0" smtClean="0"/>
              <a:t>Wimbledon</a:t>
            </a:r>
            <a:r>
              <a:rPr lang="pl-PL" dirty="0" smtClean="0"/>
              <a:t> (STSM)</a:t>
            </a:r>
            <a:endParaRPr lang="en-GB" dirty="0"/>
          </a:p>
        </p:txBody>
      </p:sp>
    </p:spTree>
    <p:extLst>
      <p:ext uri="{BB962C8B-B14F-4D97-AF65-F5344CB8AC3E}">
        <p14:creationId xmlns:p14="http://schemas.microsoft.com/office/powerpoint/2010/main" val="984965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Sprawa braci </a:t>
            </a:r>
            <a:r>
              <a:rPr lang="pl-PL" dirty="0" err="1" smtClean="0"/>
              <a:t>LaGrand</a:t>
            </a:r>
            <a:endParaRPr lang="pl-PL" dirty="0" smtClean="0"/>
          </a:p>
          <a:p>
            <a:r>
              <a:rPr lang="pl-PL" dirty="0"/>
              <a:t>MTS, 27.06.2001, </a:t>
            </a:r>
            <a:r>
              <a:rPr lang="pl-PL" dirty="0">
                <a:hlinkClick r:id="rId2"/>
              </a:rPr>
              <a:t>http://</a:t>
            </a:r>
            <a:r>
              <a:rPr lang="pl-PL" dirty="0" smtClean="0">
                <a:hlinkClick r:id="rId2"/>
              </a:rPr>
              <a:t>www.icj-cij.org/files/case-related/104/104-20010627-JUD-01-00-EN.pdf</a:t>
            </a:r>
            <a:endParaRPr lang="pl-PL" dirty="0" smtClean="0"/>
          </a:p>
          <a:p>
            <a:r>
              <a:rPr lang="pl-PL" dirty="0" smtClean="0"/>
              <a:t>MTS uznaje, że egzekucja braci </a:t>
            </a:r>
            <a:r>
              <a:rPr lang="pl-PL" dirty="0" err="1" smtClean="0"/>
              <a:t>LaGrand</a:t>
            </a:r>
            <a:r>
              <a:rPr lang="pl-PL" dirty="0" smtClean="0"/>
              <a:t>, obywateli niemieckich, jest niezgodna z prawem międzynarodowym</a:t>
            </a:r>
          </a:p>
          <a:p>
            <a:r>
              <a:rPr lang="pl-PL" dirty="0" smtClean="0"/>
              <a:t>Zarządzono środki tymczasowe, poprzez wstrzymanie egzekucji</a:t>
            </a:r>
          </a:p>
          <a:p>
            <a:r>
              <a:rPr lang="en-GB" dirty="0">
                <a:hlinkClick r:id="rId3"/>
              </a:rPr>
              <a:t>https://</a:t>
            </a:r>
            <a:r>
              <a:rPr lang="en-GB" dirty="0" smtClean="0">
                <a:hlinkClick r:id="rId3"/>
              </a:rPr>
              <a:t>en.wikipedia.org/wiki/LaGrand_case</a:t>
            </a:r>
            <a:r>
              <a:rPr lang="pl-PL" dirty="0" smtClean="0"/>
              <a:t> jak to się skończyło</a:t>
            </a:r>
            <a:endParaRPr lang="en-GB" dirty="0"/>
          </a:p>
        </p:txBody>
      </p:sp>
    </p:spTree>
    <p:extLst>
      <p:ext uri="{BB962C8B-B14F-4D97-AF65-F5344CB8AC3E}">
        <p14:creationId xmlns:p14="http://schemas.microsoft.com/office/powerpoint/2010/main" val="3142740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endParaRPr lang="pl-PL" dirty="0" smtClean="0"/>
          </a:p>
          <a:p>
            <a:endParaRPr lang="pl-PL" dirty="0"/>
          </a:p>
          <a:p>
            <a:endParaRPr lang="pl-PL" dirty="0" smtClean="0"/>
          </a:p>
          <a:p>
            <a:endParaRPr lang="pl-PL" dirty="0"/>
          </a:p>
          <a:p>
            <a:r>
              <a:rPr lang="pl-PL" dirty="0" smtClean="0"/>
              <a:t>Dziękuję za uwagę</a:t>
            </a:r>
            <a:endParaRPr lang="en-GB" dirty="0"/>
          </a:p>
        </p:txBody>
      </p:sp>
    </p:spTree>
    <p:extLst>
      <p:ext uri="{BB962C8B-B14F-4D97-AF65-F5344CB8AC3E}">
        <p14:creationId xmlns:p14="http://schemas.microsoft.com/office/powerpoint/2010/main" val="3732700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a:bodyPr>
          <a:lstStyle/>
          <a:p>
            <a:pPr algn="just"/>
            <a:endParaRPr lang="pl-PL" sz="1800" i="1" dirty="0" smtClean="0"/>
          </a:p>
          <a:p>
            <a:pPr algn="just"/>
            <a:endParaRPr lang="pl-PL" sz="1800" i="1" dirty="0"/>
          </a:p>
          <a:p>
            <a:pPr algn="just"/>
            <a:r>
              <a:rPr lang="pl-PL" i="1" dirty="0" smtClean="0"/>
              <a:t>Przykładem zbioru norm </a:t>
            </a:r>
            <a:r>
              <a:rPr lang="pl-PL" i="1" dirty="0" err="1" smtClean="0"/>
              <a:t>p.m.p</a:t>
            </a:r>
            <a:r>
              <a:rPr lang="pl-PL" i="1" dirty="0" smtClean="0"/>
              <a:t>. uznawanego za </a:t>
            </a:r>
            <a:r>
              <a:rPr lang="pl-PL" i="1" dirty="0" err="1" smtClean="0"/>
              <a:t>self-contained</a:t>
            </a:r>
            <a:r>
              <a:rPr lang="pl-PL" i="1" dirty="0" smtClean="0"/>
              <a:t> regime jest prawo dyplomatyczne</a:t>
            </a:r>
          </a:p>
          <a:p>
            <a:pPr algn="just"/>
            <a:r>
              <a:rPr lang="pl-PL" i="1" dirty="0" smtClean="0"/>
              <a:t>Taki stan prawny został stwierdzony przez MTS w wyroku z 24.05.1980 USA </a:t>
            </a:r>
            <a:r>
              <a:rPr lang="pl-PL" i="1" dirty="0" err="1" smtClean="0"/>
              <a:t>pko</a:t>
            </a:r>
            <a:r>
              <a:rPr lang="pl-PL" i="1" dirty="0" smtClean="0"/>
              <a:t> Iranowi (sprawa personelu konsularnego i dyplomatycznego </a:t>
            </a:r>
            <a:r>
              <a:rPr lang="pl-PL" i="1" dirty="0"/>
              <a:t>w Teheranie, </a:t>
            </a:r>
            <a:r>
              <a:rPr lang="pl-PL" i="1" dirty="0">
                <a:hlinkClick r:id="rId2"/>
              </a:rPr>
              <a:t>http://</a:t>
            </a:r>
            <a:r>
              <a:rPr lang="pl-PL" i="1" dirty="0" smtClean="0">
                <a:hlinkClick r:id="rId2"/>
              </a:rPr>
              <a:t>www.icj-cij.org/files/case-related/64/064-19800524-JUD-01-00-EN.pdf</a:t>
            </a:r>
            <a:r>
              <a:rPr lang="pl-PL" i="1" dirty="0" smtClean="0"/>
              <a:t> , pkt 86)</a:t>
            </a:r>
            <a:endParaRPr lang="pl-PL" i="1" dirty="0"/>
          </a:p>
          <a:p>
            <a:pPr algn="just"/>
            <a:r>
              <a:rPr lang="en-US" b="1" i="1" dirty="0" smtClean="0"/>
              <a:t>The  </a:t>
            </a:r>
            <a:r>
              <a:rPr lang="en-US" b="1" i="1" dirty="0"/>
              <a:t>rules of diplomatic law, in short, constitute a self-contained  régime which, on the one hand, lays down the receiving State's obligations regarding the facilities, privileges  and immunities to be accorded to diplomatic missions and, on the other, foresees their possible abuse by members of the mission and specifies the means at the disposal of the  receiving State to counter any such abuse.  </a:t>
            </a:r>
            <a:r>
              <a:rPr lang="en-US" i="1" dirty="0"/>
              <a:t>These means are, by their nature, entirely efficacious, for unless the sending State recalls the member of the mission objected to forthwith, the prospect of the almost immediate loss of </a:t>
            </a:r>
            <a:r>
              <a:rPr lang="pl-PL" i="1" dirty="0" smtClean="0"/>
              <a:t>hi</a:t>
            </a:r>
            <a:r>
              <a:rPr lang="en-US" i="1" dirty="0" smtClean="0"/>
              <a:t>s </a:t>
            </a:r>
            <a:r>
              <a:rPr lang="en-US" i="1" dirty="0"/>
              <a:t>privileges and immunities, because of the withdrawal by the receiving State of his recognition  as  a member  of  the  mission,  will  in  practice  compel  that  person,  in  his  own  interest,  to  depart  at  once.  But  the  principle  of the inviolability of the persons of diplomatic agents and the  premises  of  diplomatic  missions is  one  of  the  very  foundations  of  this long-established  </a:t>
            </a:r>
            <a:r>
              <a:rPr lang="en-US" i="1" dirty="0" smtClean="0"/>
              <a:t>regime</a:t>
            </a:r>
            <a:r>
              <a:rPr lang="pl-PL" i="1" dirty="0" smtClean="0"/>
              <a:t> (…)”</a:t>
            </a:r>
            <a:endParaRPr lang="en-GB" i="1" dirty="0"/>
          </a:p>
        </p:txBody>
      </p:sp>
    </p:spTree>
    <p:extLst>
      <p:ext uri="{BB962C8B-B14F-4D97-AF65-F5344CB8AC3E}">
        <p14:creationId xmlns:p14="http://schemas.microsoft.com/office/powerpoint/2010/main" val="824921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endParaRPr lang="pl-PL" dirty="0" smtClean="0"/>
          </a:p>
          <a:p>
            <a:r>
              <a:rPr lang="pl-PL" dirty="0" smtClean="0"/>
              <a:t>Istnieją inne, teoretycznoprawne przykłady na </a:t>
            </a:r>
            <a:r>
              <a:rPr lang="pl-PL" i="1" dirty="0" err="1" smtClean="0"/>
              <a:t>self-contained</a:t>
            </a:r>
            <a:r>
              <a:rPr lang="pl-PL" i="1" dirty="0" smtClean="0"/>
              <a:t> </a:t>
            </a:r>
            <a:r>
              <a:rPr lang="pl-PL" i="1" dirty="0" err="1" smtClean="0"/>
              <a:t>regimes</a:t>
            </a:r>
            <a:r>
              <a:rPr lang="pl-PL" dirty="0" smtClean="0"/>
              <a:t>, prócz prawa dyplomatycznego</a:t>
            </a:r>
          </a:p>
          <a:p>
            <a:r>
              <a:rPr lang="pl-PL" dirty="0" smtClean="0"/>
              <a:t>Wymienia się:</a:t>
            </a:r>
          </a:p>
          <a:p>
            <a:r>
              <a:rPr lang="pl-PL" dirty="0" smtClean="0"/>
              <a:t>Prawo Unii Europejskiej</a:t>
            </a:r>
          </a:p>
          <a:p>
            <a:r>
              <a:rPr lang="pl-PL" dirty="0" smtClean="0"/>
              <a:t>Prawo Światowej Organizacji Handlu (</a:t>
            </a:r>
            <a:r>
              <a:rPr lang="pl-PL" i="1" dirty="0" smtClean="0"/>
              <a:t>World Trade </a:t>
            </a:r>
            <a:r>
              <a:rPr lang="pl-PL" i="1" dirty="0" err="1" smtClean="0"/>
              <a:t>Organisation</a:t>
            </a:r>
            <a:r>
              <a:rPr lang="pl-PL" dirty="0" smtClean="0"/>
              <a:t>, WTO)</a:t>
            </a:r>
          </a:p>
          <a:p>
            <a:r>
              <a:rPr lang="pl-PL" dirty="0" smtClean="0"/>
              <a:t>Normy prawa międzynarodowego dotyczącego praw człowieka</a:t>
            </a:r>
            <a:endParaRPr lang="pl-PL" dirty="0"/>
          </a:p>
          <a:p>
            <a:r>
              <a:rPr lang="pl-PL" dirty="0"/>
              <a:t>Por. </a:t>
            </a:r>
            <a:r>
              <a:rPr lang="pl-PL" dirty="0">
                <a:hlinkClick r:id="rId2"/>
              </a:rPr>
              <a:t>https://</a:t>
            </a:r>
            <a:r>
              <a:rPr lang="pl-PL" dirty="0" smtClean="0">
                <a:hlinkClick r:id="rId2"/>
              </a:rPr>
              <a:t>papers.ssrn.com/sol3/papers.cfm?abstract_id=1095976</a:t>
            </a:r>
            <a:endParaRPr lang="pl-PL" dirty="0" smtClean="0"/>
          </a:p>
          <a:p>
            <a:pPr marL="0" indent="0">
              <a:buNone/>
            </a:pPr>
            <a:r>
              <a:rPr lang="en-US" dirty="0"/>
              <a:t>Of Planets and the Universe:  Self-contained Regimes  in International </a:t>
            </a:r>
            <a:r>
              <a:rPr lang="en-US" dirty="0" smtClean="0"/>
              <a:t>Law</a:t>
            </a:r>
            <a:r>
              <a:rPr lang="pl-PL" dirty="0" smtClean="0"/>
              <a:t>.</a:t>
            </a:r>
            <a:r>
              <a:rPr lang="en-US" dirty="0" smtClean="0"/>
              <a:t> </a:t>
            </a:r>
            <a:r>
              <a:rPr lang="en-US" dirty="0"/>
              <a:t>Bruno </a:t>
            </a:r>
            <a:r>
              <a:rPr lang="en-US" dirty="0" err="1" smtClean="0"/>
              <a:t>Simma</a:t>
            </a:r>
            <a:r>
              <a:rPr lang="en-US" dirty="0" smtClean="0"/>
              <a:t> </a:t>
            </a:r>
            <a:r>
              <a:rPr lang="en-US" dirty="0"/>
              <a:t>and Dirk </a:t>
            </a:r>
            <a:r>
              <a:rPr lang="en-US" dirty="0" err="1" smtClean="0"/>
              <a:t>Pulkowski</a:t>
            </a:r>
            <a:r>
              <a:rPr lang="pl-PL" dirty="0" smtClean="0"/>
              <a:t>, EJIL 17 </a:t>
            </a:r>
            <a:r>
              <a:rPr lang="pl-PL" dirty="0"/>
              <a:t>(2006</a:t>
            </a:r>
            <a:r>
              <a:rPr lang="pl-PL" dirty="0" smtClean="0"/>
              <a:t>) s. 512</a:t>
            </a:r>
          </a:p>
          <a:p>
            <a:pPr marL="0" indent="0">
              <a:buNone/>
            </a:pPr>
            <a:r>
              <a:rPr lang="pl-PL" dirty="0"/>
              <a:t>Można dodać : Porządek prawny Konwencji o ochronie praw człowieka i podstawowych wolności (EKPC)</a:t>
            </a:r>
          </a:p>
          <a:p>
            <a:pPr marL="0" indent="0">
              <a:buNone/>
            </a:pPr>
            <a:endParaRPr lang="en-GB" dirty="0"/>
          </a:p>
        </p:txBody>
      </p:sp>
    </p:spTree>
    <p:extLst>
      <p:ext uri="{BB962C8B-B14F-4D97-AF65-F5344CB8AC3E}">
        <p14:creationId xmlns:p14="http://schemas.microsoft.com/office/powerpoint/2010/main" val="3628046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Prawo UE jako </a:t>
            </a:r>
            <a:r>
              <a:rPr lang="pl-PL" dirty="0" err="1" smtClean="0"/>
              <a:t>self</a:t>
            </a:r>
            <a:r>
              <a:rPr lang="pl-PL" dirty="0" err="1" smtClean="0"/>
              <a:t>-contained</a:t>
            </a:r>
            <a:r>
              <a:rPr lang="pl-PL" dirty="0" smtClean="0"/>
              <a:t> regime prawa międzynarodowego?</a:t>
            </a:r>
          </a:p>
          <a:p>
            <a:r>
              <a:rPr lang="pl-PL" dirty="0" smtClean="0"/>
              <a:t>Samo prawo UE traktuje prawo międzynarodowe jako </a:t>
            </a:r>
            <a:r>
              <a:rPr lang="pl-PL" i="1" dirty="0" smtClean="0"/>
              <a:t>część</a:t>
            </a:r>
            <a:r>
              <a:rPr lang="pl-PL" dirty="0" smtClean="0"/>
              <a:t> swych norm</a:t>
            </a:r>
          </a:p>
          <a:p>
            <a:r>
              <a:rPr lang="pl-PL" dirty="0" smtClean="0"/>
              <a:t>Umowa międzynarodowa jako część prawa Unii może być bezpośrednio stosowana, a jednostka może powoływać się na nią (por</a:t>
            </a:r>
            <a:r>
              <a:rPr lang="pl-PL" dirty="0"/>
              <a:t>. Wyrok Trybunału </a:t>
            </a:r>
            <a:r>
              <a:rPr lang="pl-PL" dirty="0" smtClean="0"/>
              <a:t>Sprawiedliwości z </a:t>
            </a:r>
            <a:r>
              <a:rPr lang="pl-PL" dirty="0"/>
              <a:t>dnia 12 kwietnia 2005 </a:t>
            </a:r>
            <a:r>
              <a:rPr lang="pl-PL" dirty="0" smtClean="0"/>
              <a:t>r</a:t>
            </a:r>
            <a:r>
              <a:rPr lang="pl-PL" dirty="0"/>
              <a:t>., sprawa C-265/03 </a:t>
            </a:r>
            <a:r>
              <a:rPr lang="pl-PL" dirty="0" smtClean="0"/>
              <a:t>Igor </a:t>
            </a:r>
            <a:r>
              <a:rPr lang="pl-PL" dirty="0" err="1"/>
              <a:t>Simutenkov</a:t>
            </a:r>
            <a:r>
              <a:rPr lang="pl-PL" dirty="0"/>
              <a:t> przeciwko </a:t>
            </a:r>
            <a:r>
              <a:rPr lang="pl-PL" dirty="0" err="1"/>
              <a:t>Ministerio</a:t>
            </a:r>
            <a:r>
              <a:rPr lang="pl-PL" dirty="0"/>
              <a:t> de </a:t>
            </a:r>
            <a:r>
              <a:rPr lang="pl-PL" dirty="0" err="1"/>
              <a:t>Educación</a:t>
            </a:r>
            <a:r>
              <a:rPr lang="pl-PL" dirty="0"/>
              <a:t> y </a:t>
            </a:r>
            <a:r>
              <a:rPr lang="pl-PL" dirty="0" err="1"/>
              <a:t>Cultura</a:t>
            </a:r>
            <a:r>
              <a:rPr lang="pl-PL" dirty="0"/>
              <a:t> i Real </a:t>
            </a:r>
            <a:r>
              <a:rPr lang="pl-PL" dirty="0" err="1"/>
              <a:t>Federación</a:t>
            </a:r>
            <a:r>
              <a:rPr lang="pl-PL" dirty="0"/>
              <a:t> </a:t>
            </a:r>
            <a:r>
              <a:rPr lang="pl-PL" dirty="0" err="1"/>
              <a:t>Española</a:t>
            </a:r>
            <a:r>
              <a:rPr lang="pl-PL" dirty="0"/>
              <a:t> de </a:t>
            </a:r>
            <a:r>
              <a:rPr lang="pl-PL" dirty="0" err="1" smtClean="0"/>
              <a:t>Fútbol</a:t>
            </a:r>
            <a:r>
              <a:rPr lang="pl-PL" dirty="0"/>
              <a:t>, </a:t>
            </a:r>
            <a:r>
              <a:rPr lang="pl-PL" dirty="0" smtClean="0"/>
              <a:t>EU:C:2005:213, </a:t>
            </a:r>
            <a:r>
              <a:rPr lang="pl-PL" dirty="0"/>
              <a:t>pkt 21: przepis umowy zawartej przez </a:t>
            </a:r>
            <a:r>
              <a:rPr lang="pl-PL" dirty="0" smtClean="0"/>
              <a:t>UE z</a:t>
            </a:r>
            <a:r>
              <a:rPr lang="pl-PL" dirty="0"/>
              <a:t> państwami trzecimi należy uznać za przepis mający bezpośrednią skuteczność, jeżeli uwzględniając jego brzmienie oraz cel i charakter umowy, zawiera on jasny i precyzyjny obowiązek, którego wypełnienie i skutki nie są uzależnione od wydania kolejnego </a:t>
            </a:r>
            <a:r>
              <a:rPr lang="pl-PL" dirty="0" smtClean="0"/>
              <a:t>aktu</a:t>
            </a:r>
          </a:p>
          <a:p>
            <a:r>
              <a:rPr lang="pl-PL" dirty="0" smtClean="0"/>
              <a:t>Z punktu widzenia prawa UE, norma prawa międzynarodowego ma pierwszeństwo przed normami prawa wtórnego UE (tj. tego, które jest tworzone przez instytucje i organy), ale już nie przed normami prawa pierwotnego UE (tj. hierarchicznie najwyższymi normami prawa UE)</a:t>
            </a:r>
          </a:p>
          <a:p>
            <a:r>
              <a:rPr lang="en-US" dirty="0" err="1"/>
              <a:t>Wyrok</a:t>
            </a:r>
            <a:r>
              <a:rPr lang="en-US" dirty="0"/>
              <a:t> </a:t>
            </a:r>
            <a:r>
              <a:rPr lang="en-US" dirty="0" err="1"/>
              <a:t>Trybunału</a:t>
            </a:r>
            <a:r>
              <a:rPr lang="en-US" dirty="0"/>
              <a:t> </a:t>
            </a:r>
            <a:r>
              <a:rPr lang="en-US" dirty="0" smtClean="0"/>
              <a:t>z </a:t>
            </a:r>
            <a:r>
              <a:rPr lang="en-US" dirty="0" err="1"/>
              <a:t>dnia</a:t>
            </a:r>
            <a:r>
              <a:rPr lang="en-US" dirty="0"/>
              <a:t> 21 </a:t>
            </a:r>
            <a:r>
              <a:rPr lang="en-US" dirty="0" err="1"/>
              <a:t>grudnia</a:t>
            </a:r>
            <a:r>
              <a:rPr lang="en-US" dirty="0"/>
              <a:t> 2011 </a:t>
            </a:r>
            <a:r>
              <a:rPr lang="en-US" dirty="0" smtClean="0"/>
              <a:t>r.</a:t>
            </a:r>
            <a:r>
              <a:rPr lang="pl-PL" dirty="0"/>
              <a:t>, </a:t>
            </a:r>
            <a:r>
              <a:rPr lang="pl-PL" dirty="0" smtClean="0"/>
              <a:t>sprawa C-366/10 </a:t>
            </a:r>
            <a:r>
              <a:rPr lang="en-US" dirty="0" smtClean="0"/>
              <a:t>Air </a:t>
            </a:r>
            <a:r>
              <a:rPr lang="en-US" dirty="0"/>
              <a:t>Transport Association of America i </a:t>
            </a:r>
            <a:r>
              <a:rPr lang="en-US" dirty="0" err="1"/>
              <a:t>inni</a:t>
            </a:r>
            <a:r>
              <a:rPr lang="en-US" dirty="0"/>
              <a:t> </a:t>
            </a:r>
            <a:r>
              <a:rPr lang="en-US" dirty="0" err="1"/>
              <a:t>przeciwko</a:t>
            </a:r>
            <a:r>
              <a:rPr lang="en-US" dirty="0"/>
              <a:t> Secretary of State for Energy and Climate </a:t>
            </a:r>
            <a:r>
              <a:rPr lang="en-US" dirty="0" smtClean="0"/>
              <a:t>Change</a:t>
            </a:r>
            <a:r>
              <a:rPr lang="pl-PL" dirty="0" smtClean="0"/>
              <a:t>,</a:t>
            </a:r>
            <a:r>
              <a:rPr lang="pl-PL" dirty="0"/>
              <a:t> EU:C:2011:864, pkt 50, zgodnie z art. 216 ust. 2 TFUE jeżeli umowy międzynarodowe są zawarte przez Unię, takie umowy są wiążące dla instytucji Unii i w konsekwencji mają one pierwszeństwo przed aktami Unii </a:t>
            </a:r>
            <a:endParaRPr lang="pl-PL" dirty="0" smtClean="0"/>
          </a:p>
          <a:p>
            <a:r>
              <a:rPr lang="pl-PL" dirty="0" smtClean="0"/>
              <a:t>Z punktu widzenia prawa UE, prawo UE nie jest </a:t>
            </a:r>
            <a:r>
              <a:rPr lang="pl-PL" dirty="0" err="1" smtClean="0"/>
              <a:t>self-contained</a:t>
            </a:r>
            <a:r>
              <a:rPr lang="pl-PL" dirty="0" smtClean="0"/>
              <a:t> regime prawa międzynarodowego, a samoistnym porządkiem prawnym</a:t>
            </a:r>
            <a:endParaRPr lang="en-GB" dirty="0"/>
          </a:p>
        </p:txBody>
      </p:sp>
    </p:spTree>
    <p:extLst>
      <p:ext uri="{BB962C8B-B14F-4D97-AF65-F5344CB8AC3E}">
        <p14:creationId xmlns:p14="http://schemas.microsoft.com/office/powerpoint/2010/main" val="3690510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Prawo Światowej Organizacji Handlu – zbiór norm prawa międzynarodowego wynikających z umów</a:t>
            </a:r>
          </a:p>
          <a:p>
            <a:r>
              <a:rPr lang="en-GB" dirty="0">
                <a:hlinkClick r:id="rId2"/>
              </a:rPr>
              <a:t>https://</a:t>
            </a:r>
            <a:r>
              <a:rPr lang="en-GB" dirty="0" smtClean="0">
                <a:hlinkClick r:id="rId2"/>
              </a:rPr>
              <a:t>www.wto.org/english/docs_e/legal_e/legal_e.htm</a:t>
            </a:r>
            <a:r>
              <a:rPr lang="pl-PL" dirty="0" smtClean="0"/>
              <a:t>, Akt Końcowy rundy urugwajskiej 1994 </a:t>
            </a:r>
          </a:p>
          <a:p>
            <a:r>
              <a:rPr lang="pl-PL" b="1" dirty="0"/>
              <a:t>Układ Ogólny w sprawie Taryf Celnych i </a:t>
            </a:r>
            <a:r>
              <a:rPr lang="pl-PL" b="1" dirty="0" smtClean="0"/>
              <a:t>Handlu (General Agreement on Trade and </a:t>
            </a:r>
            <a:r>
              <a:rPr lang="pl-PL" b="1" dirty="0" err="1" smtClean="0"/>
              <a:t>Tariffs</a:t>
            </a:r>
            <a:r>
              <a:rPr lang="pl-PL" b="1" dirty="0" smtClean="0"/>
              <a:t>, wersja 1994)</a:t>
            </a:r>
          </a:p>
          <a:p>
            <a:r>
              <a:rPr lang="pl-PL" b="1" dirty="0" smtClean="0"/>
              <a:t>Umowa z Marrakeszu ustanawiająca Światową </a:t>
            </a:r>
            <a:r>
              <a:rPr lang="pl-PL" b="1" dirty="0"/>
              <a:t>Organizację </a:t>
            </a:r>
            <a:r>
              <a:rPr lang="pl-PL" b="1" dirty="0" smtClean="0"/>
              <a:t>Handlu, 1994 (</a:t>
            </a:r>
            <a:r>
              <a:rPr lang="pl-PL" b="1" dirty="0" smtClean="0">
                <a:hlinkClick r:id="rId3"/>
              </a:rPr>
              <a:t>https</a:t>
            </a:r>
            <a:r>
              <a:rPr lang="pl-PL" b="1" dirty="0">
                <a:hlinkClick r:id="rId3"/>
              </a:rPr>
              <a:t>://</a:t>
            </a:r>
            <a:r>
              <a:rPr lang="pl-PL" b="1" dirty="0" smtClean="0">
                <a:hlinkClick r:id="rId3"/>
              </a:rPr>
              <a:t>www.wto.org/english/docs_e/legal_e/04-wto_e.htm</a:t>
            </a:r>
            <a:r>
              <a:rPr lang="pl-PL" b="1" dirty="0" smtClean="0"/>
              <a:t>)</a:t>
            </a:r>
          </a:p>
          <a:p>
            <a:r>
              <a:rPr lang="pl-PL" b="1" dirty="0" smtClean="0"/>
              <a:t>System ten zawiera Organ Rozwiązywania Sporów (</a:t>
            </a:r>
            <a:r>
              <a:rPr lang="pl-PL" b="1" dirty="0" err="1" smtClean="0"/>
              <a:t>Dispute</a:t>
            </a:r>
            <a:r>
              <a:rPr lang="pl-PL" b="1" dirty="0" smtClean="0"/>
              <a:t> </a:t>
            </a:r>
            <a:r>
              <a:rPr lang="pl-PL" b="1" dirty="0" err="1" smtClean="0"/>
              <a:t>Settlement</a:t>
            </a:r>
            <a:r>
              <a:rPr lang="pl-PL" b="1" dirty="0" smtClean="0"/>
              <a:t> Body) oraz Organ Odwoławczy (</a:t>
            </a:r>
            <a:r>
              <a:rPr lang="pl-PL" b="1" dirty="0" err="1" smtClean="0"/>
              <a:t>Appellate</a:t>
            </a:r>
            <a:r>
              <a:rPr lang="pl-PL" b="1" dirty="0" smtClean="0"/>
              <a:t> Body), które odwołują się do prawa międzynarodowego „ogólnego” w swoim orzecznictwie</a:t>
            </a:r>
          </a:p>
          <a:p>
            <a:r>
              <a:rPr lang="pl-PL" b="1" dirty="0" smtClean="0"/>
              <a:t>Art. 3 ust. 2 </a:t>
            </a:r>
            <a:r>
              <a:rPr lang="pl-PL" b="1" dirty="0" err="1" smtClean="0"/>
              <a:t>Dispute</a:t>
            </a:r>
            <a:r>
              <a:rPr lang="pl-PL" b="1" dirty="0" smtClean="0"/>
              <a:t> </a:t>
            </a:r>
            <a:r>
              <a:rPr lang="pl-PL" b="1" dirty="0" err="1" smtClean="0"/>
              <a:t>Settlement</a:t>
            </a:r>
            <a:r>
              <a:rPr lang="pl-PL" b="1" dirty="0" smtClean="0"/>
              <a:t> </a:t>
            </a:r>
            <a:r>
              <a:rPr lang="pl-PL" b="1" dirty="0" err="1" smtClean="0"/>
              <a:t>Understanding</a:t>
            </a:r>
            <a:r>
              <a:rPr lang="pl-PL" b="1" dirty="0" smtClean="0"/>
              <a:t> (Porozumienia o Rozwiązywaniu Sporów) WTO:</a:t>
            </a:r>
          </a:p>
          <a:p>
            <a:r>
              <a:rPr lang="en-US" dirty="0">
                <a:hlinkClick r:id="rId4"/>
              </a:rPr>
              <a:t>https://</a:t>
            </a:r>
            <a:r>
              <a:rPr lang="en-US" dirty="0" smtClean="0">
                <a:hlinkClick r:id="rId4"/>
              </a:rPr>
              <a:t>www.wto.org/english/docs_e/legal_e/28-dsu_e.htm</a:t>
            </a:r>
            <a:endParaRPr lang="pl-PL" dirty="0" smtClean="0"/>
          </a:p>
          <a:p>
            <a:r>
              <a:rPr lang="en-US" dirty="0" smtClean="0"/>
              <a:t>The </a:t>
            </a:r>
            <a:r>
              <a:rPr lang="en-US" dirty="0"/>
              <a:t>Members recognize that it serves to preserve the rights and obligations of Members under the covered agreements, and to clarify the existing provisions of those agreements</a:t>
            </a:r>
            <a:r>
              <a:rPr lang="en-US" b="1" dirty="0"/>
              <a:t> in accordance with customary rules of interpretation of public international law</a:t>
            </a:r>
            <a:r>
              <a:rPr lang="en-US" dirty="0"/>
              <a:t>. </a:t>
            </a:r>
            <a:r>
              <a:rPr lang="pl-PL" b="1" dirty="0" smtClean="0"/>
              <a:t> </a:t>
            </a:r>
          </a:p>
          <a:p>
            <a:r>
              <a:rPr lang="pl-PL" b="1" dirty="0" smtClean="0"/>
              <a:t>Efekt: prawo WTO nie traktuje się jako „wyodrębniony” od ogólnego prawa międzynarodowego </a:t>
            </a:r>
            <a:r>
              <a:rPr lang="pl-PL" b="1" dirty="0" err="1" smtClean="0"/>
              <a:t>self-contained</a:t>
            </a:r>
            <a:r>
              <a:rPr lang="pl-PL" b="1" dirty="0" smtClean="0"/>
              <a:t> regime, a raczej jako normy szczególne, stosowane jako </a:t>
            </a:r>
            <a:r>
              <a:rPr lang="pl-PL" b="1" i="1" dirty="0" smtClean="0"/>
              <a:t>lex </a:t>
            </a:r>
            <a:r>
              <a:rPr lang="pl-PL" b="1" i="1" dirty="0" err="1" smtClean="0"/>
              <a:t>specialis</a:t>
            </a:r>
            <a:r>
              <a:rPr lang="pl-PL" b="1" dirty="0" smtClean="0"/>
              <a:t>, ale niewyłączające możliwości stosowania ogólnego </a:t>
            </a:r>
            <a:r>
              <a:rPr lang="pl-PL" b="1" dirty="0" err="1" smtClean="0"/>
              <a:t>p.m.p</a:t>
            </a:r>
            <a:r>
              <a:rPr lang="pl-PL" b="1" dirty="0" smtClean="0"/>
              <a:t>. w braku normy WTO, a także interpretowane w zgodzie z </a:t>
            </a:r>
            <a:r>
              <a:rPr lang="pl-PL" b="1" dirty="0" err="1" smtClean="0"/>
              <a:t>p.m.p</a:t>
            </a:r>
            <a:r>
              <a:rPr lang="pl-PL" b="1" dirty="0" smtClean="0"/>
              <a:t>.</a:t>
            </a:r>
          </a:p>
          <a:p>
            <a:endParaRPr lang="en-GB" dirty="0"/>
          </a:p>
        </p:txBody>
      </p:sp>
    </p:spTree>
    <p:extLst>
      <p:ext uri="{BB962C8B-B14F-4D97-AF65-F5344CB8AC3E}">
        <p14:creationId xmlns:p14="http://schemas.microsoft.com/office/powerpoint/2010/main" val="2728614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lnSpcReduction="10000"/>
          </a:bodyPr>
          <a:lstStyle/>
          <a:p>
            <a:r>
              <a:rPr lang="pl-PL" dirty="0" smtClean="0"/>
              <a:t>Normy międzynarodowe nt. praw człowieka</a:t>
            </a:r>
          </a:p>
          <a:p>
            <a:r>
              <a:rPr lang="pl-PL" i="1" dirty="0"/>
              <a:t>Międzynarodowy Pakt Praw Obywatelskich</a:t>
            </a:r>
            <a:r>
              <a:rPr lang="pl-PL" dirty="0"/>
              <a:t> i </a:t>
            </a:r>
            <a:r>
              <a:rPr lang="pl-PL" i="1" dirty="0" smtClean="0"/>
              <a:t>Politycznych </a:t>
            </a:r>
            <a:r>
              <a:rPr lang="pl-PL" dirty="0" smtClean="0"/>
              <a:t>(</a:t>
            </a:r>
            <a:r>
              <a:rPr lang="pl-PL" dirty="0" err="1" smtClean="0"/>
              <a:t>MPPOiP</a:t>
            </a:r>
            <a:r>
              <a:rPr lang="pl-PL" dirty="0" smtClean="0"/>
              <a:t> / International </a:t>
            </a:r>
            <a:r>
              <a:rPr lang="pl-PL" dirty="0" err="1" smtClean="0"/>
              <a:t>Covenant</a:t>
            </a:r>
            <a:r>
              <a:rPr lang="pl-PL" dirty="0" smtClean="0"/>
              <a:t> on </a:t>
            </a:r>
            <a:r>
              <a:rPr lang="pl-PL" dirty="0" err="1" smtClean="0"/>
              <a:t>Civil</a:t>
            </a:r>
            <a:r>
              <a:rPr lang="pl-PL" dirty="0" smtClean="0"/>
              <a:t> and </a:t>
            </a:r>
            <a:r>
              <a:rPr lang="pl-PL" dirty="0" err="1" smtClean="0"/>
              <a:t>Political</a:t>
            </a:r>
            <a:r>
              <a:rPr lang="pl-PL" dirty="0" smtClean="0"/>
              <a:t> </a:t>
            </a:r>
            <a:r>
              <a:rPr lang="pl-PL" dirty="0" err="1" smtClean="0"/>
              <a:t>Rights</a:t>
            </a:r>
            <a:r>
              <a:rPr lang="pl-PL" dirty="0"/>
              <a:t>, ICCPR), </a:t>
            </a:r>
            <a:r>
              <a:rPr lang="pl-PL" dirty="0">
                <a:hlinkClick r:id="rId2"/>
              </a:rPr>
              <a:t>http://</a:t>
            </a:r>
            <a:r>
              <a:rPr lang="pl-PL" dirty="0" smtClean="0">
                <a:hlinkClick r:id="rId2"/>
              </a:rPr>
              <a:t>www.ohchr.org/EN/ProfessionalInterest/Pages/CCPR.aspx</a:t>
            </a:r>
            <a:r>
              <a:rPr lang="pl-PL" dirty="0"/>
              <a:t>, otwarty do podpisu w Nowym Jorku dnia 19 grudnia 1966 r</a:t>
            </a:r>
            <a:r>
              <a:rPr lang="pl-PL" dirty="0" smtClean="0"/>
              <a:t>., jako ratyfikowana umowa międzynarodowa (</a:t>
            </a:r>
            <a:r>
              <a:rPr lang="pl-PL" b="1" dirty="0"/>
              <a:t>Dz.U.1977.38.167 z dnia </a:t>
            </a:r>
            <a:r>
              <a:rPr lang="pl-PL" b="1" dirty="0" smtClean="0"/>
              <a:t>1977.12.29</a:t>
            </a:r>
            <a:r>
              <a:rPr lang="pl-PL" dirty="0" smtClean="0"/>
              <a:t>)</a:t>
            </a:r>
          </a:p>
          <a:p>
            <a:r>
              <a:rPr lang="pl-PL" i="1" dirty="0"/>
              <a:t>Międzynarodowy Pakt</a:t>
            </a:r>
            <a:r>
              <a:rPr lang="pl-PL" dirty="0"/>
              <a:t> Praw Gospodarczych, Społecznych i </a:t>
            </a:r>
            <a:r>
              <a:rPr lang="pl-PL" dirty="0" smtClean="0"/>
              <a:t>Kulturalnych, otwarty </a:t>
            </a:r>
            <a:r>
              <a:rPr lang="pl-PL" dirty="0"/>
              <a:t>do podpisu w Nowym Jorku dnia 19 grudnia 1966 r</a:t>
            </a:r>
            <a:r>
              <a:rPr lang="pl-PL" dirty="0" smtClean="0"/>
              <a:t>.,</a:t>
            </a:r>
            <a:r>
              <a:rPr lang="pl-PL" b="1" dirty="0"/>
              <a:t> Dz.U.1977.38.169 z dnia </a:t>
            </a:r>
            <a:r>
              <a:rPr lang="pl-PL" b="1" dirty="0" smtClean="0"/>
              <a:t>1977.12.29, </a:t>
            </a:r>
            <a:r>
              <a:rPr lang="pl-PL" dirty="0" smtClean="0"/>
              <a:t>jako ratyfikowana umowa międzynarodowa</a:t>
            </a:r>
            <a:endParaRPr lang="pl-PL" b="1" dirty="0"/>
          </a:p>
          <a:p>
            <a:r>
              <a:rPr lang="pl-PL" dirty="0" smtClean="0"/>
              <a:t>Powszechna Deklaracja Praw Człowieka (the Universal </a:t>
            </a:r>
            <a:r>
              <a:rPr lang="pl-PL" dirty="0" err="1" smtClean="0"/>
              <a:t>Declaration</a:t>
            </a:r>
            <a:r>
              <a:rPr lang="pl-PL" dirty="0" smtClean="0"/>
              <a:t> of Human </a:t>
            </a:r>
            <a:r>
              <a:rPr lang="pl-PL" dirty="0" err="1" smtClean="0"/>
              <a:t>Rights</a:t>
            </a:r>
            <a:r>
              <a:rPr lang="pl-PL" dirty="0"/>
              <a:t>, </a:t>
            </a:r>
            <a:r>
              <a:rPr lang="pl-PL" dirty="0">
                <a:hlinkClick r:id="rId3"/>
              </a:rPr>
              <a:t>http://</a:t>
            </a:r>
            <a:r>
              <a:rPr lang="pl-PL" dirty="0" smtClean="0">
                <a:hlinkClick r:id="rId3"/>
              </a:rPr>
              <a:t>www.ohchr.org/EN/UDHR/Pages/UDHRIndex.aspx</a:t>
            </a:r>
            <a:r>
              <a:rPr lang="pl-PL" dirty="0"/>
              <a:t>), rezolucja ZO ONZ, </a:t>
            </a:r>
            <a:r>
              <a:rPr lang="pl-PL" dirty="0">
                <a:hlinkClick r:id="rId4"/>
              </a:rPr>
              <a:t>http://undocs.org/A/RES/217(III</a:t>
            </a:r>
            <a:r>
              <a:rPr lang="pl-PL" dirty="0" smtClean="0">
                <a:hlinkClick r:id="rId4"/>
              </a:rPr>
              <a:t>)</a:t>
            </a:r>
            <a:endParaRPr lang="pl-PL" dirty="0" smtClean="0"/>
          </a:p>
          <a:p>
            <a:r>
              <a:rPr lang="pl-PL" dirty="0" smtClean="0"/>
              <a:t>Brak scentralizowanego organu sądowego, który zapewniałby skuteczność tym normom</a:t>
            </a:r>
          </a:p>
          <a:p>
            <a:r>
              <a:rPr lang="pl-PL" dirty="0" smtClean="0"/>
              <a:t>Komitet Praw </a:t>
            </a:r>
            <a:r>
              <a:rPr lang="pl-PL" dirty="0"/>
              <a:t>Człowieka – monitorowanie ICCPR (</a:t>
            </a:r>
            <a:r>
              <a:rPr lang="pl-PL" dirty="0">
                <a:hlinkClick r:id="rId5"/>
              </a:rPr>
              <a:t>http://</a:t>
            </a:r>
            <a:r>
              <a:rPr lang="pl-PL" dirty="0" smtClean="0">
                <a:hlinkClick r:id="rId5"/>
              </a:rPr>
              <a:t>www.ohchr.org/EN/HRBodies/CCPR/Pages/CCPRIndex.aspx</a:t>
            </a:r>
            <a:r>
              <a:rPr lang="pl-PL" dirty="0" smtClean="0"/>
              <a:t>)</a:t>
            </a:r>
          </a:p>
          <a:p>
            <a:r>
              <a:rPr lang="pl-PL" dirty="0" smtClean="0"/>
              <a:t>Komisja </a:t>
            </a:r>
            <a:r>
              <a:rPr lang="pl-PL" dirty="0"/>
              <a:t>Praw Człowieka ONZ (</a:t>
            </a:r>
            <a:r>
              <a:rPr lang="pl-PL" dirty="0">
                <a:hlinkClick r:id="rId6"/>
              </a:rPr>
              <a:t>http://</a:t>
            </a:r>
            <a:r>
              <a:rPr lang="pl-PL" dirty="0" smtClean="0">
                <a:hlinkClick r:id="rId6"/>
              </a:rPr>
              <a:t>www.ohchr.org/EN/HRBodies/HRC/Pages/Presidency.aspx</a:t>
            </a:r>
            <a:r>
              <a:rPr lang="pl-PL" dirty="0" smtClean="0"/>
              <a:t>)</a:t>
            </a:r>
          </a:p>
          <a:p>
            <a:r>
              <a:rPr lang="pl-PL" dirty="0" smtClean="0"/>
              <a:t>Brak możliwości zmuszenia Państwa do przestrzegania praw człowieka</a:t>
            </a:r>
          </a:p>
          <a:p>
            <a:r>
              <a:rPr lang="pl-PL" dirty="0" smtClean="0"/>
              <a:t>Regionalne sądy mające chronić prawa człowieka – </a:t>
            </a:r>
            <a:r>
              <a:rPr lang="pl-PL" dirty="0" err="1" smtClean="0"/>
              <a:t>Międzyamerykański</a:t>
            </a:r>
            <a:r>
              <a:rPr lang="pl-PL" dirty="0" smtClean="0"/>
              <a:t> Trybunał Praw Człowieka</a:t>
            </a:r>
          </a:p>
          <a:p>
            <a:r>
              <a:rPr lang="pl-PL" dirty="0">
                <a:hlinkClick r:id="rId7"/>
              </a:rPr>
              <a:t>https://</a:t>
            </a:r>
            <a:r>
              <a:rPr lang="pl-PL" dirty="0" smtClean="0">
                <a:hlinkClick r:id="rId7"/>
              </a:rPr>
              <a:t>www.oas.org/en/iachr/mandate/what.asp</a:t>
            </a:r>
            <a:r>
              <a:rPr lang="pl-PL" dirty="0" smtClean="0"/>
              <a:t> </a:t>
            </a:r>
          </a:p>
          <a:p>
            <a:r>
              <a:rPr lang="pl-PL" dirty="0" smtClean="0"/>
              <a:t>Efekt: pofragmentowana terytorialnie ochrona, brak jednolitego organu sądowego, brak jednolitego „wyodrębnienia się” od prawa międzynarodowego</a:t>
            </a:r>
            <a:endParaRPr lang="pl-PL" dirty="0"/>
          </a:p>
        </p:txBody>
      </p:sp>
    </p:spTree>
    <p:extLst>
      <p:ext uri="{BB962C8B-B14F-4D97-AF65-F5344CB8AC3E}">
        <p14:creationId xmlns:p14="http://schemas.microsoft.com/office/powerpoint/2010/main" val="3714549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normAutofit fontScale="92500" lnSpcReduction="20000"/>
          </a:bodyPr>
          <a:lstStyle/>
          <a:p>
            <a:r>
              <a:rPr lang="pl-PL" dirty="0" smtClean="0"/>
              <a:t>Konwencja o ochronie praw człowieka i podstawowych wolności (Europejska Konwencja </a:t>
            </a:r>
            <a:r>
              <a:rPr lang="pl-PL" dirty="0"/>
              <a:t>Praw Człowieka, EKPC), </a:t>
            </a:r>
            <a:r>
              <a:rPr lang="pl-PL" dirty="0">
                <a:hlinkClick r:id="rId2"/>
              </a:rPr>
              <a:t>http://</a:t>
            </a:r>
            <a:r>
              <a:rPr lang="pl-PL" dirty="0" smtClean="0">
                <a:hlinkClick r:id="rId2"/>
              </a:rPr>
              <a:t>www.echr.coe.int/Pages/home.aspx?p=home</a:t>
            </a:r>
            <a:endParaRPr lang="pl-PL" dirty="0" smtClean="0"/>
          </a:p>
          <a:p>
            <a:r>
              <a:rPr lang="pl-PL" dirty="0" smtClean="0"/>
              <a:t>W konwencj</a:t>
            </a:r>
            <a:r>
              <a:rPr lang="pl-PL" dirty="0" smtClean="0"/>
              <a:t>i znajduje się art. </a:t>
            </a:r>
            <a:r>
              <a:rPr lang="pl-PL" dirty="0"/>
              <a:t>55 ECHR: Wysokie Układające się Strony zgadzają się, że, wyjąwszy porozumienia szczególne, nie będą wykorzystywały obowiązujących między nimi traktatów, konwencji lub deklaracji dla skierowania, w drodze skargi, sporu powstałego w związku z interpretacją lub stosowaniem niniejszej konwencji do rozpatrzenia w ramach innych sposobów rozstrzygania sporów niż przewidziane w niniejszej </a:t>
            </a:r>
            <a:r>
              <a:rPr lang="pl-PL" dirty="0" smtClean="0"/>
              <a:t>konwencji; ograniczona możliwość przedkładania sporów na podstawie EKPC innym sądom niż </a:t>
            </a:r>
            <a:r>
              <a:rPr lang="pl-PL" dirty="0" err="1" smtClean="0"/>
              <a:t>ETPCz</a:t>
            </a:r>
            <a:endParaRPr lang="pl-PL" dirty="0" smtClean="0"/>
          </a:p>
          <a:p>
            <a:r>
              <a:rPr lang="pl-PL" dirty="0" smtClean="0"/>
              <a:t>Wprawdzie prawdą jest, że EKPC posiada własny organ zapewniający skuteczność, a jednostka może zwrócić się do tego organu bezpośrednio po wyczerpaniu drogi krajowej, a zarazem Konwencja ustanawia swoiste, oryginalne normy ochrony praw człowieka, to jednak EKPC oraz Trybunał nie roszczą sobie uznania za </a:t>
            </a:r>
            <a:r>
              <a:rPr lang="pl-PL" dirty="0" err="1" smtClean="0"/>
              <a:t>self-contained</a:t>
            </a:r>
            <a:r>
              <a:rPr lang="pl-PL" dirty="0" smtClean="0"/>
              <a:t> regime</a:t>
            </a:r>
          </a:p>
          <a:p>
            <a:r>
              <a:rPr lang="pl-PL" dirty="0" smtClean="0"/>
              <a:t>Cypr </a:t>
            </a:r>
            <a:r>
              <a:rPr lang="pl-PL" dirty="0" err="1" smtClean="0"/>
              <a:t>pko</a:t>
            </a:r>
            <a:r>
              <a:rPr lang="pl-PL" dirty="0" smtClean="0"/>
              <a:t> Turcji, 25781/94, 12/05/2014, pkt 24</a:t>
            </a:r>
          </a:p>
          <a:p>
            <a:r>
              <a:rPr lang="pl-PL" i="1" dirty="0" smtClean="0"/>
              <a:t>t</a:t>
            </a:r>
            <a:r>
              <a:rPr lang="en-US" i="1" dirty="0" smtClean="0"/>
              <a:t>he </a:t>
            </a:r>
            <a:r>
              <a:rPr lang="en-US" i="1" dirty="0"/>
              <a:t>Court reiterates that the provisions of the Convention cannot be interpreted and applied in a vacuum. Despite its specific character as a human rights instrument, the Convention is an international treaty to be interpreted in accordance with the relevant norms and principles of public international law and, in particular, in the light of the Vienna Convention on the Law of Treaties of 23 May 1969 (the “Vienna Convention”). As a matter of fact, the Court has never considered the provisions of the Convention as the sole framework of reference for the interpretation of the rights and freedoms enshrined therein. On the contrary, it must also take into account any relevant rules and principles of international law applicable in relations between the Contracting Parties (see, among many others, </a:t>
            </a:r>
            <a:r>
              <a:rPr lang="en-US" i="1" dirty="0" err="1"/>
              <a:t>Loizidou</a:t>
            </a:r>
            <a:r>
              <a:rPr lang="en-US" i="1" dirty="0"/>
              <a:t> v. Turkey (merits), 18 December 1996, § 43, Reports of Judgments and Decisions 1996-VI; Al‑</a:t>
            </a:r>
            <a:r>
              <a:rPr lang="en-US" i="1" dirty="0" err="1"/>
              <a:t>Adsani</a:t>
            </a:r>
            <a:r>
              <a:rPr lang="en-US" i="1" dirty="0"/>
              <a:t> v. the United Kingdom [GC], no. </a:t>
            </a:r>
            <a:r>
              <a:rPr lang="en-US" i="1" dirty="0">
                <a:hlinkClick r:id="rId3"/>
              </a:rPr>
              <a:t>35763/97</a:t>
            </a:r>
            <a:r>
              <a:rPr lang="en-US" i="1" dirty="0"/>
              <a:t>, § 55, ECHR 2001‑XI; </a:t>
            </a:r>
            <a:r>
              <a:rPr lang="en-US" i="1" dirty="0" err="1"/>
              <a:t>Bosphorus</a:t>
            </a:r>
            <a:r>
              <a:rPr lang="en-US" i="1" dirty="0"/>
              <a:t> </a:t>
            </a:r>
            <a:r>
              <a:rPr lang="en-US" i="1" dirty="0" err="1"/>
              <a:t>Hava</a:t>
            </a:r>
            <a:r>
              <a:rPr lang="en-US" i="1" dirty="0"/>
              <a:t> </a:t>
            </a:r>
            <a:r>
              <a:rPr lang="en-US" i="1" dirty="0" err="1"/>
              <a:t>Yolları</a:t>
            </a:r>
            <a:r>
              <a:rPr lang="en-US" i="1" dirty="0"/>
              <a:t> </a:t>
            </a:r>
            <a:r>
              <a:rPr lang="en-US" i="1" dirty="0" err="1"/>
              <a:t>Turizm</a:t>
            </a:r>
            <a:r>
              <a:rPr lang="en-US" i="1" dirty="0"/>
              <a:t> </a:t>
            </a:r>
            <a:r>
              <a:rPr lang="en-US" i="1" dirty="0" err="1"/>
              <a:t>ve</a:t>
            </a:r>
            <a:r>
              <a:rPr lang="en-US" i="1" dirty="0"/>
              <a:t> </a:t>
            </a:r>
            <a:r>
              <a:rPr lang="en-US" i="1" dirty="0" err="1"/>
              <a:t>Ticaret</a:t>
            </a:r>
            <a:r>
              <a:rPr lang="en-US" i="1" dirty="0"/>
              <a:t> </a:t>
            </a:r>
            <a:r>
              <a:rPr lang="en-US" i="1" dirty="0" err="1"/>
              <a:t>Anonim</a:t>
            </a:r>
            <a:r>
              <a:rPr lang="en-US" i="1" dirty="0"/>
              <a:t> </a:t>
            </a:r>
            <a:r>
              <a:rPr lang="en-US" i="1" dirty="0" err="1"/>
              <a:t>Şirketi</a:t>
            </a:r>
            <a:r>
              <a:rPr lang="en-US" i="1" dirty="0"/>
              <a:t> v. Ireland [GC], no. </a:t>
            </a:r>
            <a:r>
              <a:rPr lang="en-US" i="1" dirty="0">
                <a:hlinkClick r:id="rId4"/>
              </a:rPr>
              <a:t>45036/98</a:t>
            </a:r>
            <a:r>
              <a:rPr lang="en-US" i="1" dirty="0"/>
              <a:t>, § 150, ECHR 2005‑VI; </a:t>
            </a:r>
            <a:r>
              <a:rPr lang="en-US" i="1" dirty="0" err="1"/>
              <a:t>Demir</a:t>
            </a:r>
            <a:r>
              <a:rPr lang="en-US" i="1" dirty="0"/>
              <a:t> and </a:t>
            </a:r>
            <a:r>
              <a:rPr lang="en-US" i="1" dirty="0" err="1"/>
              <a:t>Baykara</a:t>
            </a:r>
            <a:r>
              <a:rPr lang="en-US" i="1" dirty="0"/>
              <a:t> v. Turkey [GC], no. </a:t>
            </a:r>
            <a:r>
              <a:rPr lang="en-US" i="1" dirty="0">
                <a:hlinkClick r:id="rId5"/>
              </a:rPr>
              <a:t>34503/97</a:t>
            </a:r>
            <a:r>
              <a:rPr lang="en-US" i="1" dirty="0"/>
              <a:t>, § 67, ECHR 2008, and Article 31 § 3 (c) of the Vienna Convention</a:t>
            </a:r>
            <a:r>
              <a:rPr lang="en-US" i="1" dirty="0" smtClean="0"/>
              <a:t>).</a:t>
            </a:r>
            <a:endParaRPr lang="pl-PL" i="1" dirty="0" smtClean="0"/>
          </a:p>
          <a:p>
            <a:r>
              <a:rPr lang="pl-PL" dirty="0" smtClean="0"/>
              <a:t>Efekt: również słabo z koncepcją </a:t>
            </a:r>
            <a:r>
              <a:rPr lang="pl-PL" dirty="0" err="1" smtClean="0"/>
              <a:t>self-contained</a:t>
            </a:r>
            <a:r>
              <a:rPr lang="pl-PL" dirty="0" smtClean="0"/>
              <a:t> </a:t>
            </a:r>
            <a:r>
              <a:rPr lang="pl-PL" dirty="0" err="1" smtClean="0"/>
              <a:t>regimes</a:t>
            </a:r>
            <a:r>
              <a:rPr lang="pl-PL" dirty="0" smtClean="0"/>
              <a:t> w stosunku do EKPC</a:t>
            </a:r>
            <a:endParaRPr lang="en-GB" dirty="0"/>
          </a:p>
        </p:txBody>
      </p:sp>
    </p:spTree>
    <p:extLst>
      <p:ext uri="{BB962C8B-B14F-4D97-AF65-F5344CB8AC3E}">
        <p14:creationId xmlns:p14="http://schemas.microsoft.com/office/powerpoint/2010/main" val="4148000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25554" y="0"/>
            <a:ext cx="11466445" cy="6857999"/>
          </a:xfrm>
        </p:spPr>
        <p:txBody>
          <a:bodyPr/>
          <a:lstStyle/>
          <a:p>
            <a:r>
              <a:rPr lang="pl-PL" dirty="0" smtClean="0"/>
              <a:t>Relacja normy i systemu prawa </a:t>
            </a:r>
            <a:r>
              <a:rPr lang="pl-PL" dirty="0" err="1" smtClean="0"/>
              <a:t>międynarodowego</a:t>
            </a:r>
            <a:r>
              <a:rPr lang="pl-PL" dirty="0" smtClean="0"/>
              <a:t> do normy i systemu prawa krajowego (polskiego)</a:t>
            </a:r>
          </a:p>
          <a:p>
            <a:r>
              <a:rPr lang="pl-PL" dirty="0" smtClean="0"/>
              <a:t>Dwie koncepcje : monizm i dualizm</a:t>
            </a:r>
          </a:p>
          <a:p>
            <a:r>
              <a:rPr lang="pl-PL" dirty="0" smtClean="0"/>
              <a:t>Monizm zakłada, że prawo międzynarodowe i prawo (porządki prawne) krajowe to części tego samego systemu</a:t>
            </a:r>
          </a:p>
          <a:p>
            <a:r>
              <a:rPr lang="pl-PL" dirty="0" smtClean="0"/>
              <a:t>Dualizm zakłada, że prawo międzynarodowe i prawo krajowe to odrębne od siebie systemy prawa</a:t>
            </a:r>
          </a:p>
          <a:p>
            <a:r>
              <a:rPr lang="pl-PL" dirty="0" smtClean="0"/>
              <a:t>W wersji dualistycznej konieczne jest, aby norma prawa międzynarodowego została odwzorowana</a:t>
            </a:r>
            <a:r>
              <a:rPr lang="pl-PL" dirty="0" smtClean="0"/>
              <a:t> w prawie krajowym (transformacja)</a:t>
            </a:r>
          </a:p>
          <a:p>
            <a:r>
              <a:rPr lang="pl-PL" dirty="0" smtClean="0"/>
              <a:t>W wersji monistycznej uznaje się, że norma prawa międzynarodowego, w wypadku, gdy Państwo się nią wiąże, jest inkorporowana do prawa krajowego jako norma prawa międzynarodowego</a:t>
            </a:r>
          </a:p>
          <a:p>
            <a:r>
              <a:rPr lang="pl-PL" dirty="0" smtClean="0"/>
              <a:t>Gdyby uznawać, że norma staje się normą prawa krajowego, to stosuje się do niej całe instrumentarium prawa krajowego (np. konieczność ogłaszania w Dz. U. albo M.P.), a w wypadku inkorporacji norma zachowuje charakter międzynarodowy i np. wobec tego jest dalej interpretowana jako norma traktatowa </a:t>
            </a:r>
            <a:endParaRPr lang="pl-PL" dirty="0" smtClean="0"/>
          </a:p>
          <a:p>
            <a:endParaRPr lang="en-GB" dirty="0"/>
          </a:p>
        </p:txBody>
      </p:sp>
    </p:spTree>
    <p:extLst>
      <p:ext uri="{BB962C8B-B14F-4D97-AF65-F5344CB8AC3E}">
        <p14:creationId xmlns:p14="http://schemas.microsoft.com/office/powerpoint/2010/main" val="199207110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TM10001105[[fn=Przycinanie]]</Template>
  <TotalTime>493</TotalTime>
  <Words>3997</Words>
  <Application>Microsoft Office PowerPoint</Application>
  <PresentationFormat>Panoramiczny</PresentationFormat>
  <Paragraphs>128</Paragraphs>
  <Slides>21</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21</vt:i4>
      </vt:variant>
    </vt:vector>
  </HeadingPairs>
  <TitlesOfParts>
    <vt:vector size="24" baseType="lpstr">
      <vt:lpstr>Arial</vt:lpstr>
      <vt:lpstr>Franklin Gothic Book</vt:lpstr>
      <vt:lpstr>Crop</vt:lpstr>
      <vt:lpstr> 1)  Self-contained regimes 2)  Norma i system P.M.P. a norma i system prawa krajowego (polskiego) 3)  Zagadnienie pierwszeństwa normy prawa międzynarodowego z punktów widzenia prawa międzynarodowego i prawa polskiego</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Self-contained regimes 2)  Norma i system P.M.P. a norma i system prawa krajowego (polskiego) 3)  Zagadnienie pierwszeństwa normy prawa międzynarodowego z punktów widzenia prawa międzynarodowego i prawa polskiego</dc:title>
  <dc:creator>Łukasz Stępkowski</dc:creator>
  <cp:lastModifiedBy>Łukasz Stępkowski</cp:lastModifiedBy>
  <cp:revision>31</cp:revision>
  <dcterms:created xsi:type="dcterms:W3CDTF">2017-11-26T18:24:37Z</dcterms:created>
  <dcterms:modified xsi:type="dcterms:W3CDTF">2017-11-27T16:00:56Z</dcterms:modified>
</cp:coreProperties>
</file>