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7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74" r:id="rId10"/>
    <p:sldId id="344" r:id="rId11"/>
    <p:sldId id="375" r:id="rId12"/>
    <p:sldId id="376" r:id="rId13"/>
    <p:sldId id="332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394" r:id="rId2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2017-02-24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2017-02-24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2017-02-24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2017-02-24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2017-02-24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2017-02-24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2017-02-24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2017-02-24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2017-02-24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2017-02-24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2017-02-24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2017-02-24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2017-02-24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3150841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PODSTAWY PRAWA </a:t>
            </a:r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PRACY</a:t>
            </a:r>
            <a:endParaRPr lang="pl-PL" sz="2800" b="1" i="0" cap="all" dirty="0">
              <a:solidFill>
                <a:srgbClr val="333333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 smtClean="0">
                <a:solidFill>
                  <a:prstClr val="black"/>
                </a:solidFill>
                <a:latin typeface="+mj-lt"/>
              </a:rPr>
              <a:t>Co obejmuje zakaz </a:t>
            </a:r>
            <a:r>
              <a:rPr lang="pl-PL" sz="2500" b="1" dirty="0">
                <a:solidFill>
                  <a:prstClr val="black"/>
                </a:solidFill>
                <a:latin typeface="+mj-lt"/>
              </a:rPr>
              <a:t>żądania</a:t>
            </a:r>
            <a:r>
              <a:rPr lang="pl-PL" sz="2500" dirty="0">
                <a:solidFill>
                  <a:prstClr val="black"/>
                </a:solidFill>
                <a:latin typeface="+mj-lt"/>
              </a:rPr>
              <a:t> wszelkich innych danych o kandydacie do pracy niż wymienione w art. 22[1] § 1 </a:t>
            </a:r>
            <a:r>
              <a:rPr lang="pl-PL" sz="2500" dirty="0" err="1">
                <a:solidFill>
                  <a:prstClr val="black"/>
                </a:solidFill>
                <a:latin typeface="+mj-lt"/>
              </a:rPr>
              <a:t>k.p</a:t>
            </a:r>
            <a:r>
              <a:rPr lang="pl-PL" sz="2500" dirty="0" smtClean="0">
                <a:solidFill>
                  <a:prstClr val="black"/>
                </a:solidFill>
                <a:latin typeface="+mj-lt"/>
              </a:rPr>
              <a:t>]?</a:t>
            </a:r>
            <a:endParaRPr lang="pl-PL" sz="25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81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519113" y="1568452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strike="noStrike" kern="1200" cap="none" spc="0" normalizeH="0" baseline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ea typeface="+mj-ea"/>
                <a:cs typeface="+mj-cs"/>
              </a:rPr>
              <a:t>Podstawy nawiązania stosunku pracy</a:t>
            </a:r>
            <a:endParaRPr kumimoji="0" lang="pl-PL" sz="3600" b="1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07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907704" y="1772816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+mj-lt"/>
              </a:rPr>
              <a:t>UMOWNE PODSTAWY</a:t>
            </a:r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770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907704" y="1772816"/>
            <a:ext cx="576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+mj-lt"/>
              </a:rPr>
              <a:t>UMOWA O PRACĘ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+mj-lt"/>
              </a:rPr>
              <a:t>SPÓŁDZIELCZA UMOWA O PRACĘ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+mj-lt"/>
              </a:rPr>
              <a:t>UMOWA O PRACĘ W CELU PRZYGOTOWANIA ZAWODOWEGO</a:t>
            </a:r>
            <a:endParaRPr lang="pl-PL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043608" y="1772816"/>
            <a:ext cx="7992442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b="1" dirty="0">
                <a:solidFill>
                  <a:prstClr val="black"/>
                </a:solidFill>
                <a:latin typeface="Century Schoolbook"/>
              </a:rPr>
              <a:t>umowa na czas nieokreślony – 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>umowa</a:t>
            </a:r>
            <a:r>
              <a:rPr lang="pl-PL" sz="2400" b="1" dirty="0">
                <a:solidFill>
                  <a:prstClr val="black"/>
                </a:solidFill>
                <a:latin typeface="Century Schoolbook"/>
              </a:rPr>
              <a:t> typowa, 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>zawiera największe gwarancje dla pracownika, nie wskazuje terminu końcowego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b="1" dirty="0">
                <a:solidFill>
                  <a:prstClr val="black"/>
                </a:solidFill>
                <a:latin typeface="Century Schoolbook"/>
              </a:rPr>
              <a:t>umowa na czas określony – 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>zawarta na okres wskazany kalendarzowo/do momentu określonego zdarzenia, które ma nastąpić w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przyszłości</a:t>
            </a:r>
            <a:endParaRPr lang="pl-PL" sz="2400" dirty="0">
              <a:solidFill>
                <a:prstClr val="black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43176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043608" y="1772816"/>
            <a:ext cx="7992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b="1" dirty="0">
                <a:solidFill>
                  <a:prstClr val="black"/>
                </a:solidFill>
                <a:latin typeface="Century Schoolbook"/>
              </a:rPr>
              <a:t>umowa na okres próbny – 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>fakultatywna, może poprzedzać w/w umowy, max na 3 miesiące, może zostać zawarta u tego samego pracodawcy tylko 1 raz</a:t>
            </a:r>
          </a:p>
        </p:txBody>
      </p:sp>
    </p:spTree>
    <p:extLst>
      <p:ext uri="{BB962C8B-B14F-4D97-AF65-F5344CB8AC3E}">
        <p14:creationId xmlns:p14="http://schemas.microsoft.com/office/powerpoint/2010/main" val="6771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021780" y="3212976"/>
            <a:ext cx="7992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umowa na okres próbny –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fakultatywna, może poprzedzać w/w umowy, max na 3 miesiące, może zostać zawarta u tego samego pracodawcy tylko 1 raz</a:t>
            </a:r>
            <a:endParaRPr lang="pl-PL" sz="2400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115616" y="140017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FORMA</a:t>
            </a:r>
            <a: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/>
            </a:r>
            <a:b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</a:b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318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021780" y="3212976"/>
            <a:ext cx="7992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umowa na okres próbny –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fakultatywna, może poprzedzać w/w umowy, max na 3 miesiące, może zostać zawarta u tego samego pracodawcy tylko 1 raz</a:t>
            </a:r>
            <a:endParaRPr lang="pl-PL" sz="2400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115616" y="140017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b="1" dirty="0" smtClean="0">
                <a:solidFill>
                  <a:prstClr val="black"/>
                </a:solidFill>
              </a:rPr>
              <a:t>FORMA</a:t>
            </a:r>
            <a:r>
              <a:rPr lang="pl-PL" dirty="0" smtClean="0">
                <a:solidFill>
                  <a:srgbClr val="575F6D"/>
                </a:solidFill>
                <a:latin typeface="Century Schoolbook"/>
              </a:rPr>
              <a:t/>
            </a:r>
            <a:br>
              <a:rPr lang="pl-PL" dirty="0" smtClean="0">
                <a:solidFill>
                  <a:srgbClr val="575F6D"/>
                </a:solidFill>
                <a:latin typeface="Century Schoolbook"/>
              </a:rPr>
            </a:br>
            <a:endParaRPr lang="pl-PL" dirty="0">
              <a:solidFill>
                <a:srgbClr val="575F6D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57618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021780" y="2708920"/>
            <a:ext cx="79924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 zgodnie z </a:t>
            </a:r>
            <a:r>
              <a:rPr lang="pl-PL" sz="2400" dirty="0" err="1">
                <a:solidFill>
                  <a:prstClr val="black"/>
                </a:solidFill>
                <a:latin typeface="Century Schoolbook"/>
              </a:rPr>
              <a:t>k.p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>. powinna być zawarta </a:t>
            </a:r>
            <a:r>
              <a:rPr lang="pl-PL" sz="2400" b="1" dirty="0">
                <a:solidFill>
                  <a:prstClr val="black"/>
                </a:solidFill>
                <a:latin typeface="Century Schoolbook"/>
              </a:rPr>
              <a:t>na piśmie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>, brak tej formy nie powoduje jednak nieważności umowy, ale rodzi po stronie pracodawcy obowiązek najpóźniej w dniu rozpoczęcia pracy </a:t>
            </a:r>
            <a:r>
              <a:rPr lang="pl-PL" sz="2400" b="1" dirty="0">
                <a:solidFill>
                  <a:prstClr val="black"/>
                </a:solidFill>
                <a:latin typeface="Century Schoolbook"/>
              </a:rPr>
              <a:t>potwierdzenia rodzaju i warunków pracy 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>(dodatkowo można wskazać, że brak potwierdzenia na piśmie umowy o pracę stanowi wykroczenie pracodawcy)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115616" y="140017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b="1" dirty="0" smtClean="0">
                <a:solidFill>
                  <a:prstClr val="black"/>
                </a:solidFill>
              </a:rPr>
              <a:t>FORMA</a:t>
            </a:r>
            <a:r>
              <a:rPr lang="pl-PL" dirty="0" smtClean="0">
                <a:solidFill>
                  <a:srgbClr val="575F6D"/>
                </a:solidFill>
                <a:latin typeface="Century Schoolbook"/>
              </a:rPr>
              <a:t/>
            </a:r>
            <a:br>
              <a:rPr lang="pl-PL" dirty="0" smtClean="0">
                <a:solidFill>
                  <a:srgbClr val="575F6D"/>
                </a:solidFill>
                <a:latin typeface="Century Schoolbook"/>
              </a:rPr>
            </a:br>
            <a:endParaRPr lang="pl-PL" dirty="0">
              <a:solidFill>
                <a:srgbClr val="575F6D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57618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537246" y="1124744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TREŚĆ</a:t>
            </a:r>
            <a: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/>
            </a:r>
            <a:b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</a:b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80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2935398"/>
            <a:ext cx="81003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Ochrona </a:t>
            </a:r>
          </a:p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pracowniczych danych osobowych</a:t>
            </a:r>
            <a:endParaRPr lang="pl-PL" sz="2800" b="1" cap="all" dirty="0">
              <a:solidFill>
                <a:srgbClr val="3333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67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elementy przedmiotowo istotne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– bez nich umowa jest niezawarta  (tylko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rodzaj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obligatoryjne –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rodzaj, miejsce wykonywania,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wymiar czasu pracy, termin rozpoczęcia, wynagrodzenie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klauzule autonomiczne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01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971600" y="102870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POZAUMOWNE STOSUNKI PRACY</a:t>
            </a:r>
            <a: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/>
            </a:r>
            <a:b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</a:b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626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9716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powołanie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 - stosunek pracy nawiązywany jest na podstawie powołania, w przypadkach określonych w odrębnych przepisach, np.: przepisy ustawy o przedsiębiorstwach państwowych, o samorządach: gminnych, powiatowych, wojewódzkich),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wybór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- wybór stanowi podstawę nawiązania stosunku pracy, jeżeli z powierzenia stanowiska w drodze podjętego aktu wyboru, wynika również obowiązek świadczenia pracy, w charakterze pracownika, stosunek pracy, nawiązywany jest w celu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wykonywania mandatu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i trwa, przez okres jego trwania)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5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043608" y="1772816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mianowanie – nominacja,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nawiązanie stosunku pracy na podstawie mianowania, jest domeną prawa administracyjnego, wynika z koncepcji służby państwowej, polegającej na zatrudnianiu danej osoby w aparacie państwowym, w celu wykonywania za wynagrodzeniem, w sposób stały i ciągły czynności związanych bezpośrednio z realizacją funkcji państwowych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12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a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rt. 5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. Jeżeli stosunek pracy określonej kategorii pracowników regulują przepisy szczególne, przepisy kodeksu stosuje się w zakresie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nieuregulowanym tymi przepisami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986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181348"/>
            <a:ext cx="81724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cap="all" dirty="0" smtClean="0">
                <a:solidFill>
                  <a:srgbClr val="333333"/>
                </a:solidFill>
                <a:latin typeface="+mj-lt"/>
              </a:rPr>
              <a:t>ART. 22 (1) </a:t>
            </a:r>
          </a:p>
          <a:p>
            <a:pPr algn="just"/>
            <a:endParaRPr lang="pl-PL" sz="2000" b="1" cap="all" dirty="0">
              <a:solidFill>
                <a:srgbClr val="333333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cap="all" dirty="0">
                <a:solidFill>
                  <a:srgbClr val="333333"/>
                </a:solidFill>
                <a:latin typeface="+mj-lt"/>
              </a:rPr>
              <a:t>§ </a:t>
            </a:r>
            <a:r>
              <a:rPr lang="pl-PL" sz="2000" b="1" cap="all" dirty="0" smtClean="0">
                <a:solidFill>
                  <a:srgbClr val="333333"/>
                </a:solidFill>
                <a:latin typeface="+mj-lt"/>
              </a:rPr>
              <a:t>1 DANE OSOBOWE KANDYDATA DO PRACY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b="1" cap="all" dirty="0">
              <a:solidFill>
                <a:srgbClr val="333333"/>
              </a:solidFill>
              <a:latin typeface="+mj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2000" b="1" cap="all" dirty="0">
                <a:solidFill>
                  <a:srgbClr val="333333"/>
                </a:solidFill>
                <a:latin typeface="+mj-lt"/>
              </a:rPr>
              <a:t>§ </a:t>
            </a:r>
            <a:r>
              <a:rPr lang="pl-PL" sz="2000" b="1" cap="all" dirty="0" smtClean="0">
                <a:solidFill>
                  <a:srgbClr val="333333"/>
                </a:solidFill>
                <a:latin typeface="+mj-lt"/>
              </a:rPr>
              <a:t>2 </a:t>
            </a:r>
            <a:r>
              <a:rPr lang="pl-PL" sz="2000" b="1" cap="all" dirty="0">
                <a:solidFill>
                  <a:srgbClr val="333333"/>
                </a:solidFill>
                <a:latin typeface="+mj-lt"/>
              </a:rPr>
              <a:t>DANE OSOBOWE </a:t>
            </a:r>
            <a:r>
              <a:rPr lang="pl-PL" sz="2000" b="1" cap="all" dirty="0" smtClean="0">
                <a:solidFill>
                  <a:srgbClr val="333333"/>
                </a:solidFill>
                <a:latin typeface="+mj-lt"/>
              </a:rPr>
              <a:t>PRACOWNIKA</a:t>
            </a:r>
            <a:endParaRPr lang="pl-PL" sz="2000" b="1" cap="all" dirty="0">
              <a:solidFill>
                <a:srgbClr val="333333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 smtClean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975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719954"/>
            <a:ext cx="8172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dirty="0">
                <a:latin typeface="+mj-lt"/>
              </a:rPr>
              <a:t>§ 1. Pracodawca ma prawo żądać od osoby ubiegającej się o zatrudnienie podania danych osobowych obejmujących:</a:t>
            </a:r>
            <a:endParaRPr lang="pl-PL" b="1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073623"/>
            <a:ext cx="817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dirty="0">
                <a:solidFill>
                  <a:prstClr val="black"/>
                </a:solidFill>
                <a:latin typeface="+mj-lt"/>
              </a:rPr>
              <a:t>1) imię (imiona) i nazwisko;</a:t>
            </a:r>
          </a:p>
          <a:p>
            <a:pPr algn="just"/>
            <a:r>
              <a:rPr lang="pl-PL" sz="2800" dirty="0">
                <a:solidFill>
                  <a:prstClr val="black"/>
                </a:solidFill>
                <a:latin typeface="+mj-lt"/>
              </a:rPr>
              <a:t>2) imiona rodziców;</a:t>
            </a:r>
          </a:p>
          <a:p>
            <a:pPr algn="just"/>
            <a:r>
              <a:rPr lang="pl-PL" sz="2800" dirty="0">
                <a:solidFill>
                  <a:prstClr val="black"/>
                </a:solidFill>
                <a:latin typeface="+mj-lt"/>
              </a:rPr>
              <a:t>3) datę urodzenia;</a:t>
            </a:r>
          </a:p>
          <a:p>
            <a:pPr algn="just"/>
            <a:r>
              <a:rPr lang="pl-PL" sz="2800" dirty="0" smtClean="0">
                <a:solidFill>
                  <a:prstClr val="black"/>
                </a:solidFill>
                <a:latin typeface="+mj-lt"/>
              </a:rPr>
              <a:t>4)miejsce zamieszkania (adres do korespondencji</a:t>
            </a:r>
            <a:r>
              <a:rPr lang="pl-PL" sz="2800" dirty="0">
                <a:solidFill>
                  <a:prstClr val="black"/>
                </a:solidFill>
                <a:latin typeface="+mj-lt"/>
              </a:rPr>
              <a:t>);</a:t>
            </a:r>
          </a:p>
          <a:p>
            <a:pPr algn="just"/>
            <a:r>
              <a:rPr lang="pl-PL" sz="2800" dirty="0">
                <a:solidFill>
                  <a:prstClr val="black"/>
                </a:solidFill>
                <a:latin typeface="+mj-lt"/>
              </a:rPr>
              <a:t>5) wykształcenie;</a:t>
            </a:r>
          </a:p>
          <a:p>
            <a:pPr algn="just"/>
            <a:r>
              <a:rPr lang="pl-PL" sz="2800" dirty="0">
                <a:solidFill>
                  <a:prstClr val="black"/>
                </a:solidFill>
                <a:latin typeface="+mj-lt"/>
              </a:rPr>
              <a:t>6) przebieg dotychczasowego zatrudnienia. </a:t>
            </a:r>
            <a:endParaRPr lang="pl-PL" cap="all" dirty="0">
              <a:solidFill>
                <a:srgbClr val="3333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115616" y="2583466"/>
            <a:ext cx="792043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dirty="0">
                <a:latin typeface="Georgia"/>
              </a:rPr>
              <a:t>§ 2. Pracodawca ma prawo żądać od pracownika podania, niezależnie od danych osobowych, o których mowa w § 1, także:</a:t>
            </a:r>
            <a:endParaRPr lang="pl-PL" b="1" cap="all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1842501"/>
            <a:ext cx="810039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dirty="0">
                <a:latin typeface="+mj-lt"/>
              </a:rPr>
              <a:t>1) innych danych osobowych pracownika, a także imion i nazwisk oraz dat urodzenia dzieci pracownika, jeżeli podanie takich danych jest konieczne ze względu na korzystanie przez pracownika ze szczególnych uprawnień przewidzianych w prawie pracy;</a:t>
            </a:r>
            <a:br>
              <a:rPr lang="pl-PL" sz="2800" dirty="0">
                <a:latin typeface="+mj-lt"/>
              </a:rPr>
            </a:br>
            <a:r>
              <a:rPr lang="pl-PL" sz="2800" dirty="0">
                <a:latin typeface="+mj-lt"/>
              </a:rPr>
              <a:t>2) numeru PESEL pracownika nadanego przez Rządowe Centrum Informatyczne Powszechnego Elektronicznego Systemu Ewidencji Ludności (RCI PESEL). </a:t>
            </a:r>
            <a:endParaRPr lang="pl-PL" b="1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67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763713" y="3423776"/>
            <a:ext cx="62646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/>
              <a:t>DANE O KARALNOŚĆI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497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8386" y="1484784"/>
            <a:ext cx="776984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300" dirty="0" smtClean="0">
                <a:solidFill>
                  <a:prstClr val="black"/>
                </a:solidFill>
                <a:latin typeface="Lucida Sans Unicode"/>
              </a:rPr>
              <a:t>   </a:t>
            </a: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Ustawa </a:t>
            </a:r>
            <a:r>
              <a:rPr lang="pl-PL" sz="2300" dirty="0">
                <a:solidFill>
                  <a:prstClr val="black"/>
                </a:solidFill>
                <a:latin typeface="+mj-lt"/>
              </a:rPr>
              <a:t>z dnia 24 maja 2000 r</a:t>
            </a:r>
            <a:r>
              <a:rPr lang="pl-PL" sz="2300" i="1" dirty="0">
                <a:solidFill>
                  <a:prstClr val="black"/>
                </a:solidFill>
                <a:latin typeface="+mj-lt"/>
              </a:rPr>
              <a:t>. </a:t>
            </a:r>
            <a:r>
              <a:rPr lang="pl-PL" sz="2300" b="1" dirty="0">
                <a:solidFill>
                  <a:prstClr val="black"/>
                </a:solidFill>
                <a:latin typeface="+mj-lt"/>
              </a:rPr>
              <a:t>o Krajowym Rejestrze Karnym</a:t>
            </a:r>
            <a:endParaRPr lang="pl-PL" sz="2300" dirty="0">
              <a:solidFill>
                <a:prstClr val="black"/>
              </a:solidFill>
              <a:latin typeface="+mj-lt"/>
            </a:endParaRP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300" dirty="0">
                <a:solidFill>
                  <a:prstClr val="black"/>
                </a:solidFill>
                <a:latin typeface="+mj-lt"/>
              </a:rPr>
              <a:t> </a:t>
            </a: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300" b="1" dirty="0">
                <a:solidFill>
                  <a:prstClr val="black"/>
                </a:solidFill>
                <a:latin typeface="+mj-lt"/>
              </a:rPr>
              <a:t>	Art. 6.</a:t>
            </a:r>
            <a:r>
              <a:rPr lang="pl-PL" sz="2300" dirty="0">
                <a:solidFill>
                  <a:prstClr val="black"/>
                </a:solidFill>
                <a:latin typeface="+mj-lt"/>
              </a:rPr>
              <a:t> 1. Prawo do uzyskania informacji o osobach, których dane osobowe zgromadzone zostały w Rejestrze, przysługuje (…)</a:t>
            </a: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300" dirty="0">
                <a:solidFill>
                  <a:prstClr val="black"/>
                </a:solidFill>
                <a:latin typeface="+mj-lt"/>
              </a:rPr>
              <a:t>  10)  </a:t>
            </a:r>
            <a:r>
              <a:rPr lang="pl-PL" sz="2300" b="1" u="sng" dirty="0">
                <a:solidFill>
                  <a:prstClr val="black"/>
                </a:solidFill>
                <a:latin typeface="+mj-lt"/>
              </a:rPr>
              <a:t>pracodawcom</a:t>
            </a:r>
            <a:r>
              <a:rPr lang="pl-PL" sz="2300" dirty="0">
                <a:solidFill>
                  <a:prstClr val="black"/>
                </a:solidFill>
                <a:latin typeface="+mj-lt"/>
              </a:rPr>
              <a:t>, w zakresie niezbędnym dla zatrudnienia pracownika, co do którego z </a:t>
            </a:r>
            <a:r>
              <a:rPr lang="pl-PL" sz="2300" b="1" u="sng" dirty="0">
                <a:solidFill>
                  <a:prstClr val="black"/>
                </a:solidFill>
                <a:latin typeface="+mj-lt"/>
              </a:rPr>
              <a:t>przepisów ustawy </a:t>
            </a:r>
            <a:r>
              <a:rPr lang="pl-PL" sz="2300" dirty="0">
                <a:solidFill>
                  <a:prstClr val="black"/>
                </a:solidFill>
                <a:latin typeface="+mj-lt"/>
              </a:rPr>
              <a:t>wynika wymóg niekaralności, korzystania z pełni praw publicznych, a także ustalenia uprawnienia do zajmowania określonego stanowiska, wykonywania określonego zawodu lub prowadzenia określonej działalności gospodarczej;</a:t>
            </a:r>
          </a:p>
        </p:txBody>
      </p:sp>
    </p:spTree>
    <p:extLst>
      <p:ext uri="{BB962C8B-B14F-4D97-AF65-F5344CB8AC3E}">
        <p14:creationId xmlns:p14="http://schemas.microsoft.com/office/powerpoint/2010/main" val="38474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3039</TotalTime>
  <Words>583</Words>
  <Application>Microsoft Office PowerPoint</Application>
  <PresentationFormat>Pokaz na ekranie (4:3)</PresentationFormat>
  <Paragraphs>79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 Grześków</cp:lastModifiedBy>
  <cp:revision>225</cp:revision>
  <dcterms:created xsi:type="dcterms:W3CDTF">2014-01-18T14:20:26Z</dcterms:created>
  <dcterms:modified xsi:type="dcterms:W3CDTF">2017-02-24T08:01:04Z</dcterms:modified>
</cp:coreProperties>
</file>