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384C49BE-B4BF-47B4-AD69-8D82A95D4F9F}" type="datetimeFigureOut">
              <a:rPr lang="pl-PL" smtClean="0"/>
              <a:t>2018-03-09</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oliniow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oliniow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oliniow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A6E1548B-7387-4F5A-8888-9F19A0052418}"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84C49BE-B4BF-47B4-AD69-8D82A95D4F9F}" type="datetimeFigureOut">
              <a:rPr lang="pl-PL" smtClean="0"/>
              <a:t>2018-03-09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E1548B-7387-4F5A-8888-9F19A0052418}"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84C49BE-B4BF-47B4-AD69-8D82A95D4F9F}" type="datetimeFigureOut">
              <a:rPr lang="pl-PL" smtClean="0"/>
              <a:t>2018-03-09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E1548B-7387-4F5A-8888-9F19A0052418}"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384C49BE-B4BF-47B4-AD69-8D82A95D4F9F}" type="datetimeFigureOut">
              <a:rPr lang="pl-PL" smtClean="0"/>
              <a:t>2018-03-09</a:t>
            </a:fld>
            <a:endParaRPr lang="pl-PL"/>
          </a:p>
        </p:txBody>
      </p:sp>
      <p:sp>
        <p:nvSpPr>
          <p:cNvPr id="9" name="Symbol zastępczy numeru slajdu 8"/>
          <p:cNvSpPr>
            <a:spLocks noGrp="1"/>
          </p:cNvSpPr>
          <p:nvPr>
            <p:ph type="sldNum" sz="quarter" idx="15"/>
          </p:nvPr>
        </p:nvSpPr>
        <p:spPr/>
        <p:txBody>
          <a:bodyPr rtlCol="0"/>
          <a:lstStyle/>
          <a:p>
            <a:fld id="{A6E1548B-7387-4F5A-8888-9F19A0052418}" type="slidenum">
              <a:rPr lang="pl-PL" smtClean="0"/>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384C49BE-B4BF-47B4-AD69-8D82A95D4F9F}" type="datetimeFigureOut">
              <a:rPr lang="pl-PL" smtClean="0"/>
              <a:t>2018-03-09</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oliniow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oliniow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oliniow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A6E1548B-7387-4F5A-8888-9F19A0052418}"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384C49BE-B4BF-47B4-AD69-8D82A95D4F9F}" type="datetimeFigureOut">
              <a:rPr lang="pl-PL" smtClean="0"/>
              <a:t>2018-03-09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6E1548B-7387-4F5A-8888-9F19A0052418}" type="slidenum">
              <a:rPr lang="pl-PL" smtClean="0"/>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384C49BE-B4BF-47B4-AD69-8D82A95D4F9F}" type="datetimeFigureOut">
              <a:rPr lang="pl-PL" smtClean="0"/>
              <a:t>2018-03-09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6E1548B-7387-4F5A-8888-9F19A0052418}" type="slidenum">
              <a:rPr lang="pl-PL" smtClean="0"/>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384C49BE-B4BF-47B4-AD69-8D82A95D4F9F}" type="datetimeFigureOut">
              <a:rPr lang="pl-PL" smtClean="0"/>
              <a:t>2018-03-09</a:t>
            </a:fld>
            <a:endParaRPr lang="pl-PL"/>
          </a:p>
        </p:txBody>
      </p:sp>
      <p:sp>
        <p:nvSpPr>
          <p:cNvPr id="7" name="Symbol zastępczy numeru slajdu 6"/>
          <p:cNvSpPr>
            <a:spLocks noGrp="1"/>
          </p:cNvSpPr>
          <p:nvPr>
            <p:ph type="sldNum" sz="quarter" idx="11"/>
          </p:nvPr>
        </p:nvSpPr>
        <p:spPr/>
        <p:txBody>
          <a:bodyPr rtlCol="0"/>
          <a:lstStyle/>
          <a:p>
            <a:fld id="{A6E1548B-7387-4F5A-8888-9F19A0052418}" type="slidenum">
              <a:rPr lang="pl-PL" smtClean="0"/>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84C49BE-B4BF-47B4-AD69-8D82A95D4F9F}" type="datetimeFigureOut">
              <a:rPr lang="pl-PL" smtClean="0"/>
              <a:t>2018-03-09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6E1548B-7387-4F5A-8888-9F19A0052418}"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oliniow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oliniow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oliniow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oliniow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384C49BE-B4BF-47B4-AD69-8D82A95D4F9F}" type="datetimeFigureOut">
              <a:rPr lang="pl-PL" smtClean="0"/>
              <a:t>2018-03-09</a:t>
            </a:fld>
            <a:endParaRPr lang="pl-PL"/>
          </a:p>
        </p:txBody>
      </p:sp>
      <p:sp>
        <p:nvSpPr>
          <p:cNvPr id="22" name="Symbol zastępczy numeru slajdu 21"/>
          <p:cNvSpPr>
            <a:spLocks noGrp="1"/>
          </p:cNvSpPr>
          <p:nvPr>
            <p:ph type="sldNum" sz="quarter" idx="15"/>
          </p:nvPr>
        </p:nvSpPr>
        <p:spPr/>
        <p:txBody>
          <a:bodyPr rtlCol="0"/>
          <a:lstStyle/>
          <a:p>
            <a:fld id="{A6E1548B-7387-4F5A-8888-9F19A0052418}" type="slidenum">
              <a:rPr lang="pl-PL" smtClean="0"/>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oliniow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oliniow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oliniow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oliniow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oliniow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384C49BE-B4BF-47B4-AD69-8D82A95D4F9F}" type="datetimeFigureOut">
              <a:rPr lang="pl-PL" smtClean="0"/>
              <a:t>2018-03-09</a:t>
            </a:fld>
            <a:endParaRPr lang="pl-PL"/>
          </a:p>
        </p:txBody>
      </p:sp>
      <p:sp>
        <p:nvSpPr>
          <p:cNvPr id="18" name="Symbol zastępczy numeru slajdu 17"/>
          <p:cNvSpPr>
            <a:spLocks noGrp="1"/>
          </p:cNvSpPr>
          <p:nvPr>
            <p:ph type="sldNum" sz="quarter" idx="11"/>
          </p:nvPr>
        </p:nvSpPr>
        <p:spPr/>
        <p:txBody>
          <a:bodyPr rtlCol="0"/>
          <a:lstStyle/>
          <a:p>
            <a:fld id="{A6E1548B-7387-4F5A-8888-9F19A0052418}" type="slidenum">
              <a:rPr lang="pl-PL" smtClean="0"/>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oliniow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4C49BE-B4BF-47B4-AD69-8D82A95D4F9F}" type="datetimeFigureOut">
              <a:rPr lang="pl-PL" smtClean="0"/>
              <a:t>2018-03-09</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oliniow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oliniow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6E1548B-7387-4F5A-8888-9F19A0052418}"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67744" y="980728"/>
            <a:ext cx="6172200" cy="1894362"/>
          </a:xfrm>
        </p:spPr>
        <p:txBody>
          <a:bodyPr/>
          <a:lstStyle/>
          <a:p>
            <a:r>
              <a:rPr lang="pl-PL" dirty="0" smtClean="0"/>
              <a:t>PODSTAWY PRAWA PRACY </a:t>
            </a:r>
            <a:endParaRPr lang="pl-PL" dirty="0"/>
          </a:p>
        </p:txBody>
      </p:sp>
    </p:spTree>
    <p:extLst>
      <p:ext uri="{BB962C8B-B14F-4D97-AF65-F5344CB8AC3E}">
        <p14:creationId xmlns:p14="http://schemas.microsoft.com/office/powerpoint/2010/main" val="51262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Urlop wypoczynkowy</a:t>
            </a:r>
            <a:endParaRPr lang="pl-PL" dirty="0"/>
          </a:p>
        </p:txBody>
      </p:sp>
      <p:sp>
        <p:nvSpPr>
          <p:cNvPr id="3" name="Symbol zastępczy zawartości 2"/>
          <p:cNvSpPr>
            <a:spLocks noGrp="1"/>
          </p:cNvSpPr>
          <p:nvPr>
            <p:ph sz="quarter" idx="1"/>
          </p:nvPr>
        </p:nvSpPr>
        <p:spPr/>
        <p:txBody>
          <a:bodyPr>
            <a:normAutofit fontScale="70000" lnSpcReduction="20000"/>
          </a:bodyPr>
          <a:lstStyle/>
          <a:p>
            <a:r>
              <a:rPr lang="pl-PL" sz="2800" dirty="0">
                <a:latin typeface="Times New Roman" panose="02020603050405020304" pitchFamily="18" charset="0"/>
                <a:cs typeface="Times New Roman" panose="02020603050405020304" pitchFamily="18" charset="0"/>
              </a:rPr>
              <a:t>Zgodnie z kodeksem pracy, jedna część urlopu musi wynosić co najmniej 14 dni kalendarzowych. Pracownik sam decyduje, jak podzielić sobie przysługujące mu wolne. Może też od razu wykorzystać cały urlop wypoczynkowy</a:t>
            </a:r>
            <a:r>
              <a:rPr lang="pl-PL" sz="2800" dirty="0" smtClean="0">
                <a:latin typeface="Times New Roman" panose="02020603050405020304" pitchFamily="18" charset="0"/>
                <a:cs typeface="Times New Roman" panose="02020603050405020304" pitchFamily="18" charset="0"/>
              </a:rPr>
              <a:t>.</a:t>
            </a:r>
          </a:p>
          <a:p>
            <a:endParaRPr lang="pl-PL" sz="2800" dirty="0">
              <a:latin typeface="Times New Roman" panose="02020603050405020304" pitchFamily="18" charset="0"/>
              <a:cs typeface="Times New Roman" panose="02020603050405020304" pitchFamily="18" charset="0"/>
            </a:endParaRPr>
          </a:p>
          <a:p>
            <a:r>
              <a:rPr lang="pl-PL" sz="2800" dirty="0">
                <a:latin typeface="Times New Roman" panose="02020603050405020304" pitchFamily="18" charset="0"/>
                <a:cs typeface="Times New Roman" panose="02020603050405020304" pitchFamily="18" charset="0"/>
              </a:rPr>
              <a:t>Z kolei pracodawca powinien udzielać urlopów zgodnie z ich planem, który sam sporządza. Bierze pod uwagę wnioski pracowników i konieczność zapewnienia normalnego toku pracy.</a:t>
            </a:r>
          </a:p>
          <a:p>
            <a:r>
              <a:rPr lang="pl-PL" sz="2800" dirty="0" smtClean="0">
                <a:latin typeface="Times New Roman" panose="02020603050405020304" pitchFamily="18" charset="0"/>
                <a:cs typeface="Times New Roman" panose="02020603050405020304" pitchFamily="18" charset="0"/>
              </a:rPr>
              <a:t>W </a:t>
            </a:r>
            <a:r>
              <a:rPr lang="pl-PL" sz="2800" dirty="0">
                <a:latin typeface="Times New Roman" panose="02020603050405020304" pitchFamily="18" charset="0"/>
                <a:cs typeface="Times New Roman" panose="02020603050405020304" pitchFamily="18" charset="0"/>
              </a:rPr>
              <a:t>planie urlopów pracownik nie ma obowiązku uwzględnić urlopu udzielanego na żądanie (4 dni w każdym roku kalendarzowym). </a:t>
            </a:r>
            <a:endParaRPr lang="pl-PL" sz="2800" dirty="0" smtClean="0">
              <a:latin typeface="Times New Roman" panose="02020603050405020304" pitchFamily="18" charset="0"/>
              <a:cs typeface="Times New Roman" panose="02020603050405020304" pitchFamily="18" charset="0"/>
            </a:endParaRPr>
          </a:p>
          <a:p>
            <a:endParaRPr lang="pl-PL" sz="2800" dirty="0" smtClean="0">
              <a:latin typeface="Times New Roman" panose="02020603050405020304" pitchFamily="18" charset="0"/>
              <a:cs typeface="Times New Roman" panose="02020603050405020304" pitchFamily="18" charset="0"/>
            </a:endParaRPr>
          </a:p>
          <a:p>
            <a:r>
              <a:rPr lang="pl-PL" sz="2800" dirty="0" smtClean="0">
                <a:latin typeface="Times New Roman" panose="02020603050405020304" pitchFamily="18" charset="0"/>
                <a:cs typeface="Times New Roman" panose="02020603050405020304" pitchFamily="18" charset="0"/>
              </a:rPr>
              <a:t>Za </a:t>
            </a:r>
            <a:r>
              <a:rPr lang="pl-PL" sz="2800" dirty="0">
                <a:latin typeface="Times New Roman" panose="02020603050405020304" pitchFamily="18" charset="0"/>
                <a:cs typeface="Times New Roman" panose="02020603050405020304" pitchFamily="18" charset="0"/>
              </a:rPr>
              <a:t>czas urlopu wypoczynkowego pracownik ma prawo do takiego wynagrodzenia, jakie by otrzymywał, gdyby w tym czasie pracował.</a:t>
            </a:r>
          </a:p>
          <a:p>
            <a:r>
              <a:rPr lang="pl-PL" sz="2800" dirty="0">
                <a:latin typeface="Times New Roman" panose="02020603050405020304" pitchFamily="18" charset="0"/>
                <a:cs typeface="Times New Roman" panose="02020603050405020304" pitchFamily="18" charset="0"/>
              </a:rPr>
              <a:t>Dostanie ekwiwalent pieniężny za urlop tylko wówczas, gdy nie wykorzystał przysługującego mu urlopu w całości lub części z powodu rozwiązania umowy o pracę na czas nieokreślony lub określony.</a:t>
            </a:r>
          </a:p>
          <a:p>
            <a:endParaRPr lang="pl-PL" dirty="0"/>
          </a:p>
        </p:txBody>
      </p:sp>
    </p:spTree>
    <p:extLst>
      <p:ext uri="{BB962C8B-B14F-4D97-AF65-F5344CB8AC3E}">
        <p14:creationId xmlns:p14="http://schemas.microsoft.com/office/powerpoint/2010/main" val="2067499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Urlop wypoczynkowy</a:t>
            </a:r>
            <a:endParaRPr lang="pl-PL" dirty="0"/>
          </a:p>
        </p:txBody>
      </p:sp>
      <p:sp>
        <p:nvSpPr>
          <p:cNvPr id="3" name="Symbol zastępczy zawartości 2"/>
          <p:cNvSpPr>
            <a:spLocks noGrp="1"/>
          </p:cNvSpPr>
          <p:nvPr>
            <p:ph sz="quarter" idx="1"/>
          </p:nvPr>
        </p:nvSpPr>
        <p:spPr/>
        <p:txBody>
          <a:bodyPr>
            <a:normAutofit/>
          </a:bodyPr>
          <a:lstStyle/>
          <a:p>
            <a:r>
              <a:rPr lang="pl-PL" sz="2000" dirty="0">
                <a:latin typeface="Times New Roman" panose="02020603050405020304" pitchFamily="18" charset="0"/>
                <a:cs typeface="Times New Roman" panose="02020603050405020304" pitchFamily="18" charset="0"/>
              </a:rPr>
              <a:t>Wymiar urlopu pracownika, który pracuje </a:t>
            </a:r>
            <a:r>
              <a:rPr lang="pl-PL" sz="2000" dirty="0" smtClean="0">
                <a:latin typeface="Times New Roman" panose="02020603050405020304" pitchFamily="18" charset="0"/>
                <a:cs typeface="Times New Roman" panose="02020603050405020304" pitchFamily="18" charset="0"/>
              </a:rPr>
              <a:t> w </a:t>
            </a:r>
            <a:r>
              <a:rPr lang="pl-PL" sz="2000" dirty="0">
                <a:latin typeface="Times New Roman" panose="02020603050405020304" pitchFamily="18" charset="0"/>
                <a:cs typeface="Times New Roman" panose="02020603050405020304" pitchFamily="18" charset="0"/>
              </a:rPr>
              <a:t>niepełnym wymiarze czasu pracy, ustalany jest proporcjonalnie do wymiaru czasu pracy tego pracownika, niepełny dzień urlopu zaokrągla się zawsze w górę do pełnego dnia. Niewykorzystane dni </a:t>
            </a:r>
            <a:r>
              <a:rPr lang="pl-PL" sz="2000" dirty="0" smtClean="0">
                <a:latin typeface="Times New Roman" panose="02020603050405020304" pitchFamily="18" charset="0"/>
                <a:cs typeface="Times New Roman" panose="02020603050405020304" pitchFamily="18" charset="0"/>
              </a:rPr>
              <a:t>urlopu wypoczynkowego</a:t>
            </a:r>
            <a:r>
              <a:rPr lang="pl-PL" sz="2000" dirty="0">
                <a:latin typeface="Times New Roman" panose="02020603050405020304" pitchFamily="18" charset="0"/>
                <a:cs typeface="Times New Roman" panose="02020603050405020304" pitchFamily="18" charset="0"/>
              </a:rPr>
              <a:t> przechodzą na następny rok i muszą być wyczerpane w pierwszej kolejności do 30 września </a:t>
            </a:r>
            <a:r>
              <a:rPr lang="pl-PL" sz="2000" dirty="0" smtClean="0">
                <a:latin typeface="Times New Roman" panose="02020603050405020304" pitchFamily="18" charset="0"/>
                <a:cs typeface="Times New Roman" panose="02020603050405020304" pitchFamily="18" charset="0"/>
              </a:rPr>
              <a:t>kolejnego roku. </a:t>
            </a:r>
          </a:p>
          <a:p>
            <a:endParaRPr lang="pl-PL" sz="2000" dirty="0">
              <a:latin typeface="Times New Roman" panose="02020603050405020304" pitchFamily="18" charset="0"/>
              <a:cs typeface="Times New Roman" panose="02020603050405020304" pitchFamily="18" charset="0"/>
            </a:endParaRPr>
          </a:p>
          <a:p>
            <a:endParaRPr lang="pl-PL" sz="2000" dirty="0" smtClean="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rPr>
              <a:t>Urlopu udziela się w dni, które są dla pracownika dniami pracy, zgodnie z obowiązującym go rozkładem czasu pracy, w wymiarze godzinowym, odpowiadającym dobowemu wymiarowi czasu pracy pracownika w danym dniu. Zgodnie z tym jeden dzień urlopu odpowiada 8 godzinom pracy. </a:t>
            </a:r>
          </a:p>
        </p:txBody>
      </p:sp>
    </p:spTree>
    <p:extLst>
      <p:ext uri="{BB962C8B-B14F-4D97-AF65-F5344CB8AC3E}">
        <p14:creationId xmlns:p14="http://schemas.microsoft.com/office/powerpoint/2010/main" val="1389714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Urlop wypoczynkowy</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a:latin typeface="Times New Roman" panose="02020603050405020304" pitchFamily="18" charset="0"/>
                <a:cs typeface="Times New Roman" panose="02020603050405020304" pitchFamily="18" charset="0"/>
              </a:rPr>
              <a:t>Pracodawca ma prawo odwołania pracownika z urlopu. Podjęcie takiego działania musi być uargumentowane pojawieniem się okoliczności, które nie mogły być przewidziane w chwili rozpoczynania przez pracownika urlopu i obecność tego właśnie pracownika jest w zakładzie pracy </a:t>
            </a:r>
            <a:r>
              <a:rPr lang="pl-PL" dirty="0" smtClean="0">
                <a:latin typeface="Times New Roman" panose="02020603050405020304" pitchFamily="18" charset="0"/>
                <a:cs typeface="Times New Roman" panose="02020603050405020304" pitchFamily="18" charset="0"/>
              </a:rPr>
              <a:t>niezbędna. Odwołując </a:t>
            </a:r>
            <a:r>
              <a:rPr lang="pl-PL" dirty="0">
                <a:latin typeface="Times New Roman" panose="02020603050405020304" pitchFamily="18" charset="0"/>
                <a:cs typeface="Times New Roman" panose="02020603050405020304" pitchFamily="18" charset="0"/>
              </a:rPr>
              <a:t>pracownika z urlopu, zgodnie </a:t>
            </a:r>
            <a:r>
              <a:rPr lang="pl-PL" dirty="0" smtClean="0">
                <a:latin typeface="Times New Roman" panose="02020603050405020304" pitchFamily="18" charset="0"/>
                <a:cs typeface="Times New Roman" panose="02020603050405020304" pitchFamily="18" charset="0"/>
              </a:rPr>
              <a:t>                    z </a:t>
            </a:r>
            <a:r>
              <a:rPr lang="pl-PL" dirty="0">
                <a:latin typeface="Times New Roman" panose="02020603050405020304" pitchFamily="18" charset="0"/>
                <a:cs typeface="Times New Roman" panose="02020603050405020304" pitchFamily="18" charset="0"/>
              </a:rPr>
              <a:t>art. 167 § 2 pracodawca ma obowiązek pokryć koszty poniesione przez pracownika w bezpośrednim związku z odwołaniem go z urlopu. Wydatki muszą być potwierdzone odpowiednimi dokumentami, można doliczyć do nich również koszt wypoczynku rodziny pracownika, jeżeli wskutek odwołania z urlopu reszta rodziny nie mogła kontynuować </a:t>
            </a:r>
            <a:r>
              <a:rPr lang="pl-PL" dirty="0" smtClean="0">
                <a:latin typeface="Times New Roman" panose="02020603050405020304" pitchFamily="18" charset="0"/>
                <a:cs typeface="Times New Roman" panose="02020603050405020304" pitchFamily="18" charset="0"/>
              </a:rPr>
              <a:t>wypoczynku. Decyzja </a:t>
            </a:r>
            <a:r>
              <a:rPr lang="pl-PL" dirty="0">
                <a:latin typeface="Times New Roman" panose="02020603050405020304" pitchFamily="18" charset="0"/>
                <a:cs typeface="Times New Roman" panose="02020603050405020304" pitchFamily="18" charset="0"/>
              </a:rPr>
              <a:t>pracodawcy jest poleceniem służbowym i nie może być kwestionowana przez pracownika, nawet jeżeli w jego opinii powrót z urlopu nie jest konieczny. </a:t>
            </a:r>
          </a:p>
        </p:txBody>
      </p:sp>
    </p:spTree>
    <p:extLst>
      <p:ext uri="{BB962C8B-B14F-4D97-AF65-F5344CB8AC3E}">
        <p14:creationId xmlns:p14="http://schemas.microsoft.com/office/powerpoint/2010/main" val="197106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Układ zbiorowy pracy </a:t>
            </a:r>
            <a:endParaRPr lang="pl-PL" dirty="0"/>
          </a:p>
        </p:txBody>
      </p:sp>
      <p:sp>
        <p:nvSpPr>
          <p:cNvPr id="3" name="Symbol zastępczy zawartości 2"/>
          <p:cNvSpPr>
            <a:spLocks noGrp="1"/>
          </p:cNvSpPr>
          <p:nvPr>
            <p:ph sz="quarter" idx="1"/>
          </p:nvPr>
        </p:nvSpPr>
        <p:spPr/>
        <p:txBody>
          <a:bodyPr>
            <a:normAutofit/>
          </a:bodyPr>
          <a:lstStyle/>
          <a:p>
            <a:r>
              <a:rPr lang="pl-PL" dirty="0" smtClean="0">
                <a:latin typeface="Times New Roman" panose="02020603050405020304" pitchFamily="18" charset="0"/>
                <a:cs typeface="Times New Roman" panose="02020603050405020304" pitchFamily="18" charset="0"/>
              </a:rPr>
              <a:t>Stronami</a:t>
            </a:r>
            <a:r>
              <a:rPr lang="pl-PL" dirty="0">
                <a:latin typeface="Times New Roman" panose="02020603050405020304" pitchFamily="18" charset="0"/>
                <a:cs typeface="Times New Roman" panose="02020603050405020304" pitchFamily="18" charset="0"/>
              </a:rPr>
              <a:t> </a:t>
            </a:r>
            <a:r>
              <a:rPr lang="pl-PL" b="1" dirty="0">
                <a:latin typeface="Times New Roman" panose="02020603050405020304" pitchFamily="18" charset="0"/>
                <a:cs typeface="Times New Roman" panose="02020603050405020304" pitchFamily="18" charset="0"/>
              </a:rPr>
              <a:t>układów zbiorowych pracy </a:t>
            </a:r>
            <a:r>
              <a:rPr lang="pl-PL" dirty="0">
                <a:latin typeface="Times New Roman" panose="02020603050405020304" pitchFamily="18" charset="0"/>
                <a:cs typeface="Times New Roman" panose="02020603050405020304" pitchFamily="18" charset="0"/>
              </a:rPr>
              <a:t>są po stronie pracowników reprezentatywna zakładowa lub ponadzakładowa organizacja związkowa, a po stronie pracodawców pracodawca lub organizacja pracodawców</a:t>
            </a:r>
            <a:r>
              <a:rPr lang="pl-PL" dirty="0" smtClean="0">
                <a:latin typeface="Times New Roman" panose="02020603050405020304" pitchFamily="18" charset="0"/>
                <a:cs typeface="Times New Roman" panose="02020603050405020304" pitchFamily="18" charset="0"/>
              </a:rPr>
              <a:t>.</a:t>
            </a: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Układ zbiorowy określa:</a:t>
            </a:r>
          </a:p>
          <a:p>
            <a:r>
              <a:rPr lang="pl-PL" dirty="0">
                <a:latin typeface="Times New Roman" panose="02020603050405020304" pitchFamily="18" charset="0"/>
                <a:cs typeface="Times New Roman" panose="02020603050405020304" pitchFamily="18" charset="0"/>
              </a:rPr>
              <a:t>warunki, jakim powinna odpowiadać treść stosunku pracy,</a:t>
            </a:r>
          </a:p>
          <a:p>
            <a:r>
              <a:rPr lang="pl-PL" dirty="0">
                <a:latin typeface="Times New Roman" panose="02020603050405020304" pitchFamily="18" charset="0"/>
                <a:cs typeface="Times New Roman" panose="02020603050405020304" pitchFamily="18" charset="0"/>
              </a:rPr>
              <a:t>wzajemne zobowiązania stron układu, w tym dotyczące stosowania układu i przestrzegania jego postanowień.</a:t>
            </a:r>
          </a:p>
          <a:p>
            <a:endParaRPr lang="pl-PL" dirty="0"/>
          </a:p>
        </p:txBody>
      </p:sp>
    </p:spTree>
    <p:extLst>
      <p:ext uri="{BB962C8B-B14F-4D97-AF65-F5344CB8AC3E}">
        <p14:creationId xmlns:p14="http://schemas.microsoft.com/office/powerpoint/2010/main" val="881507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Układ zbiorowy pracy</a:t>
            </a:r>
            <a:endParaRPr lang="pl-PL" dirty="0"/>
          </a:p>
        </p:txBody>
      </p:sp>
      <p:sp>
        <p:nvSpPr>
          <p:cNvPr id="3" name="Symbol zastępczy zawartości 2"/>
          <p:cNvSpPr>
            <a:spLocks noGrp="1"/>
          </p:cNvSpPr>
          <p:nvPr>
            <p:ph sz="quarter" idx="1"/>
          </p:nvPr>
        </p:nvSpPr>
        <p:spPr/>
        <p:txBody>
          <a:bodyPr>
            <a:normAutofit fontScale="77500" lnSpcReduction="20000"/>
          </a:bodyPr>
          <a:lstStyle/>
          <a:p>
            <a:r>
              <a:rPr lang="pl-PL" dirty="0">
                <a:latin typeface="Times New Roman" panose="02020603050405020304" pitchFamily="18" charset="0"/>
                <a:cs typeface="Times New Roman" panose="02020603050405020304" pitchFamily="18" charset="0"/>
              </a:rPr>
              <a:t>Przedmiotem, który podlega najczęściej regulacji w układzie zbiorowym pracy wynagrodzenie za pracę oraz inne świadczenia na rzecz pracownika lub jego </a:t>
            </a:r>
            <a:r>
              <a:rPr lang="pl-PL" dirty="0" smtClean="0">
                <a:latin typeface="Times New Roman" panose="02020603050405020304" pitchFamily="18" charset="0"/>
                <a:cs typeface="Times New Roman" panose="02020603050405020304" pitchFamily="18" charset="0"/>
              </a:rPr>
              <a:t>rodziny. Układ </a:t>
            </a:r>
            <a:r>
              <a:rPr lang="pl-PL" dirty="0">
                <a:latin typeface="Times New Roman" panose="02020603050405020304" pitchFamily="18" charset="0"/>
                <a:cs typeface="Times New Roman" panose="02020603050405020304" pitchFamily="18" charset="0"/>
              </a:rPr>
              <a:t>zbiory pracy może także określać inne sprawy, nie uregulowane w przepisach prawa pracy w sposób bezwzględnie obowiązujący</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Układ nie może naruszać praw osób trzecich.</a:t>
            </a:r>
          </a:p>
          <a:p>
            <a:r>
              <a:rPr lang="pl-PL" dirty="0">
                <a:latin typeface="Times New Roman" panose="02020603050405020304" pitchFamily="18" charset="0"/>
                <a:cs typeface="Times New Roman" panose="02020603050405020304" pitchFamily="18" charset="0"/>
              </a:rPr>
              <a:t>Postanowienia układu nie mogą być mniej korzystne dla pracowników niż przepisy Kodeksu pracy oraz innych ustaw i aktów wykonawczych. </a:t>
            </a:r>
            <a:endParaRPr lang="pl-PL" dirty="0" smtClean="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Układy </a:t>
            </a:r>
            <a:r>
              <a:rPr lang="pl-PL" dirty="0">
                <a:latin typeface="Times New Roman" panose="02020603050405020304" pitchFamily="18" charset="0"/>
                <a:cs typeface="Times New Roman" panose="02020603050405020304" pitchFamily="18" charset="0"/>
              </a:rPr>
              <a:t>zbiorowe pracy są zbudowane w następujący sposób:</a:t>
            </a:r>
          </a:p>
          <a:p>
            <a:r>
              <a:rPr lang="pl-PL" dirty="0">
                <a:latin typeface="Times New Roman" panose="02020603050405020304" pitchFamily="18" charset="0"/>
                <a:cs typeface="Times New Roman" panose="02020603050405020304" pitchFamily="18" charset="0"/>
              </a:rPr>
              <a:t>strona tytułowa i spis treści.</a:t>
            </a:r>
          </a:p>
          <a:p>
            <a:r>
              <a:rPr lang="pl-PL" dirty="0">
                <a:latin typeface="Times New Roman" panose="02020603050405020304" pitchFamily="18" charset="0"/>
                <a:cs typeface="Times New Roman" panose="02020603050405020304" pitchFamily="18" charset="0"/>
              </a:rPr>
              <a:t>wstęp i preambuła.</a:t>
            </a:r>
          </a:p>
          <a:p>
            <a:r>
              <a:rPr lang="pl-PL" dirty="0">
                <a:latin typeface="Times New Roman" panose="02020603050405020304" pitchFamily="18" charset="0"/>
                <a:cs typeface="Times New Roman" panose="02020603050405020304" pitchFamily="18" charset="0"/>
              </a:rPr>
              <a:t>działy, rozdziały.</a:t>
            </a:r>
          </a:p>
          <a:p>
            <a:r>
              <a:rPr lang="pl-PL" dirty="0">
                <a:latin typeface="Times New Roman" panose="02020603050405020304" pitchFamily="18" charset="0"/>
                <a:cs typeface="Times New Roman" panose="02020603050405020304" pitchFamily="18" charset="0"/>
              </a:rPr>
              <a:t>załączniki.</a:t>
            </a:r>
          </a:p>
          <a:p>
            <a:endParaRPr lang="pl-PL" dirty="0"/>
          </a:p>
        </p:txBody>
      </p:sp>
    </p:spTree>
    <p:extLst>
      <p:ext uri="{BB962C8B-B14F-4D97-AF65-F5344CB8AC3E}">
        <p14:creationId xmlns:p14="http://schemas.microsoft.com/office/powerpoint/2010/main" val="442919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Układ zbiorowy pracy</a:t>
            </a:r>
            <a:endParaRPr lang="pl-PL" dirty="0"/>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pl-PL" dirty="0">
                <a:latin typeface="Times New Roman" panose="02020603050405020304" pitchFamily="18" charset="0"/>
                <a:cs typeface="Times New Roman" panose="02020603050405020304" pitchFamily="18" charset="0"/>
              </a:rPr>
              <a:t>U</a:t>
            </a:r>
            <a:r>
              <a:rPr lang="pl-PL" dirty="0" smtClean="0">
                <a:latin typeface="Times New Roman" panose="02020603050405020304" pitchFamily="18" charset="0"/>
                <a:cs typeface="Times New Roman" panose="02020603050405020304" pitchFamily="18" charset="0"/>
              </a:rPr>
              <a:t>kładu </a:t>
            </a:r>
            <a:r>
              <a:rPr lang="pl-PL" dirty="0">
                <a:latin typeface="Times New Roman" panose="02020603050405020304" pitchFamily="18" charset="0"/>
                <a:cs typeface="Times New Roman" panose="02020603050405020304" pitchFamily="18" charset="0"/>
              </a:rPr>
              <a:t>zbiorowego pracy nie zawiera się dla</a:t>
            </a:r>
            <a:r>
              <a:rPr lang="pl-PL" dirty="0" smtClean="0">
                <a:latin typeface="Times New Roman" panose="02020603050405020304" pitchFamily="18" charset="0"/>
                <a:cs typeface="Times New Roman" panose="02020603050405020304" pitchFamily="18" charset="0"/>
              </a:rPr>
              <a:t>:</a:t>
            </a:r>
          </a:p>
          <a:p>
            <a:pPr marL="0" indent="0">
              <a:buNone/>
            </a:pPr>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członków korpusu służby cywilnej,</a:t>
            </a:r>
          </a:p>
          <a:p>
            <a:r>
              <a:rPr lang="pl-PL" dirty="0">
                <a:latin typeface="Times New Roman" panose="02020603050405020304" pitchFamily="18" charset="0"/>
                <a:cs typeface="Times New Roman" panose="02020603050405020304" pitchFamily="18" charset="0"/>
              </a:rPr>
              <a:t>pracowników urzędów państwowych zatrudnionych na podstawie mianowania i powołania,</a:t>
            </a:r>
          </a:p>
          <a:p>
            <a:r>
              <a:rPr lang="pl-PL" dirty="0">
                <a:latin typeface="Times New Roman" panose="02020603050405020304" pitchFamily="18" charset="0"/>
                <a:cs typeface="Times New Roman" panose="02020603050405020304" pitchFamily="18" charset="0"/>
              </a:rPr>
              <a:t>pracowników samorządowych zatrudnionych na podstawie wyboru, mianowania i powołania w:</a:t>
            </a:r>
          </a:p>
          <a:p>
            <a:pPr lvl="1"/>
            <a:r>
              <a:rPr lang="pl-PL" dirty="0">
                <a:latin typeface="Times New Roman" panose="02020603050405020304" pitchFamily="18" charset="0"/>
                <a:cs typeface="Times New Roman" panose="02020603050405020304" pitchFamily="18" charset="0"/>
              </a:rPr>
              <a:t>urzędach marszałkowskich,</a:t>
            </a:r>
          </a:p>
          <a:p>
            <a:pPr lvl="1"/>
            <a:r>
              <a:rPr lang="pl-PL" dirty="0">
                <a:latin typeface="Times New Roman" panose="02020603050405020304" pitchFamily="18" charset="0"/>
                <a:cs typeface="Times New Roman" panose="02020603050405020304" pitchFamily="18" charset="0"/>
              </a:rPr>
              <a:t>starostwach powiatowych,</a:t>
            </a:r>
          </a:p>
          <a:p>
            <a:pPr lvl="1"/>
            <a:r>
              <a:rPr lang="pl-PL" dirty="0">
                <a:latin typeface="Times New Roman" panose="02020603050405020304" pitchFamily="18" charset="0"/>
                <a:cs typeface="Times New Roman" panose="02020603050405020304" pitchFamily="18" charset="0"/>
              </a:rPr>
              <a:t>urzędach gminy,</a:t>
            </a:r>
          </a:p>
          <a:p>
            <a:pPr lvl="1"/>
            <a:r>
              <a:rPr lang="pl-PL" dirty="0">
                <a:latin typeface="Times New Roman" panose="02020603050405020304" pitchFamily="18" charset="0"/>
                <a:cs typeface="Times New Roman" panose="02020603050405020304" pitchFamily="18" charset="0"/>
              </a:rPr>
              <a:t>biurach (ich odpowiednikach) związków jednostek samorządu terytorialnego,</a:t>
            </a:r>
          </a:p>
          <a:p>
            <a:pPr lvl="1"/>
            <a:r>
              <a:rPr lang="pl-PL" dirty="0">
                <a:latin typeface="Times New Roman" panose="02020603050405020304" pitchFamily="18" charset="0"/>
                <a:cs typeface="Times New Roman" panose="02020603050405020304" pitchFamily="18" charset="0"/>
              </a:rPr>
              <a:t>biurach (ich odpowiednikach) jednostek administracyjnych jednostek samorządu terytorialnego,</a:t>
            </a:r>
          </a:p>
          <a:p>
            <a:r>
              <a:rPr lang="pl-PL" dirty="0">
                <a:latin typeface="Times New Roman" panose="02020603050405020304" pitchFamily="18" charset="0"/>
                <a:cs typeface="Times New Roman" panose="02020603050405020304" pitchFamily="18" charset="0"/>
              </a:rPr>
              <a:t>sędziów i prokuratorów.</a:t>
            </a:r>
          </a:p>
          <a:p>
            <a:endParaRPr lang="pl-PL" dirty="0"/>
          </a:p>
        </p:txBody>
      </p:sp>
    </p:spTree>
    <p:extLst>
      <p:ext uri="{BB962C8B-B14F-4D97-AF65-F5344CB8AC3E}">
        <p14:creationId xmlns:p14="http://schemas.microsoft.com/office/powerpoint/2010/main" val="951622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umowy o pracę</a:t>
            </a:r>
            <a:endParaRPr lang="pl-PL" dirty="0"/>
          </a:p>
        </p:txBody>
      </p:sp>
      <p:sp>
        <p:nvSpPr>
          <p:cNvPr id="3" name="Symbol zastępczy zawartości 2"/>
          <p:cNvSpPr>
            <a:spLocks noGrp="1"/>
          </p:cNvSpPr>
          <p:nvPr>
            <p:ph sz="quarter" idx="1"/>
          </p:nvPr>
        </p:nvSpPr>
        <p:spPr/>
        <p:txBody>
          <a:bodyPr>
            <a:normAutofit/>
          </a:bodyPr>
          <a:lstStyle/>
          <a:p>
            <a:r>
              <a:rPr lang="pl-PL" sz="2800" dirty="0">
                <a:latin typeface="Times New Roman" panose="02020603050405020304" pitchFamily="18" charset="0"/>
                <a:cs typeface="Times New Roman" panose="02020603050405020304" pitchFamily="18" charset="0"/>
              </a:rPr>
              <a:t>Przepisy Kodeksu pracy nie zastrzegają jednak pisemnej formy umowy o pracę pod rygorem nieważności. Zawarcie umowy w innej formie jest więc ważne i wiąże strony. Nie zmienia to faktu, że prawo pracy daje pierwszeństwo formie pisemnej, nakazując zawieranie umowy o pracę w tej właśnie formie. Dopuszczenie ważności innych form nie oznacza ich równorzędności, a jedynie to, że </a:t>
            </a:r>
            <a:r>
              <a:rPr lang="pl-PL" sz="2800" dirty="0" err="1">
                <a:latin typeface="Times New Roman" panose="02020603050405020304" pitchFamily="18" charset="0"/>
                <a:cs typeface="Times New Roman" panose="02020603050405020304" pitchFamily="18" charset="0"/>
              </a:rPr>
              <a:t>niezawarcie</a:t>
            </a:r>
            <a:r>
              <a:rPr lang="pl-PL" sz="2800" dirty="0">
                <a:latin typeface="Times New Roman" panose="02020603050405020304" pitchFamily="18" charset="0"/>
                <a:cs typeface="Times New Roman" panose="02020603050405020304" pitchFamily="18" charset="0"/>
              </a:rPr>
              <a:t> umowy na piśmie nie będzie skutkowało nieważnością podjętych przez strony ustaleń.</a:t>
            </a:r>
            <a:endParaRPr lang="pl-PL"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428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umowy o pracę</a:t>
            </a:r>
            <a:endParaRPr lang="pl-PL" dirty="0"/>
          </a:p>
        </p:txBody>
      </p:sp>
      <p:sp>
        <p:nvSpPr>
          <p:cNvPr id="3" name="Symbol zastępczy zawartości 2"/>
          <p:cNvSpPr>
            <a:spLocks noGrp="1"/>
          </p:cNvSpPr>
          <p:nvPr>
            <p:ph sz="quarter" idx="1"/>
          </p:nvPr>
        </p:nvSpPr>
        <p:spPr/>
        <p:txBody>
          <a:bodyPr>
            <a:normAutofit/>
          </a:bodyPr>
          <a:lstStyle/>
          <a:p>
            <a:r>
              <a:rPr lang="pl-PL" sz="2800" dirty="0">
                <a:latin typeface="Times New Roman" panose="02020603050405020304" pitchFamily="18" charset="0"/>
                <a:cs typeface="Times New Roman" panose="02020603050405020304" pitchFamily="18" charset="0"/>
              </a:rPr>
              <a:t>Potwierdzeniem dominującej roli pisemnej formy umowy o pracę jest brzmienie art. 281 pkt 2 </a:t>
            </a:r>
            <a:r>
              <a:rPr lang="pl-PL" sz="2800" dirty="0" err="1" smtClean="0">
                <a:latin typeface="Times New Roman" panose="02020603050405020304" pitchFamily="18" charset="0"/>
                <a:cs typeface="Times New Roman" panose="02020603050405020304" pitchFamily="18" charset="0"/>
              </a:rPr>
              <a:t>k.p</a:t>
            </a:r>
            <a:r>
              <a:rPr lang="pl-PL" sz="2800" dirty="0">
                <a:latin typeface="Times New Roman" panose="02020603050405020304" pitchFamily="18" charset="0"/>
                <a:cs typeface="Times New Roman" panose="02020603050405020304" pitchFamily="18" charset="0"/>
              </a:rPr>
              <a:t>., który uznaje niepotwierdzenie na piśmie zawartej umowy o pracę za wykroczenie przeciwko prawom pracownika. Inne niż pisemna formy zawarcia wspomnianej umowy są też niedogodne dla stron pod względem dowodowym - w razie ewentualnego sporu w sądzie pracy. Jednak zasadniczo są one ważne i mogą potwierdzać nawiązanie stosunku pracy</a:t>
            </a:r>
            <a:r>
              <a:rPr lang="pl-PL"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78413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umowy o pracę</a:t>
            </a:r>
            <a:endParaRPr lang="pl-PL" dirty="0"/>
          </a:p>
        </p:txBody>
      </p:sp>
      <p:sp>
        <p:nvSpPr>
          <p:cNvPr id="3" name="Symbol zastępczy zawartości 2"/>
          <p:cNvSpPr>
            <a:spLocks noGrp="1"/>
          </p:cNvSpPr>
          <p:nvPr>
            <p:ph sz="quarter" idx="1"/>
          </p:nvPr>
        </p:nvSpPr>
        <p:spPr/>
        <p:txBody>
          <a:bodyPr>
            <a:normAutofit lnSpcReduction="10000"/>
          </a:bodyPr>
          <a:lstStyle/>
          <a:p>
            <a:r>
              <a:rPr lang="pl-PL" sz="2800" dirty="0">
                <a:latin typeface="Times New Roman" panose="02020603050405020304" pitchFamily="18" charset="0"/>
                <a:cs typeface="Times New Roman" panose="02020603050405020304" pitchFamily="18" charset="0"/>
              </a:rPr>
              <a:t>Możliwość ustnego lub dorozumianego zawarcia umowy o pracę wynika z przepisów Kodeksu cywilnego (Dz. U. z 2016 r. poz. 380 ze zm.), które mogą być stosowane w stosunkach pracy na zasadach art. 300 </a:t>
            </a:r>
            <a:r>
              <a:rPr lang="pl-PL" sz="2800" dirty="0" err="1">
                <a:latin typeface="Times New Roman" panose="02020603050405020304" pitchFamily="18" charset="0"/>
                <a:cs typeface="Times New Roman" panose="02020603050405020304" pitchFamily="18" charset="0"/>
              </a:rPr>
              <a:t>K.p</a:t>
            </a:r>
            <a:r>
              <a:rPr lang="pl-PL" sz="2800" dirty="0">
                <a:latin typeface="Times New Roman" panose="02020603050405020304" pitchFamily="18" charset="0"/>
                <a:cs typeface="Times New Roman" panose="02020603050405020304" pitchFamily="18" charset="0"/>
              </a:rPr>
              <a:t>. Zgodnie z art. 60 </a:t>
            </a:r>
            <a:r>
              <a:rPr lang="pl-PL" sz="2800" dirty="0" smtClean="0">
                <a:latin typeface="Times New Roman" panose="02020603050405020304" pitchFamily="18" charset="0"/>
                <a:cs typeface="Times New Roman" panose="02020603050405020304" pitchFamily="18" charset="0"/>
              </a:rPr>
              <a:t>k.c</a:t>
            </a:r>
            <a:r>
              <a:rPr lang="pl-PL" sz="2800" dirty="0">
                <a:latin typeface="Times New Roman" panose="02020603050405020304" pitchFamily="18" charset="0"/>
                <a:cs typeface="Times New Roman" panose="02020603050405020304" pitchFamily="18" charset="0"/>
              </a:rPr>
              <a:t>., wola osoby dokonującej czynności prawnej może być wyrażona przez każde zachowanie się tej osoby (z zastrzeżeniem wyjątków przewidzianych ustawowo), które ujawnia jej wolę w sposób dostateczny, w tym również przez ujawnienie tej woli w postaci elektronicznej.</a:t>
            </a:r>
          </a:p>
          <a:p>
            <a:endParaRPr lang="pl-PL" dirty="0"/>
          </a:p>
        </p:txBody>
      </p:sp>
    </p:spTree>
    <p:extLst>
      <p:ext uri="{BB962C8B-B14F-4D97-AF65-F5344CB8AC3E}">
        <p14:creationId xmlns:p14="http://schemas.microsoft.com/office/powerpoint/2010/main" val="564814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umowy o pracę</a:t>
            </a:r>
            <a:endParaRPr lang="pl-PL" dirty="0"/>
          </a:p>
        </p:txBody>
      </p:sp>
      <p:sp>
        <p:nvSpPr>
          <p:cNvPr id="3" name="Symbol zastępczy zawartości 2"/>
          <p:cNvSpPr>
            <a:spLocks noGrp="1"/>
          </p:cNvSpPr>
          <p:nvPr>
            <p:ph sz="quarter" idx="1"/>
          </p:nvPr>
        </p:nvSpPr>
        <p:spPr/>
        <p:txBody>
          <a:bodyPr/>
          <a:lstStyle/>
          <a:p>
            <a:r>
              <a:rPr lang="pl-PL" dirty="0">
                <a:latin typeface="Times New Roman" panose="02020603050405020304" pitchFamily="18" charset="0"/>
                <a:cs typeface="Times New Roman" panose="02020603050405020304" pitchFamily="18" charset="0"/>
              </a:rPr>
              <a:t>Umowa zawarta w formie ustnej pozostaje w mocy </a:t>
            </a:r>
            <a:r>
              <a:rPr lang="pl-PL" dirty="0" smtClean="0">
                <a:latin typeface="Times New Roman" panose="02020603050405020304" pitchFamily="18" charset="0"/>
                <a:cs typeface="Times New Roman" panose="02020603050405020304" pitchFamily="18" charset="0"/>
              </a:rPr>
              <a:t>            i </a:t>
            </a:r>
            <a:r>
              <a:rPr lang="pl-PL" dirty="0">
                <a:latin typeface="Times New Roman" panose="02020603050405020304" pitchFamily="18" charset="0"/>
                <a:cs typeface="Times New Roman" panose="02020603050405020304" pitchFamily="18" charset="0"/>
              </a:rPr>
              <a:t>powinna być jedynie potwierdzona na piśmie. Nie potwierdzenie na piśmie pociąga za sobą odpowiedzialność pracodawcy. Odpowiedzialność ta ma charakter karno-administracyjny. </a:t>
            </a:r>
            <a:r>
              <a:rPr lang="pl-PL" dirty="0" smtClean="0">
                <a:latin typeface="Times New Roman" panose="02020603050405020304" pitchFamily="18" charset="0"/>
                <a:cs typeface="Times New Roman" panose="02020603050405020304" pitchFamily="18" charset="0"/>
              </a:rPr>
              <a:t>Niepotwierdzenie </a:t>
            </a:r>
            <a:r>
              <a:rPr lang="pl-PL" dirty="0">
                <a:latin typeface="Times New Roman" panose="02020603050405020304" pitchFamily="18" charset="0"/>
                <a:cs typeface="Times New Roman" panose="02020603050405020304" pitchFamily="18" charset="0"/>
              </a:rPr>
              <a:t>na piśmie w ustalonym terminie treści i rodzaju zawartej </a:t>
            </a:r>
            <a:r>
              <a:rPr lang="pl-PL" dirty="0" smtClean="0">
                <a:latin typeface="Times New Roman" panose="02020603050405020304" pitchFamily="18" charset="0"/>
                <a:cs typeface="Times New Roman" panose="02020603050405020304" pitchFamily="18" charset="0"/>
              </a:rPr>
              <a:t>                 z </a:t>
            </a:r>
            <a:r>
              <a:rPr lang="pl-PL" dirty="0">
                <a:latin typeface="Times New Roman" panose="02020603050405020304" pitchFamily="18" charset="0"/>
                <a:cs typeface="Times New Roman" panose="02020603050405020304" pitchFamily="18" charset="0"/>
              </a:rPr>
              <a:t>pracownikiem umowy o pracę stanowi wykroczenie przeciwko prawom pracownika, zagrożone zgodnie </a:t>
            </a:r>
            <a:r>
              <a:rPr lang="pl-PL" dirty="0" smtClean="0">
                <a:latin typeface="Times New Roman" panose="02020603050405020304" pitchFamily="18" charset="0"/>
                <a:cs typeface="Times New Roman" panose="02020603050405020304" pitchFamily="18" charset="0"/>
              </a:rPr>
              <a:t>                        z kodeksem </a:t>
            </a:r>
            <a:r>
              <a:rPr lang="pl-PL" dirty="0">
                <a:latin typeface="Times New Roman" panose="02020603050405020304" pitchFamily="18" charset="0"/>
                <a:cs typeface="Times New Roman" panose="02020603050405020304" pitchFamily="18" charset="0"/>
              </a:rPr>
              <a:t>pracy karą grzywny. W takim przypadku należy zawiadomić państwową inspekcję pracy </a:t>
            </a:r>
            <a:r>
              <a:rPr lang="pl-PL" dirty="0" smtClean="0">
                <a:latin typeface="Times New Roman" panose="02020603050405020304" pitchFamily="18" charset="0"/>
                <a:cs typeface="Times New Roman" panose="02020603050405020304" pitchFamily="18" charset="0"/>
              </a:rPr>
              <a:t>                              o </a:t>
            </a:r>
            <a:r>
              <a:rPr lang="pl-PL" dirty="0">
                <a:latin typeface="Times New Roman" panose="02020603050405020304" pitchFamily="18" charset="0"/>
                <a:cs typeface="Times New Roman" panose="02020603050405020304" pitchFamily="18" charset="0"/>
              </a:rPr>
              <a:t>niedopełnieniu przez pracodawcę obowiązku potwierdzenia treści umowy pracy na piśmie.</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70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umowy o pracę</a:t>
            </a:r>
            <a:endParaRPr lang="pl-PL" dirty="0"/>
          </a:p>
        </p:txBody>
      </p:sp>
      <p:sp>
        <p:nvSpPr>
          <p:cNvPr id="3" name="Symbol zastępczy zawartości 2"/>
          <p:cNvSpPr>
            <a:spLocks noGrp="1"/>
          </p:cNvSpPr>
          <p:nvPr>
            <p:ph sz="quarter" idx="1"/>
          </p:nvPr>
        </p:nvSpPr>
        <p:spPr/>
        <p:txBody>
          <a:bodyPr>
            <a:normAutofit/>
          </a:bodyPr>
          <a:lstStyle/>
          <a:p>
            <a:r>
              <a:rPr lang="pl-PL" dirty="0">
                <a:latin typeface="Times New Roman" panose="02020603050405020304" pitchFamily="18" charset="0"/>
                <a:cs typeface="Times New Roman" panose="02020603050405020304" pitchFamily="18" charset="0"/>
              </a:rPr>
              <a:t>Umowę o pracę zawiera się na piśmie. Jeżeli umowa </a:t>
            </a:r>
            <a:r>
              <a:rPr lang="pl-PL" dirty="0" smtClean="0">
                <a:latin typeface="Times New Roman" panose="02020603050405020304" pitchFamily="18" charset="0"/>
                <a:cs typeface="Times New Roman" panose="02020603050405020304" pitchFamily="18" charset="0"/>
              </a:rPr>
              <a:t>                       o </a:t>
            </a:r>
            <a:r>
              <a:rPr lang="pl-PL" dirty="0">
                <a:latin typeface="Times New Roman" panose="02020603050405020304" pitchFamily="18" charset="0"/>
                <a:cs typeface="Times New Roman" panose="02020603050405020304" pitchFamily="18" charset="0"/>
              </a:rPr>
              <a:t>pracę nie została zawarta z zachowaniem formy pisemnej, pracodawca przed dopuszczeniem pracownika do pracy potwierdza pracownikowi na piśmie ustalenia co do stron umowy, rodzaju umowy oraz jej warunków</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Brak </a:t>
            </a:r>
            <a:r>
              <a:rPr lang="pl-PL" dirty="0">
                <a:latin typeface="Times New Roman" panose="02020603050405020304" pitchFamily="18" charset="0"/>
                <a:cs typeface="Times New Roman" panose="02020603050405020304" pitchFamily="18" charset="0"/>
              </a:rPr>
              <a:t>zachowania formy pisemnej nie czyni umowy </a:t>
            </a:r>
            <a:r>
              <a:rPr lang="pl-PL" dirty="0" smtClean="0">
                <a:latin typeface="Times New Roman" panose="02020603050405020304" pitchFamily="18" charset="0"/>
                <a:cs typeface="Times New Roman" panose="02020603050405020304" pitchFamily="18" charset="0"/>
              </a:rPr>
              <a:t>                      o </a:t>
            </a:r>
            <a:r>
              <a:rPr lang="pl-PL" dirty="0">
                <a:latin typeface="Times New Roman" panose="02020603050405020304" pitchFamily="18" charset="0"/>
                <a:cs typeface="Times New Roman" panose="02020603050405020304" pitchFamily="18" charset="0"/>
              </a:rPr>
              <a:t>pracę nieważną. </a:t>
            </a:r>
            <a:r>
              <a:rPr lang="pl-PL" b="1" dirty="0">
                <a:latin typeface="Times New Roman" panose="02020603050405020304" pitchFamily="18" charset="0"/>
                <a:cs typeface="Times New Roman" panose="02020603050405020304" pitchFamily="18" charset="0"/>
              </a:rPr>
              <a:t>Powstanie stosunku pracy nie jest uwarunkowane pisemną formą umowy o pracę.</a:t>
            </a:r>
            <a:endParaRPr lang="pl-PL" sz="2800" dirty="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398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Dodatkowe informacje do umowy</a:t>
            </a:r>
            <a:endParaRPr lang="pl-PL" dirty="0"/>
          </a:p>
        </p:txBody>
      </p:sp>
      <p:sp>
        <p:nvSpPr>
          <p:cNvPr id="3" name="Symbol zastępczy zawartości 2"/>
          <p:cNvSpPr>
            <a:spLocks noGrp="1"/>
          </p:cNvSpPr>
          <p:nvPr>
            <p:ph sz="quarter" idx="1"/>
          </p:nvPr>
        </p:nvSpPr>
        <p:spPr/>
        <p:txBody>
          <a:bodyPr/>
          <a:lstStyle/>
          <a:p>
            <a:pPr marL="0" indent="0">
              <a:buNone/>
            </a:pPr>
            <a:r>
              <a:rPr lang="pl-PL" dirty="0">
                <a:latin typeface="Times New Roman" panose="02020603050405020304" pitchFamily="18" charset="0"/>
                <a:cs typeface="Times New Roman" panose="02020603050405020304" pitchFamily="18" charset="0"/>
              </a:rPr>
              <a:t>Jeżeli pracodawca nie ma obowiązku ustalania regulaminu pracy, wówczas informacja o warunkach zatrudnienia powinna również zawierać zagadnienia dotyczące</a:t>
            </a:r>
            <a:r>
              <a:rPr lang="pl-PL" dirty="0" smtClean="0">
                <a:latin typeface="Times New Roman" panose="02020603050405020304" pitchFamily="18" charset="0"/>
                <a:cs typeface="Times New Roman" panose="02020603050405020304" pitchFamily="18" charset="0"/>
              </a:rPr>
              <a:t>:</a:t>
            </a:r>
          </a:p>
          <a:p>
            <a:pPr marL="0" indent="0">
              <a:buNone/>
            </a:pPr>
            <a:endParaRPr lang="pl-PL" dirty="0" smtClean="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pory nocnej</a:t>
            </a:r>
            <a:r>
              <a:rPr lang="pl-PL" dirty="0" smtClean="0">
                <a:latin typeface="Times New Roman" panose="02020603050405020304" pitchFamily="18" charset="0"/>
                <a:cs typeface="Times New Roman" panose="02020603050405020304" pitchFamily="18" charset="0"/>
              </a:rPr>
              <a:t>,</a:t>
            </a:r>
          </a:p>
          <a:p>
            <a:r>
              <a:rPr lang="pl-PL" dirty="0" smtClean="0">
                <a:latin typeface="Times New Roman" panose="02020603050405020304" pitchFamily="18" charset="0"/>
                <a:cs typeface="Times New Roman" panose="02020603050405020304" pitchFamily="18" charset="0"/>
              </a:rPr>
              <a:t>miejscu</a:t>
            </a:r>
            <a:r>
              <a:rPr lang="pl-PL" dirty="0">
                <a:latin typeface="Times New Roman" panose="02020603050405020304" pitchFamily="18" charset="0"/>
                <a:cs typeface="Times New Roman" panose="02020603050405020304" pitchFamily="18" charset="0"/>
              </a:rPr>
              <a:t>, terminie i czasie wypłaty wynagrodzenia</a:t>
            </a:r>
            <a:r>
              <a:rPr lang="pl-PL" dirty="0" smtClean="0">
                <a:latin typeface="Times New Roman" panose="02020603050405020304" pitchFamily="18" charset="0"/>
                <a:cs typeface="Times New Roman" panose="02020603050405020304" pitchFamily="18" charset="0"/>
              </a:rPr>
              <a:t>,</a:t>
            </a:r>
          </a:p>
          <a:p>
            <a:r>
              <a:rPr lang="pl-PL" dirty="0" smtClean="0">
                <a:latin typeface="Times New Roman" panose="02020603050405020304" pitchFamily="18" charset="0"/>
                <a:cs typeface="Times New Roman" panose="02020603050405020304" pitchFamily="18" charset="0"/>
              </a:rPr>
              <a:t>przyjętym </a:t>
            </a:r>
            <a:r>
              <a:rPr lang="pl-PL" dirty="0">
                <a:latin typeface="Times New Roman" panose="02020603050405020304" pitchFamily="18" charset="0"/>
                <a:cs typeface="Times New Roman" panose="02020603050405020304" pitchFamily="18" charset="0"/>
              </a:rPr>
              <a:t>sposobie potwierdzania przez pracowników przybycia i obecności w pracy</a:t>
            </a:r>
            <a:r>
              <a:rPr lang="pl-PL" dirty="0" smtClean="0">
                <a:latin typeface="Times New Roman" panose="02020603050405020304" pitchFamily="18" charset="0"/>
                <a:cs typeface="Times New Roman" panose="02020603050405020304" pitchFamily="18" charset="0"/>
              </a:rPr>
              <a:t>,</a:t>
            </a:r>
          </a:p>
          <a:p>
            <a:r>
              <a:rPr lang="pl-PL" dirty="0" smtClean="0">
                <a:latin typeface="Times New Roman" panose="02020603050405020304" pitchFamily="18" charset="0"/>
                <a:cs typeface="Times New Roman" panose="02020603050405020304" pitchFamily="18" charset="0"/>
              </a:rPr>
              <a:t>przyjętym </a:t>
            </a:r>
            <a:r>
              <a:rPr lang="pl-PL" dirty="0">
                <a:latin typeface="Times New Roman" panose="02020603050405020304" pitchFamily="18" charset="0"/>
                <a:cs typeface="Times New Roman" panose="02020603050405020304" pitchFamily="18" charset="0"/>
              </a:rPr>
              <a:t>sposobie usprawiedliwiania nieobecności </a:t>
            </a:r>
            <a:r>
              <a:rPr lang="pl-PL" dirty="0" smtClean="0">
                <a:latin typeface="Times New Roman" panose="02020603050405020304" pitchFamily="18" charset="0"/>
                <a:cs typeface="Times New Roman" panose="02020603050405020304" pitchFamily="18" charset="0"/>
              </a:rPr>
              <a:t>                   w </a:t>
            </a:r>
            <a:r>
              <a:rPr lang="pl-PL" dirty="0">
                <a:latin typeface="Times New Roman" panose="02020603050405020304" pitchFamily="18" charset="0"/>
                <a:cs typeface="Times New Roman" panose="02020603050405020304" pitchFamily="18" charset="0"/>
              </a:rPr>
              <a:t>pracy</a:t>
            </a:r>
            <a:r>
              <a:rPr lang="pl-PL" dirty="0" smtClean="0">
                <a:latin typeface="Times New Roman" panose="02020603050405020304" pitchFamily="18" charset="0"/>
                <a:cs typeface="Times New Roman" panose="02020603050405020304" pitchFamily="18" charset="0"/>
              </a:rPr>
              <a:t>. </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624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Fakultatywne postanowienia umów</a:t>
            </a:r>
            <a:endParaRPr lang="pl-PL" dirty="0"/>
          </a:p>
        </p:txBody>
      </p:sp>
      <p:sp>
        <p:nvSpPr>
          <p:cNvPr id="3" name="Symbol zastępczy zawartości 2"/>
          <p:cNvSpPr>
            <a:spLocks noGrp="1"/>
          </p:cNvSpPr>
          <p:nvPr>
            <p:ph sz="quarter" idx="1"/>
          </p:nvPr>
        </p:nvSpPr>
        <p:spPr/>
        <p:txBody>
          <a:bodyPr>
            <a:normAutofit fontScale="77500" lnSpcReduction="20000"/>
          </a:bodyPr>
          <a:lstStyle/>
          <a:p>
            <a:r>
              <a:rPr lang="pl-PL" sz="3200" dirty="0">
                <a:latin typeface="Times New Roman" panose="02020603050405020304" pitchFamily="18" charset="0"/>
                <a:cs typeface="Times New Roman" panose="02020603050405020304" pitchFamily="18" charset="0"/>
              </a:rPr>
              <a:t>Każda umowa może zawierać jeszcze inne postanowienia, jeśli strony chcą żeby się w niej znalazły. </a:t>
            </a:r>
            <a:endParaRPr lang="pl-PL" sz="3200" dirty="0" smtClean="0">
              <a:latin typeface="Times New Roman" panose="02020603050405020304" pitchFamily="18" charset="0"/>
              <a:cs typeface="Times New Roman" panose="02020603050405020304" pitchFamily="18" charset="0"/>
            </a:endParaRPr>
          </a:p>
          <a:p>
            <a:endParaRPr lang="pl-PL" sz="3200" b="1" dirty="0" smtClean="0">
              <a:latin typeface="Times New Roman" panose="02020603050405020304" pitchFamily="18" charset="0"/>
              <a:cs typeface="Times New Roman" panose="02020603050405020304" pitchFamily="18" charset="0"/>
            </a:endParaRPr>
          </a:p>
          <a:p>
            <a:pPr marL="0" indent="0">
              <a:buNone/>
            </a:pPr>
            <a:r>
              <a:rPr lang="pl-PL" sz="3200" b="1" dirty="0" smtClean="0">
                <a:latin typeface="Times New Roman" panose="02020603050405020304" pitchFamily="18" charset="0"/>
                <a:cs typeface="Times New Roman" panose="02020603050405020304" pitchFamily="18" charset="0"/>
              </a:rPr>
              <a:t>Do </a:t>
            </a:r>
            <a:r>
              <a:rPr lang="pl-PL" sz="3200" b="1" dirty="0">
                <a:latin typeface="Times New Roman" panose="02020603050405020304" pitchFamily="18" charset="0"/>
                <a:cs typeface="Times New Roman" panose="02020603050405020304" pitchFamily="18" charset="0"/>
              </a:rPr>
              <a:t>najczęściej występujących można zaliczyć m.in.:</a:t>
            </a:r>
            <a:endParaRPr lang="pl-PL" sz="3200" dirty="0">
              <a:latin typeface="Times New Roman" panose="02020603050405020304" pitchFamily="18" charset="0"/>
              <a:cs typeface="Times New Roman" panose="02020603050405020304" pitchFamily="18" charset="0"/>
            </a:endParaRPr>
          </a:p>
          <a:p>
            <a:r>
              <a:rPr lang="pl-PL" sz="3200" dirty="0">
                <a:latin typeface="Times New Roman" panose="02020603050405020304" pitchFamily="18" charset="0"/>
                <a:cs typeface="Times New Roman" panose="02020603050405020304" pitchFamily="18" charset="0"/>
              </a:rPr>
              <a:t>• zakaz prowadzenia działalności konkurencyjnej,</a:t>
            </a:r>
          </a:p>
          <a:p>
            <a:r>
              <a:rPr lang="pl-PL" sz="3200" dirty="0" smtClean="0">
                <a:latin typeface="Times New Roman" panose="02020603050405020304" pitchFamily="18" charset="0"/>
                <a:cs typeface="Times New Roman" panose="02020603050405020304" pitchFamily="18" charset="0"/>
              </a:rPr>
              <a:t>• </a:t>
            </a:r>
            <a:r>
              <a:rPr lang="pl-PL" sz="3200" dirty="0">
                <a:latin typeface="Times New Roman" panose="02020603050405020304" pitchFamily="18" charset="0"/>
                <a:cs typeface="Times New Roman" panose="02020603050405020304" pitchFamily="18" charset="0"/>
              </a:rPr>
              <a:t>dłuższy okres wypowiedzenia w stosunku do pracownika zatrudnionego na stanowisku związanym </a:t>
            </a:r>
            <a:r>
              <a:rPr lang="pl-PL" sz="3200" dirty="0" smtClean="0">
                <a:latin typeface="Times New Roman" panose="02020603050405020304" pitchFamily="18" charset="0"/>
                <a:cs typeface="Times New Roman" panose="02020603050405020304" pitchFamily="18" charset="0"/>
              </a:rPr>
              <a:t>                   z </a:t>
            </a:r>
            <a:r>
              <a:rPr lang="pl-PL" sz="3200" dirty="0">
                <a:latin typeface="Times New Roman" panose="02020603050405020304" pitchFamily="18" charset="0"/>
                <a:cs typeface="Times New Roman" panose="02020603050405020304" pitchFamily="18" charset="0"/>
              </a:rPr>
              <a:t>odpowiedzialnością materialną za powierzone mienie </a:t>
            </a:r>
            <a:endParaRPr lang="pl-PL" sz="3200" dirty="0" smtClean="0">
              <a:latin typeface="Times New Roman" panose="02020603050405020304" pitchFamily="18" charset="0"/>
              <a:cs typeface="Times New Roman" panose="02020603050405020304" pitchFamily="18" charset="0"/>
            </a:endParaRPr>
          </a:p>
          <a:p>
            <a:r>
              <a:rPr lang="pl-PL" sz="3200" dirty="0" smtClean="0">
                <a:latin typeface="Times New Roman" panose="02020603050405020304" pitchFamily="18" charset="0"/>
                <a:cs typeface="Times New Roman" panose="02020603050405020304" pitchFamily="18" charset="0"/>
              </a:rPr>
              <a:t>• </a:t>
            </a:r>
            <a:r>
              <a:rPr lang="pl-PL" sz="3200" dirty="0">
                <a:latin typeface="Times New Roman" panose="02020603050405020304" pitchFamily="18" charset="0"/>
                <a:cs typeface="Times New Roman" panose="02020603050405020304" pitchFamily="18" charset="0"/>
              </a:rPr>
              <a:t>prawo do dodatkowego urlopu, samochodu służbowego, telefonu komórkowego,</a:t>
            </a:r>
          </a:p>
          <a:p>
            <a:r>
              <a:rPr lang="pl-PL" sz="3200" dirty="0">
                <a:latin typeface="Times New Roman" panose="02020603050405020304" pitchFamily="18" charset="0"/>
                <a:cs typeface="Times New Roman" panose="02020603050405020304" pitchFamily="18" charset="0"/>
              </a:rPr>
              <a:t>• zmiany wysokości świadczeń z tytułu podróży służbowych.</a:t>
            </a:r>
          </a:p>
          <a:p>
            <a:endParaRPr lang="pl-PL" sz="3200" dirty="0" smtClean="0">
              <a:latin typeface="Times New Roman" panose="02020603050405020304" pitchFamily="18" charset="0"/>
              <a:cs typeface="Times New Roman" panose="02020603050405020304" pitchFamily="18" charset="0"/>
            </a:endParaRPr>
          </a:p>
          <a:p>
            <a:endParaRPr lang="pl-PL"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2644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Działalność konkurencyjna </a:t>
            </a:r>
            <a:endParaRPr lang="pl-PL" dirty="0"/>
          </a:p>
        </p:txBody>
      </p:sp>
      <p:sp>
        <p:nvSpPr>
          <p:cNvPr id="3" name="Symbol zastępczy zawartości 2"/>
          <p:cNvSpPr>
            <a:spLocks noGrp="1"/>
          </p:cNvSpPr>
          <p:nvPr>
            <p:ph sz="quarter" idx="1"/>
          </p:nvPr>
        </p:nvSpPr>
        <p:spPr/>
        <p:txBody>
          <a:bodyPr>
            <a:normAutofit fontScale="92500" lnSpcReduction="20000"/>
          </a:bodyPr>
          <a:lstStyle/>
          <a:p>
            <a:r>
              <a:rPr lang="pl-PL" dirty="0">
                <a:latin typeface="Times New Roman" panose="02020603050405020304" pitchFamily="18" charset="0"/>
                <a:cs typeface="Times New Roman" panose="02020603050405020304" pitchFamily="18" charset="0"/>
              </a:rPr>
              <a:t>Zgodnie z art. 101</a:t>
            </a:r>
            <a:r>
              <a:rPr lang="pl-PL" baseline="30000" dirty="0">
                <a:latin typeface="Times New Roman" panose="02020603050405020304" pitchFamily="18" charset="0"/>
                <a:cs typeface="Times New Roman" panose="02020603050405020304" pitchFamily="18" charset="0"/>
              </a:rPr>
              <a:t>1</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k.p</a:t>
            </a:r>
            <a:r>
              <a:rPr lang="pl-PL" dirty="0">
                <a:latin typeface="Times New Roman" panose="02020603050405020304" pitchFamily="18" charset="0"/>
                <a:cs typeface="Times New Roman" panose="02020603050405020304" pitchFamily="18" charset="0"/>
              </a:rPr>
              <a:t>., aby zakaz działalności konkurencyjnej obowiązywał, musi zostać zawarta odrębna umowa. Odrębność tej umowy nie musi polegać na fizycznym wyodrębnieniu jej poza umowę o pracę (tzn. podpisanie drugiego dokumentu), ale na tym, że umowa ta ma samodzielny byt prawny. Nic nie stoi jednak na przeszkodzie, aby umowa o zakazie konkurencji została zawarta równocześnie z umową o pracę lub by odpowiednie zapisy zostały wprowadzone do treści umowy o pracę</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Kodeks nie definiuje pojęcia „działalność konkurencyjna”. Należy uznać, że jest to każda działalność, która wchodzi w zakres działania pracodawcy. Musi ona obiektywnie zagrażać jego interesom, przy czym nie ma znaczenia, czy faktycznie zostały one naruszone. Nie będzie miało znaczenia także to, czy pracownik wykonywał dane działania odpłatnie czy nieodpłatnie ani na jakiej podstawie prawnej.</a:t>
            </a:r>
          </a:p>
          <a:p>
            <a:endParaRPr lang="pl-PL" dirty="0"/>
          </a:p>
        </p:txBody>
      </p:sp>
    </p:spTree>
    <p:extLst>
      <p:ext uri="{BB962C8B-B14F-4D97-AF65-F5344CB8AC3E}">
        <p14:creationId xmlns:p14="http://schemas.microsoft.com/office/powerpoint/2010/main" val="905782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umowy o pracę</a:t>
            </a:r>
            <a:endParaRPr lang="pl-PL" dirty="0"/>
          </a:p>
        </p:txBody>
      </p:sp>
      <p:sp>
        <p:nvSpPr>
          <p:cNvPr id="3" name="Symbol zastępczy zawartości 2"/>
          <p:cNvSpPr>
            <a:spLocks noGrp="1"/>
          </p:cNvSpPr>
          <p:nvPr>
            <p:ph sz="quarter" idx="1"/>
          </p:nvPr>
        </p:nvSpPr>
        <p:spPr/>
        <p:txBody>
          <a:bodyPr/>
          <a:lstStyle/>
          <a:p>
            <a:r>
              <a:rPr lang="pl-PL" dirty="0">
                <a:latin typeface="Times New Roman" panose="02020603050405020304" pitchFamily="18" charset="0"/>
                <a:cs typeface="Times New Roman" panose="02020603050405020304" pitchFamily="18" charset="0"/>
              </a:rPr>
              <a:t>Pracodawca informuje pracownika na piśmie, nie później niż w ciągu 7 dni od dnia zawarcia umowy o pracę, o: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1</a:t>
            </a:r>
            <a:r>
              <a:rPr lang="pl-PL" dirty="0">
                <a:latin typeface="Times New Roman" panose="02020603050405020304" pitchFamily="18" charset="0"/>
                <a:cs typeface="Times New Roman" panose="02020603050405020304" pitchFamily="18" charset="0"/>
              </a:rPr>
              <a:t>) obowiązującej pracownika dobowej i tygodniowej normie czasu pracy,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częstotliwości wypłat wynagrodzenia za pracę,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3</a:t>
            </a:r>
            <a:r>
              <a:rPr lang="pl-PL" dirty="0">
                <a:latin typeface="Times New Roman" panose="02020603050405020304" pitchFamily="18" charset="0"/>
                <a:cs typeface="Times New Roman" panose="02020603050405020304" pitchFamily="18" charset="0"/>
              </a:rPr>
              <a:t>) wymiarze przysługującego pracownikowi urlopu wypoczynkowego,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4</a:t>
            </a:r>
            <a:r>
              <a:rPr lang="pl-PL" dirty="0">
                <a:latin typeface="Times New Roman" panose="02020603050405020304" pitchFamily="18" charset="0"/>
                <a:cs typeface="Times New Roman" panose="02020603050405020304" pitchFamily="18" charset="0"/>
              </a:rPr>
              <a:t>) obowiązującej pracownika długości okresu wypowiedzenia umowy o pracę,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5</a:t>
            </a:r>
            <a:r>
              <a:rPr lang="pl-PL" dirty="0">
                <a:latin typeface="Times New Roman" panose="02020603050405020304" pitchFamily="18" charset="0"/>
                <a:cs typeface="Times New Roman" panose="02020603050405020304" pitchFamily="18" charset="0"/>
              </a:rPr>
              <a:t>) układzie zbiorowym pracy, którym pracownik jest </a:t>
            </a:r>
            <a:r>
              <a:rPr lang="pl-PL" dirty="0" smtClean="0">
                <a:latin typeface="Times New Roman" panose="02020603050405020304" pitchFamily="18" charset="0"/>
                <a:cs typeface="Times New Roman" panose="02020603050405020304" pitchFamily="18" charset="0"/>
              </a:rPr>
              <a:t>objęty.</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832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Normy czasu pracy </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a:t>Obecnie w kodeksie pracy występują następujące </a:t>
            </a:r>
            <a:r>
              <a:rPr lang="pl-PL" b="1" dirty="0"/>
              <a:t>normy czasu pracy</a:t>
            </a:r>
            <a:r>
              <a:rPr lang="pl-PL" dirty="0"/>
              <a:t>:</a:t>
            </a:r>
          </a:p>
          <a:p>
            <a:r>
              <a:rPr lang="pl-PL" b="1" dirty="0"/>
              <a:t>dobowa</a:t>
            </a:r>
            <a:r>
              <a:rPr lang="pl-PL" dirty="0"/>
              <a:t>, która nie powinna przekraczać 8 godzin,</a:t>
            </a:r>
          </a:p>
          <a:p>
            <a:r>
              <a:rPr lang="pl-PL" b="1" dirty="0"/>
              <a:t>średniotygodniowa</a:t>
            </a:r>
            <a:r>
              <a:rPr lang="pl-PL" dirty="0"/>
              <a:t>, która nie powinna przekraczać </a:t>
            </a:r>
            <a:r>
              <a:rPr lang="pl-PL" dirty="0" smtClean="0"/>
              <a:t>                   w </a:t>
            </a:r>
            <a:r>
              <a:rPr lang="pl-PL" dirty="0"/>
              <a:t>przyjętym okresie rozliczeniowym 40 godzin,</a:t>
            </a:r>
          </a:p>
          <a:p>
            <a:r>
              <a:rPr lang="pl-PL" b="1" dirty="0"/>
              <a:t>łączna tygodniowa</a:t>
            </a:r>
            <a:r>
              <a:rPr lang="pl-PL" dirty="0"/>
              <a:t>, obejmująca pracę w normalnym czasie pracy i w godzinach nadliczbowych, która przeciętnie w tygodniu w przyjętym okresie rozliczeniowym nie powinna przekraczać 48 godzin.</a:t>
            </a:r>
          </a:p>
          <a:p>
            <a:r>
              <a:rPr lang="pl-PL" dirty="0"/>
              <a:t>Dobowa norma czasu pracy w określonych sytuacjach może być krótsza niż 8 godzin. Dotyczy to np. pracowników niepełnosprawnych. Dla takich pracowników dobowa norma czasu pracy wynosi 7 godzin.</a:t>
            </a:r>
          </a:p>
          <a:p>
            <a:endParaRPr lang="pl-PL" dirty="0"/>
          </a:p>
        </p:txBody>
      </p:sp>
    </p:spTree>
    <p:extLst>
      <p:ext uri="{BB962C8B-B14F-4D97-AF65-F5344CB8AC3E}">
        <p14:creationId xmlns:p14="http://schemas.microsoft.com/office/powerpoint/2010/main" val="29897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Normy czasu pracy</a:t>
            </a:r>
            <a:endParaRPr lang="pl-PL" dirty="0"/>
          </a:p>
        </p:txBody>
      </p:sp>
      <p:sp>
        <p:nvSpPr>
          <p:cNvPr id="3" name="Symbol zastępczy zawartości 2"/>
          <p:cNvSpPr>
            <a:spLocks noGrp="1"/>
          </p:cNvSpPr>
          <p:nvPr>
            <p:ph sz="quarter" idx="1"/>
          </p:nvPr>
        </p:nvSpPr>
        <p:spPr/>
        <p:txBody>
          <a:bodyPr>
            <a:normAutofit fontScale="92500"/>
          </a:bodyPr>
          <a:lstStyle/>
          <a:p>
            <a:r>
              <a:rPr lang="pl-PL" dirty="0"/>
              <a:t>Pracowników zatrudnionych w warunkach szczególnie uciążliwych lub szczególnie </a:t>
            </a:r>
            <a:r>
              <a:rPr lang="pl-PL" dirty="0" smtClean="0"/>
              <a:t>szkodliwych dla</a:t>
            </a:r>
            <a:r>
              <a:rPr lang="pl-PL" dirty="0"/>
              <a:t> </a:t>
            </a:r>
            <a:r>
              <a:rPr lang="pl-PL" b="1" u="sng" dirty="0"/>
              <a:t>zdrowia</a:t>
            </a:r>
            <a:r>
              <a:rPr lang="pl-PL" dirty="0"/>
              <a:t> obowiązuje skrócony czas pracy. Następuje to na przykład przez określenie niższej niż 8-godzinna, dobowej normy czasu pracy. Skrócenie dobowej normy czasu pracy może nastąpić także np. w </a:t>
            </a:r>
            <a:r>
              <a:rPr lang="pl-PL" b="1" u="sng" dirty="0"/>
              <a:t>układzie</a:t>
            </a:r>
            <a:r>
              <a:rPr lang="pl-PL" dirty="0"/>
              <a:t> zbiorowym pracy.</a:t>
            </a:r>
          </a:p>
          <a:p>
            <a:r>
              <a:rPr lang="pl-PL" dirty="0" smtClean="0"/>
              <a:t>Praca </a:t>
            </a:r>
            <a:r>
              <a:rPr lang="pl-PL" dirty="0"/>
              <a:t>ponad 8 godzin na dobę może mieć jedynie miejsce w razie:</a:t>
            </a:r>
          </a:p>
          <a:p>
            <a:r>
              <a:rPr lang="pl-PL" dirty="0"/>
              <a:t>pracy w godzinach nadliczbowych,</a:t>
            </a:r>
          </a:p>
          <a:p>
            <a:r>
              <a:rPr lang="pl-PL" dirty="0"/>
              <a:t>pracy w systemie czasu pracy przewidującym wydłużenie dobowego wymiaru czasu pracy (np. praca 12-godzinna w systemie równoważnego czasu pracy).</a:t>
            </a:r>
          </a:p>
          <a:p>
            <a:endParaRPr lang="pl-PL" dirty="0"/>
          </a:p>
        </p:txBody>
      </p:sp>
    </p:spTree>
    <p:extLst>
      <p:ext uri="{BB962C8B-B14F-4D97-AF65-F5344CB8AC3E}">
        <p14:creationId xmlns:p14="http://schemas.microsoft.com/office/powerpoint/2010/main" val="342548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Wypłata wynagrodzenia</a:t>
            </a:r>
            <a:endParaRPr lang="pl-PL" dirty="0"/>
          </a:p>
        </p:txBody>
      </p:sp>
      <p:sp>
        <p:nvSpPr>
          <p:cNvPr id="3" name="Symbol zastępczy zawartości 2"/>
          <p:cNvSpPr>
            <a:spLocks noGrp="1"/>
          </p:cNvSpPr>
          <p:nvPr>
            <p:ph sz="quarter" idx="1"/>
          </p:nvPr>
        </p:nvSpPr>
        <p:spPr/>
        <p:txBody>
          <a:bodyPr>
            <a:normAutofit/>
          </a:bodyPr>
          <a:lstStyle/>
          <a:p>
            <a:r>
              <a:rPr lang="pl-PL" dirty="0">
                <a:latin typeface="Times New Roman" panose="02020603050405020304" pitchFamily="18" charset="0"/>
                <a:cs typeface="Times New Roman" panose="02020603050405020304" pitchFamily="18" charset="0"/>
              </a:rPr>
              <a:t>Kodeks pracy przewiduje wypłatę wynagrodzenia minimum raz w miesiącu. Nie wyklucza to możliwości wypłacania wynagrodzeń pracowniczych z większą częstotliwością, np. co tydzień lub co 2 tygodnie; 2, 3 lub więcej razy w miesiącu. Sąd Najwyższy w uzasadnieniu wyroku z 4 sierpnia 1999 r. podniósł, że strony stosunku pracy mogą wprowadzać do umowy o pracę dowolne ustalenia, pod warunkiem że nie będą one mniej korzystne dla pracownika niż obowiązujące normy prawne </a:t>
            </a:r>
            <a:r>
              <a:rPr lang="pl-PL" b="1" dirty="0">
                <a:latin typeface="Times New Roman" panose="02020603050405020304" pitchFamily="18" charset="0"/>
                <a:cs typeface="Times New Roman" panose="02020603050405020304" pitchFamily="18" charset="0"/>
              </a:rPr>
              <a:t>(art. 18 </a:t>
            </a:r>
            <a:r>
              <a:rPr lang="pl-PL" b="1" dirty="0" err="1">
                <a:latin typeface="Times New Roman" panose="02020603050405020304" pitchFamily="18" charset="0"/>
                <a:cs typeface="Times New Roman" panose="02020603050405020304" pitchFamily="18" charset="0"/>
              </a:rPr>
              <a:t>k.p</a:t>
            </a:r>
            <a:r>
              <a:rPr lang="pl-PL" b="1" dirty="0">
                <a:latin typeface="Times New Roman" panose="02020603050405020304" pitchFamily="18" charset="0"/>
                <a:cs typeface="Times New Roman" panose="02020603050405020304" pitchFamily="18" charset="0"/>
              </a:rPr>
              <a:t>.). </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9791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Wypłata wynagrodzenia</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a:latin typeface="Times New Roman" panose="02020603050405020304" pitchFamily="18" charset="0"/>
                <a:cs typeface="Times New Roman" panose="02020603050405020304" pitchFamily="18" charset="0"/>
              </a:rPr>
              <a:t>Aby pracodawca mógł wypłacać wynagrodzenia częściej niż raz w miesiącu, powinien kwestię tę określić w przepisach płacowych. Kodeks pracy przewiduje, że warunki wynagradzania za pracę i przyznawania innych świadczeń związanych z pracą ustalają układy zbiorowe pracy (art. 77</a:t>
            </a:r>
            <a:r>
              <a:rPr lang="pl-PL" baseline="30000" dirty="0">
                <a:latin typeface="Times New Roman" panose="02020603050405020304" pitchFamily="18" charset="0"/>
                <a:cs typeface="Times New Roman" panose="02020603050405020304" pitchFamily="18" charset="0"/>
              </a:rPr>
              <a:t>1</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k.p</a:t>
            </a:r>
            <a:r>
              <a:rPr lang="pl-PL" dirty="0">
                <a:latin typeface="Times New Roman" panose="02020603050405020304" pitchFamily="18" charset="0"/>
                <a:cs typeface="Times New Roman" panose="02020603050405020304" pitchFamily="18" charset="0"/>
              </a:rPr>
              <a:t>.). Jeżeli jednak pracodawca zatrudnia co najmniej 20 pracowników nieobjętych zakładowym układem zbiorowym pracy ani ponadzakładowym układem zbiorowym pracy, wówczas ustala on warunki wynagradzania za pracę </a:t>
            </a:r>
            <a:r>
              <a:rPr lang="pl-PL" dirty="0" smtClean="0">
                <a:latin typeface="Times New Roman" panose="02020603050405020304" pitchFamily="18" charset="0"/>
                <a:cs typeface="Times New Roman" panose="02020603050405020304" pitchFamily="18" charset="0"/>
              </a:rPr>
              <a:t>                           w </a:t>
            </a:r>
            <a:r>
              <a:rPr lang="pl-PL" dirty="0">
                <a:latin typeface="Times New Roman" panose="02020603050405020304" pitchFamily="18" charset="0"/>
                <a:cs typeface="Times New Roman" panose="02020603050405020304" pitchFamily="18" charset="0"/>
              </a:rPr>
              <a:t>regulaminie wynagradzania (art. 77</a:t>
            </a:r>
            <a:r>
              <a:rPr lang="pl-PL" baseline="30000" dirty="0">
                <a:latin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 1 </a:t>
            </a:r>
            <a:r>
              <a:rPr lang="pl-PL" dirty="0" err="1">
                <a:latin typeface="Times New Roman" panose="02020603050405020304" pitchFamily="18" charset="0"/>
                <a:cs typeface="Times New Roman" panose="02020603050405020304" pitchFamily="18" charset="0"/>
              </a:rPr>
              <a:t>k.p</a:t>
            </a:r>
            <a:r>
              <a:rPr lang="pl-PL" dirty="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W przypadku gdy pracodawca zatrudnia mniej niż 20 pracowników, nie jest objęty układem zbiorowym pracy ani przepisy szczególne nie nakazują mu wydawania regulaminu wynagradzania bez względu na liczbę zatrudnionych, termin wypłaty wynagrodzenia powinien ustalić w umowie o pracę.</a:t>
            </a:r>
          </a:p>
          <a:p>
            <a:endParaRPr lang="pl-PL" dirty="0"/>
          </a:p>
        </p:txBody>
      </p:sp>
    </p:spTree>
    <p:extLst>
      <p:ext uri="{BB962C8B-B14F-4D97-AF65-F5344CB8AC3E}">
        <p14:creationId xmlns:p14="http://schemas.microsoft.com/office/powerpoint/2010/main" val="2416351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Urlop wypoczynkowy</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a:latin typeface="Times New Roman" panose="02020603050405020304" pitchFamily="18" charset="0"/>
                <a:cs typeface="Times New Roman" panose="02020603050405020304" pitchFamily="18" charset="0"/>
              </a:rPr>
              <a:t>Urlop wypoczynkowy przysługuje tylko osobom zatrudnionym na podstawie umowy o pracę. Wymiar urlopu zależy od stażu pracy pracownika</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Pracodawca ma obowiązek udzielić pracownikowi urlopu w tym roku kalendarzowym, w którym pracownik uzyskał do niego prawo. </a:t>
            </a:r>
            <a:endParaRPr lang="pl-PL" dirty="0" smtClean="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Osoba, która po raz pierwszy podjęła pracę w danym roku kalendarzowym, prawo do urlopu wypoczynkowego uzyskuje z upływem każdego miesiąca pracy. Należy jej się wtedy 1/12 rocznego urlopu. Z każdym kolejnym miesiącem tych dni wolnych jest więcej. Zatem pracownik nabywa prawo do urlopu cząstkowego z dołu, za każdy miesiąc.</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91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Urlop wypoczynkowy </a:t>
            </a:r>
            <a:endParaRPr lang="pl-PL" dirty="0"/>
          </a:p>
        </p:txBody>
      </p:sp>
      <p:sp>
        <p:nvSpPr>
          <p:cNvPr id="3" name="Symbol zastępczy zawartości 2"/>
          <p:cNvSpPr>
            <a:spLocks noGrp="1"/>
          </p:cNvSpPr>
          <p:nvPr>
            <p:ph sz="quarter" idx="1"/>
          </p:nvPr>
        </p:nvSpPr>
        <p:spPr/>
        <p:txBody>
          <a:bodyPr>
            <a:normAutofit fontScale="85000" lnSpcReduction="10000"/>
          </a:bodyPr>
          <a:lstStyle/>
          <a:p>
            <a:r>
              <a:rPr lang="pl-PL" b="1" dirty="0"/>
              <a:t>20 dni - gdy pracownik jest zatrudniony krócej niż 10 lat;</a:t>
            </a:r>
          </a:p>
          <a:p>
            <a:r>
              <a:rPr lang="pl-PL" b="1" dirty="0"/>
              <a:t>26 dni - gdy pracownik jest zatrudniony co najmniej 10 lat.</a:t>
            </a:r>
          </a:p>
          <a:p>
            <a:pPr marL="0" indent="0">
              <a:buNone/>
            </a:pPr>
            <a:endParaRPr lang="pl-PL" b="1" dirty="0" smtClean="0"/>
          </a:p>
          <a:p>
            <a:pPr marL="0" indent="0">
              <a:buNone/>
            </a:pPr>
            <a:endParaRPr lang="pl-PL" b="1" dirty="0" smtClean="0"/>
          </a:p>
          <a:p>
            <a:pPr marL="0" indent="0">
              <a:buNone/>
            </a:pPr>
            <a:r>
              <a:rPr lang="pl-PL" b="1" dirty="0" smtClean="0"/>
              <a:t>Do </a:t>
            </a:r>
            <a:r>
              <a:rPr lang="pl-PL" b="1" dirty="0"/>
              <a:t>stażu pracy, od którego zależy wymiar urlopu pracownika, dolicza się następujące okresy nauki w:</a:t>
            </a:r>
          </a:p>
          <a:p>
            <a:r>
              <a:rPr lang="pl-PL" dirty="0"/>
              <a:t>zasadniczej lub innej równorzędnej szkole zawodowej - 3 lata;</a:t>
            </a:r>
          </a:p>
          <a:p>
            <a:r>
              <a:rPr lang="pl-PL" dirty="0"/>
              <a:t>średniej szkole zawodowej - 5 lat;</a:t>
            </a:r>
          </a:p>
          <a:p>
            <a:r>
              <a:rPr lang="pl-PL" dirty="0"/>
              <a:t>średniej szkole zawodowej dla absolwentów zasadniczych (równorzędnych) szkół zawodowych - 5 lat;</a:t>
            </a:r>
          </a:p>
          <a:p>
            <a:r>
              <a:rPr lang="pl-PL" dirty="0"/>
              <a:t>średniej szkole ogólnokształcącej - 4 lata;</a:t>
            </a:r>
          </a:p>
          <a:p>
            <a:r>
              <a:rPr lang="pl-PL" dirty="0"/>
              <a:t>szkole policealnej - 6 lat;</a:t>
            </a:r>
          </a:p>
          <a:p>
            <a:r>
              <a:rPr lang="pl-PL" dirty="0"/>
              <a:t>szkole wyższej - 8 lat.</a:t>
            </a:r>
          </a:p>
          <a:p>
            <a:endParaRPr lang="pl-PL" dirty="0"/>
          </a:p>
        </p:txBody>
      </p:sp>
    </p:spTree>
    <p:extLst>
      <p:ext uri="{BB962C8B-B14F-4D97-AF65-F5344CB8AC3E}">
        <p14:creationId xmlns:p14="http://schemas.microsoft.com/office/powerpoint/2010/main" val="1380662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TotalTime>
  <Words>1166</Words>
  <Application>Microsoft Office PowerPoint</Application>
  <PresentationFormat>Pokaz na ekranie (4:3)</PresentationFormat>
  <Paragraphs>116</Paragraphs>
  <Slides>22</Slides>
  <Notes>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Wykusz</vt:lpstr>
      <vt:lpstr>PODSTAWY PRAWA PRACY </vt:lpstr>
      <vt:lpstr>Forma umowy o pracę</vt:lpstr>
      <vt:lpstr>Forma umowy o pracę</vt:lpstr>
      <vt:lpstr>Normy czasu pracy </vt:lpstr>
      <vt:lpstr>Normy czasu pracy</vt:lpstr>
      <vt:lpstr>Wypłata wynagrodzenia</vt:lpstr>
      <vt:lpstr>Wypłata wynagrodzenia</vt:lpstr>
      <vt:lpstr>Urlop wypoczynkowy</vt:lpstr>
      <vt:lpstr>Urlop wypoczynkowy </vt:lpstr>
      <vt:lpstr>Urlop wypoczynkowy</vt:lpstr>
      <vt:lpstr>Urlop wypoczynkowy</vt:lpstr>
      <vt:lpstr>Urlop wypoczynkowy</vt:lpstr>
      <vt:lpstr>Układ zbiorowy pracy </vt:lpstr>
      <vt:lpstr>Układ zbiorowy pracy</vt:lpstr>
      <vt:lpstr>Układ zbiorowy pracy</vt:lpstr>
      <vt:lpstr>Forma umowy o pracę</vt:lpstr>
      <vt:lpstr>Forma umowy o pracę</vt:lpstr>
      <vt:lpstr>Forma umowy o pracę</vt:lpstr>
      <vt:lpstr>Forma umowy o pracę</vt:lpstr>
      <vt:lpstr>Dodatkowe informacje do umowy</vt:lpstr>
      <vt:lpstr>Fakultatywne postanowienia umów</vt:lpstr>
      <vt:lpstr>Działalność konkurencyjna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 PRACY</dc:title>
  <dc:creator>JA</dc:creator>
  <cp:lastModifiedBy>JA</cp:lastModifiedBy>
  <cp:revision>5</cp:revision>
  <dcterms:created xsi:type="dcterms:W3CDTF">2018-03-09T07:39:44Z</dcterms:created>
  <dcterms:modified xsi:type="dcterms:W3CDTF">2018-03-09T08:26:56Z</dcterms:modified>
</cp:coreProperties>
</file>