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  <p:sldMasterId id="2147483732" r:id="rId6"/>
    <p:sldMasterId id="2147483744" r:id="rId7"/>
    <p:sldMasterId id="2147483756" r:id="rId8"/>
    <p:sldMasterId id="2147483768" r:id="rId9"/>
    <p:sldMasterId id="2147483780" r:id="rId10"/>
    <p:sldMasterId id="2147483792" r:id="rId11"/>
  </p:sldMasterIdLst>
  <p:sldIdLst>
    <p:sldId id="256" r:id="rId12"/>
    <p:sldId id="276" r:id="rId13"/>
    <p:sldId id="257" r:id="rId14"/>
    <p:sldId id="277" r:id="rId15"/>
    <p:sldId id="258" r:id="rId16"/>
    <p:sldId id="269" r:id="rId17"/>
    <p:sldId id="278" r:id="rId18"/>
    <p:sldId id="259" r:id="rId19"/>
    <p:sldId id="268" r:id="rId20"/>
    <p:sldId id="260" r:id="rId21"/>
    <p:sldId id="279" r:id="rId22"/>
    <p:sldId id="261" r:id="rId23"/>
    <p:sldId id="262" r:id="rId24"/>
    <p:sldId id="263" r:id="rId25"/>
    <p:sldId id="264" r:id="rId26"/>
    <p:sldId id="280" r:id="rId27"/>
    <p:sldId id="270" r:id="rId28"/>
    <p:sldId id="274" r:id="rId29"/>
    <p:sldId id="271" r:id="rId30"/>
    <p:sldId id="281" r:id="rId31"/>
    <p:sldId id="272" r:id="rId32"/>
    <p:sldId id="282" r:id="rId33"/>
    <p:sldId id="273" r:id="rId34"/>
    <p:sldId id="265" r:id="rId35"/>
    <p:sldId id="283" r:id="rId36"/>
    <p:sldId id="266" r:id="rId37"/>
    <p:sldId id="267" r:id="rId38"/>
    <p:sldId id="275" r:id="rId39"/>
    <p:sldId id="284" r:id="rId40"/>
    <p:sldId id="285" r:id="rId41"/>
    <p:sldId id="287" r:id="rId42"/>
    <p:sldId id="292" r:id="rId43"/>
    <p:sldId id="297" r:id="rId44"/>
    <p:sldId id="299" r:id="rId45"/>
    <p:sldId id="298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291" r:id="rId54"/>
    <p:sldId id="290" r:id="rId55"/>
    <p:sldId id="289" r:id="rId56"/>
    <p:sldId id="288" r:id="rId57"/>
    <p:sldId id="296" r:id="rId58"/>
    <p:sldId id="295" r:id="rId59"/>
    <p:sldId id="294" r:id="rId60"/>
    <p:sldId id="293" r:id="rId6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9" Type="http://schemas.openxmlformats.org/officeDocument/2006/relationships/slide" Target="slides/slide28.xml"/><Relationship Id="rId21" Type="http://schemas.openxmlformats.org/officeDocument/2006/relationships/slide" Target="slides/slide10.xml"/><Relationship Id="rId34" Type="http://schemas.openxmlformats.org/officeDocument/2006/relationships/slide" Target="slides/slide23.xml"/><Relationship Id="rId42" Type="http://schemas.openxmlformats.org/officeDocument/2006/relationships/slide" Target="slides/slide31.xml"/><Relationship Id="rId47" Type="http://schemas.openxmlformats.org/officeDocument/2006/relationships/slide" Target="slides/slide36.xml"/><Relationship Id="rId50" Type="http://schemas.openxmlformats.org/officeDocument/2006/relationships/slide" Target="slides/slide39.xml"/><Relationship Id="rId55" Type="http://schemas.openxmlformats.org/officeDocument/2006/relationships/slide" Target="slides/slide44.xml"/><Relationship Id="rId63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41" Type="http://schemas.openxmlformats.org/officeDocument/2006/relationships/slide" Target="slides/slide30.xml"/><Relationship Id="rId54" Type="http://schemas.openxmlformats.org/officeDocument/2006/relationships/slide" Target="slides/slide4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slide" Target="slides/slide21.xml"/><Relationship Id="rId37" Type="http://schemas.openxmlformats.org/officeDocument/2006/relationships/slide" Target="slides/slide26.xml"/><Relationship Id="rId40" Type="http://schemas.openxmlformats.org/officeDocument/2006/relationships/slide" Target="slides/slide29.xml"/><Relationship Id="rId45" Type="http://schemas.openxmlformats.org/officeDocument/2006/relationships/slide" Target="slides/slide34.xml"/><Relationship Id="rId53" Type="http://schemas.openxmlformats.org/officeDocument/2006/relationships/slide" Target="slides/slide42.xml"/><Relationship Id="rId58" Type="http://schemas.openxmlformats.org/officeDocument/2006/relationships/slide" Target="slides/slide4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slide" Target="slides/slide25.xml"/><Relationship Id="rId49" Type="http://schemas.openxmlformats.org/officeDocument/2006/relationships/slide" Target="slides/slide38.xml"/><Relationship Id="rId57" Type="http://schemas.openxmlformats.org/officeDocument/2006/relationships/slide" Target="slides/slide46.xml"/><Relationship Id="rId61" Type="http://schemas.openxmlformats.org/officeDocument/2006/relationships/slide" Target="slides/slide50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slide" Target="slides/slide20.xml"/><Relationship Id="rId44" Type="http://schemas.openxmlformats.org/officeDocument/2006/relationships/slide" Target="slides/slide33.xml"/><Relationship Id="rId52" Type="http://schemas.openxmlformats.org/officeDocument/2006/relationships/slide" Target="slides/slide41.xml"/><Relationship Id="rId60" Type="http://schemas.openxmlformats.org/officeDocument/2006/relationships/slide" Target="slides/slide49.xml"/><Relationship Id="rId65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slide" Target="slides/slide24.xml"/><Relationship Id="rId43" Type="http://schemas.openxmlformats.org/officeDocument/2006/relationships/slide" Target="slides/slide32.xml"/><Relationship Id="rId48" Type="http://schemas.openxmlformats.org/officeDocument/2006/relationships/slide" Target="slides/slide37.xml"/><Relationship Id="rId56" Type="http://schemas.openxmlformats.org/officeDocument/2006/relationships/slide" Target="slides/slide45.xml"/><Relationship Id="rId64" Type="http://schemas.openxmlformats.org/officeDocument/2006/relationships/theme" Target="theme/theme1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0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slide" Target="slides/slide22.xml"/><Relationship Id="rId38" Type="http://schemas.openxmlformats.org/officeDocument/2006/relationships/slide" Target="slides/slide27.xml"/><Relationship Id="rId46" Type="http://schemas.openxmlformats.org/officeDocument/2006/relationships/slide" Target="slides/slide35.xml"/><Relationship Id="rId5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69EA-5B12-4F44-B095-214C0270B89B}" type="datetimeFigureOut">
              <a:rPr lang="pl-PL" smtClean="0"/>
              <a:pPr/>
              <a:t>2017-02-27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0309-95EE-463E-9E81-418DF6E62D6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1951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69EA-5B12-4F44-B095-214C0270B89B}" type="datetimeFigureOut">
              <a:rPr lang="pl-PL" smtClean="0"/>
              <a:pPr/>
              <a:t>2017-02-27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0309-95EE-463E-9E81-418DF6E62D6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958369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FA5CD-2C80-4AE2-9D1D-AB9AB2E7BADB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767FA-D589-46EB-9493-BA44DCBA5A96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574438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B3AEE-77A7-4B8B-A054-A409BB918E60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EAEB-092C-43C0-9D90-65BBE4641C40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39455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59D3-85D4-4EAE-B047-44F2CF3B77E9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17DE-49AA-4F2E-93C5-DA6B2299DFC1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47455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7BA9-954D-4ABA-B4EE-BF423FFE4381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AC93-0620-4B30-BAE7-730ADB81B764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53997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9DB04-B9CB-496C-B723-32B37DDC14F8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6494-5947-4D6C-A3CE-2ACF10DB2EDC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75863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131A-9EEF-4EE5-A034-37195A07C603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ED69E-DFA3-48B0-915B-EACF648430BB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72905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333D-42C8-4C4C-827D-29CF5A6051E0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D05A4-8FC9-4D92-BEB8-2B3E8AAABD5F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555771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D837-BEF3-404F-82B6-946FBEA1C865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584B-E744-470A-B2C0-96111F07F2C3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34286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539A1-2FA4-4276-A5D7-C926CC94043B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22616-8F68-40E2-BCAC-1D67C875AE3D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91207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CB537-1089-49C5-81F2-55B252758935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C2E16-8825-4F43-A913-A1D2B44C11FC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879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69EA-5B12-4F44-B095-214C0270B89B}" type="datetimeFigureOut">
              <a:rPr lang="pl-PL" smtClean="0"/>
              <a:pPr/>
              <a:t>2017-02-27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0309-95EE-463E-9E81-418DF6E62D6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6428023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A553-6EB8-462A-A7C0-94632A717508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576FA-97D5-4072-9E07-7E71F708AAC0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07125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FA5CD-2C80-4AE2-9D1D-AB9AB2E7BADB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767FA-D589-46EB-9493-BA44DCBA5A96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4773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B3AEE-77A7-4B8B-A054-A409BB918E60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EAEB-092C-43C0-9D90-65BBE4641C40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48472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59D3-85D4-4EAE-B047-44F2CF3B77E9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17DE-49AA-4F2E-93C5-DA6B2299DFC1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992090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7BA9-954D-4ABA-B4EE-BF423FFE4381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AC93-0620-4B30-BAE7-730ADB81B764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60202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9DB04-B9CB-496C-B723-32B37DDC14F8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6494-5947-4D6C-A3CE-2ACF10DB2EDC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903234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131A-9EEF-4EE5-A034-37195A07C603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ED69E-DFA3-48B0-915B-EACF648430BB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22451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333D-42C8-4C4C-827D-29CF5A6051E0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D05A4-8FC9-4D92-BEB8-2B3E8AAABD5F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27929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D837-BEF3-404F-82B6-946FBEA1C865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584B-E744-470A-B2C0-96111F07F2C3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817204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539A1-2FA4-4276-A5D7-C926CC94043B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22616-8F68-40E2-BCAC-1D67C875AE3D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848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FA5CD-2C80-4AE2-9D1D-AB9AB2E7BADB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767FA-D589-46EB-9493-BA44DCBA5A96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293894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CB537-1089-49C5-81F2-55B252758935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C2E16-8825-4F43-A913-A1D2B44C11FC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245992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A553-6EB8-462A-A7C0-94632A717508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576FA-97D5-4072-9E07-7E71F708AAC0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758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B3AEE-77A7-4B8B-A054-A409BB918E60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EAEB-092C-43C0-9D90-65BBE4641C40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988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59D3-85D4-4EAE-B047-44F2CF3B77E9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17DE-49AA-4F2E-93C5-DA6B2299DFC1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942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7BA9-954D-4ABA-B4EE-BF423FFE4381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AC93-0620-4B30-BAE7-730ADB81B764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818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9DB04-B9CB-496C-B723-32B37DDC14F8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6494-5947-4D6C-A3CE-2ACF10DB2EDC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8411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131A-9EEF-4EE5-A034-37195A07C603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ED69E-DFA3-48B0-915B-EACF648430BB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7285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333D-42C8-4C4C-827D-29CF5A6051E0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D05A4-8FC9-4D92-BEB8-2B3E8AAABD5F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5273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D837-BEF3-404F-82B6-946FBEA1C865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584B-E744-470A-B2C0-96111F07F2C3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930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69EA-5B12-4F44-B095-214C0270B89B}" type="datetimeFigureOut">
              <a:rPr lang="pl-PL" smtClean="0"/>
              <a:pPr/>
              <a:t>2017-02-27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0309-95EE-463E-9E81-418DF6E62D6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2230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539A1-2FA4-4276-A5D7-C926CC94043B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22616-8F68-40E2-BCAC-1D67C875AE3D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768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CB537-1089-49C5-81F2-55B252758935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C2E16-8825-4F43-A913-A1D2B44C11FC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9569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A553-6EB8-462A-A7C0-94632A717508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576FA-97D5-4072-9E07-7E71F708AAC0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2194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FA5CD-2C80-4AE2-9D1D-AB9AB2E7BADB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767FA-D589-46EB-9493-BA44DCBA5A96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9020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B3AEE-77A7-4B8B-A054-A409BB918E60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EAEB-092C-43C0-9D90-65BBE4641C40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553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59D3-85D4-4EAE-B047-44F2CF3B77E9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17DE-49AA-4F2E-93C5-DA6B2299DFC1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1927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7BA9-954D-4ABA-B4EE-BF423FFE4381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AC93-0620-4B30-BAE7-730ADB81B764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8857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9DB04-B9CB-496C-B723-32B37DDC14F8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6494-5947-4D6C-A3CE-2ACF10DB2EDC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1441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131A-9EEF-4EE5-A034-37195A07C603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ED69E-DFA3-48B0-915B-EACF648430BB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6314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333D-42C8-4C4C-827D-29CF5A6051E0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D05A4-8FC9-4D92-BEB8-2B3E8AAABD5F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668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69EA-5B12-4F44-B095-214C0270B89B}" type="datetimeFigureOut">
              <a:rPr lang="pl-PL" smtClean="0"/>
              <a:pPr/>
              <a:t>2017-02-27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0309-95EE-463E-9E81-418DF6E62D6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0267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D837-BEF3-404F-82B6-946FBEA1C865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584B-E744-470A-B2C0-96111F07F2C3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8374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539A1-2FA4-4276-A5D7-C926CC94043B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22616-8F68-40E2-BCAC-1D67C875AE3D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168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CB537-1089-49C5-81F2-55B252758935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C2E16-8825-4F43-A913-A1D2B44C11FC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559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A553-6EB8-462A-A7C0-94632A717508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576FA-97D5-4072-9E07-7E71F708AAC0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7676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FA5CD-2C80-4AE2-9D1D-AB9AB2E7BADB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767FA-D589-46EB-9493-BA44DCBA5A96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753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B3AEE-77A7-4B8B-A054-A409BB918E60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EAEB-092C-43C0-9D90-65BBE4641C40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8308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59D3-85D4-4EAE-B047-44F2CF3B77E9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17DE-49AA-4F2E-93C5-DA6B2299DFC1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904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7BA9-954D-4ABA-B4EE-BF423FFE4381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AC93-0620-4B30-BAE7-730ADB81B764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0626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9DB04-B9CB-496C-B723-32B37DDC14F8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6494-5947-4D6C-A3CE-2ACF10DB2EDC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24153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131A-9EEF-4EE5-A034-37195A07C603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ED69E-DFA3-48B0-915B-EACF648430BB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511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69EA-5B12-4F44-B095-214C0270B89B}" type="datetimeFigureOut">
              <a:rPr lang="pl-PL" smtClean="0"/>
              <a:pPr/>
              <a:t>2017-02-27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0309-95EE-463E-9E81-418DF6E62D6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306495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333D-42C8-4C4C-827D-29CF5A6051E0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D05A4-8FC9-4D92-BEB8-2B3E8AAABD5F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2821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D837-BEF3-404F-82B6-946FBEA1C865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584B-E744-470A-B2C0-96111F07F2C3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8007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539A1-2FA4-4276-A5D7-C926CC94043B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22616-8F68-40E2-BCAC-1D67C875AE3D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59042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CB537-1089-49C5-81F2-55B252758935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C2E16-8825-4F43-A913-A1D2B44C11FC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72790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A553-6EB8-462A-A7C0-94632A717508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576FA-97D5-4072-9E07-7E71F708AAC0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95083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FA5CD-2C80-4AE2-9D1D-AB9AB2E7BADB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767FA-D589-46EB-9493-BA44DCBA5A96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82066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B3AEE-77A7-4B8B-A054-A409BB918E60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EAEB-092C-43C0-9D90-65BBE4641C40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0540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59D3-85D4-4EAE-B047-44F2CF3B77E9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17DE-49AA-4F2E-93C5-DA6B2299DFC1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51923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7BA9-954D-4ABA-B4EE-BF423FFE4381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AC93-0620-4B30-BAE7-730ADB81B764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63210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9DB04-B9CB-496C-B723-32B37DDC14F8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6494-5947-4D6C-A3CE-2ACF10DB2EDC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94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69EA-5B12-4F44-B095-214C0270B89B}" type="datetimeFigureOut">
              <a:rPr lang="pl-PL" smtClean="0"/>
              <a:pPr/>
              <a:t>2017-02-27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0309-95EE-463E-9E81-418DF6E62D6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15777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131A-9EEF-4EE5-A034-37195A07C603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ED69E-DFA3-48B0-915B-EACF648430BB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07970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333D-42C8-4C4C-827D-29CF5A6051E0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D05A4-8FC9-4D92-BEB8-2B3E8AAABD5F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16034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D837-BEF3-404F-82B6-946FBEA1C865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584B-E744-470A-B2C0-96111F07F2C3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66638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539A1-2FA4-4276-A5D7-C926CC94043B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22616-8F68-40E2-BCAC-1D67C875AE3D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91147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CB537-1089-49C5-81F2-55B252758935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C2E16-8825-4F43-A913-A1D2B44C11FC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09637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A553-6EB8-462A-A7C0-94632A717508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576FA-97D5-4072-9E07-7E71F708AAC0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58881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FA5CD-2C80-4AE2-9D1D-AB9AB2E7BADB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767FA-D589-46EB-9493-BA44DCBA5A96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30770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B3AEE-77A7-4B8B-A054-A409BB918E60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EAEB-092C-43C0-9D90-65BBE4641C40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58389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59D3-85D4-4EAE-B047-44F2CF3B77E9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17DE-49AA-4F2E-93C5-DA6B2299DFC1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61270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7BA9-954D-4ABA-B4EE-BF423FFE4381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AC93-0620-4B30-BAE7-730ADB81B764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252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69EA-5B12-4F44-B095-214C0270B89B}" type="datetimeFigureOut">
              <a:rPr lang="pl-PL" smtClean="0"/>
              <a:pPr/>
              <a:t>2017-02-27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0309-95EE-463E-9E81-418DF6E62D6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328899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9DB04-B9CB-496C-B723-32B37DDC14F8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6494-5947-4D6C-A3CE-2ACF10DB2EDC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12090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131A-9EEF-4EE5-A034-37195A07C603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ED69E-DFA3-48B0-915B-EACF648430BB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67515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333D-42C8-4C4C-827D-29CF5A6051E0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D05A4-8FC9-4D92-BEB8-2B3E8AAABD5F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60984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D837-BEF3-404F-82B6-946FBEA1C865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584B-E744-470A-B2C0-96111F07F2C3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72131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539A1-2FA4-4276-A5D7-C926CC94043B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22616-8F68-40E2-BCAC-1D67C875AE3D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9208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CB537-1089-49C5-81F2-55B252758935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C2E16-8825-4F43-A913-A1D2B44C11FC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68907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A553-6EB8-462A-A7C0-94632A717508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576FA-97D5-4072-9E07-7E71F708AAC0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97462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FA5CD-2C80-4AE2-9D1D-AB9AB2E7BADB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767FA-D589-46EB-9493-BA44DCBA5A96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0477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B3AEE-77A7-4B8B-A054-A409BB918E60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EAEB-092C-43C0-9D90-65BBE4641C40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72067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59D3-85D4-4EAE-B047-44F2CF3B77E9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17DE-49AA-4F2E-93C5-DA6B2299DFC1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364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69EA-5B12-4F44-B095-214C0270B89B}" type="datetimeFigureOut">
              <a:rPr lang="pl-PL" smtClean="0"/>
              <a:pPr/>
              <a:t>2017-02-27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0309-95EE-463E-9E81-418DF6E62D6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583768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7BA9-954D-4ABA-B4EE-BF423FFE4381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AC93-0620-4B30-BAE7-730ADB81B764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38119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9DB04-B9CB-496C-B723-32B37DDC14F8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6494-5947-4D6C-A3CE-2ACF10DB2EDC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69846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131A-9EEF-4EE5-A034-37195A07C603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ED69E-DFA3-48B0-915B-EACF648430BB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09109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333D-42C8-4C4C-827D-29CF5A6051E0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D05A4-8FC9-4D92-BEB8-2B3E8AAABD5F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90690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D837-BEF3-404F-82B6-946FBEA1C865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584B-E744-470A-B2C0-96111F07F2C3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07701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539A1-2FA4-4276-A5D7-C926CC94043B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22616-8F68-40E2-BCAC-1D67C875AE3D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04619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CB537-1089-49C5-81F2-55B252758935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C2E16-8825-4F43-A913-A1D2B44C11FC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61445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A553-6EB8-462A-A7C0-94632A717508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576FA-97D5-4072-9E07-7E71F708AAC0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11863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FA5CD-2C80-4AE2-9D1D-AB9AB2E7BADB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767FA-D589-46EB-9493-BA44DCBA5A96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49874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B3AEE-77A7-4B8B-A054-A409BB918E60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EAEB-092C-43C0-9D90-65BBE4641C40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42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69EA-5B12-4F44-B095-214C0270B89B}" type="datetimeFigureOut">
              <a:rPr lang="pl-PL" smtClean="0"/>
              <a:pPr/>
              <a:t>2017-02-27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0309-95EE-463E-9E81-418DF6E62D6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244004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59D3-85D4-4EAE-B047-44F2CF3B77E9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17DE-49AA-4F2E-93C5-DA6B2299DFC1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63748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7BA9-954D-4ABA-B4EE-BF423FFE4381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AC93-0620-4B30-BAE7-730ADB81B764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97939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9DB04-B9CB-496C-B723-32B37DDC14F8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6494-5947-4D6C-A3CE-2ACF10DB2EDC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83923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131A-9EEF-4EE5-A034-37195A07C603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ED69E-DFA3-48B0-915B-EACF648430BB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65681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333D-42C8-4C4C-827D-29CF5A6051E0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D05A4-8FC9-4D92-BEB8-2B3E8AAABD5F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57734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D837-BEF3-404F-82B6-946FBEA1C865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584B-E744-470A-B2C0-96111F07F2C3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36067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539A1-2FA4-4276-A5D7-C926CC94043B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22616-8F68-40E2-BCAC-1D67C875AE3D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10620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CB537-1089-49C5-81F2-55B252758935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C2E16-8825-4F43-A913-A1D2B44C11FC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69456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A553-6EB8-462A-A7C0-94632A717508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576FA-97D5-4072-9E07-7E71F708AAC0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21759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FA5CD-2C80-4AE2-9D1D-AB9AB2E7BADB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767FA-D589-46EB-9493-BA44DCBA5A96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419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69EA-5B12-4F44-B095-214C0270B89B}" type="datetimeFigureOut">
              <a:rPr lang="pl-PL" smtClean="0"/>
              <a:pPr/>
              <a:t>2017-02-27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0309-95EE-463E-9E81-418DF6E62D6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794857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B3AEE-77A7-4B8B-A054-A409BB918E60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EAEB-092C-43C0-9D90-65BBE4641C40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25892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59D3-85D4-4EAE-B047-44F2CF3B77E9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17DE-49AA-4F2E-93C5-DA6B2299DFC1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96314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7BA9-954D-4ABA-B4EE-BF423FFE4381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AC93-0620-4B30-BAE7-730ADB81B764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68589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9DB04-B9CB-496C-B723-32B37DDC14F8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6494-5947-4D6C-A3CE-2ACF10DB2EDC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58454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131A-9EEF-4EE5-A034-37195A07C603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ED69E-DFA3-48B0-915B-EACF648430BB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91966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333D-42C8-4C4C-827D-29CF5A6051E0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D05A4-8FC9-4D92-BEB8-2B3E8AAABD5F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73132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D837-BEF3-404F-82B6-946FBEA1C865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584B-E744-470A-B2C0-96111F07F2C3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35840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539A1-2FA4-4276-A5D7-C926CC94043B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22616-8F68-40E2-BCAC-1D67C875AE3D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02497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CB537-1089-49C5-81F2-55B252758935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C2E16-8825-4F43-A913-A1D2B44C11FC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11890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A553-6EB8-462A-A7C0-94632A717508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576FA-97D5-4072-9E07-7E71F708AAC0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32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769EA-5B12-4F44-B095-214C0270B89B}" type="datetimeFigureOut">
              <a:rPr lang="pl-PL" smtClean="0"/>
              <a:pPr/>
              <a:t>2017-02-27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80309-95EE-463E-9E81-418DF6E62D6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724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4CD4E-4B10-49E4-9AC0-C70241136CE4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70288C-BA12-4B1D-B25C-D94683889013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451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4CD4E-4B10-49E4-9AC0-C70241136CE4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70288C-BA12-4B1D-B25C-D94683889013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575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4CD4E-4B10-49E4-9AC0-C70241136CE4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70288C-BA12-4B1D-B25C-D94683889013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74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4CD4E-4B10-49E4-9AC0-C70241136CE4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70288C-BA12-4B1D-B25C-D94683889013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6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4CD4E-4B10-49E4-9AC0-C70241136CE4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70288C-BA12-4B1D-B25C-D94683889013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506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4CD4E-4B10-49E4-9AC0-C70241136CE4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70288C-BA12-4B1D-B25C-D94683889013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0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4CD4E-4B10-49E4-9AC0-C70241136CE4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70288C-BA12-4B1D-B25C-D94683889013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151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4CD4E-4B10-49E4-9AC0-C70241136CE4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70288C-BA12-4B1D-B25C-D94683889013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996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4CD4E-4B10-49E4-9AC0-C70241136CE4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70288C-BA12-4B1D-B25C-D94683889013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28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4CD4E-4B10-49E4-9AC0-C70241136CE4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2017-02-27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70288C-BA12-4B1D-B25C-D94683889013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61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0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63688" y="1556792"/>
            <a:ext cx="6172200" cy="1894362"/>
          </a:xfrm>
        </p:spPr>
        <p:txBody>
          <a:bodyPr/>
          <a:lstStyle/>
          <a:p>
            <a:r>
              <a:rPr lang="pl-PL" dirty="0" smtClean="0"/>
              <a:t>PODSTAWY PRAWA PRACY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mgr Małgorzata Grześków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628800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Poza tym występują również: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</a:t>
            </a:r>
            <a:r>
              <a:rPr lang="pl-PL" b="1" dirty="0" smtClean="0"/>
              <a:t>- normy ściśle bezwzględnie obowiązujące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   - normy dyspozytywne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340768"/>
            <a:ext cx="7467600" cy="48737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-  normy ściśle bezwzględnie obowiązujące </a:t>
            </a:r>
          </a:p>
          <a:p>
            <a:pPr>
              <a:buNone/>
            </a:pPr>
            <a:r>
              <a:rPr lang="pl-PL" dirty="0" smtClean="0"/>
              <a:t>   (np. przepisy dot. obowiązków pracowniczych, art. 178 </a:t>
            </a:r>
            <a:r>
              <a:rPr lang="pl-PL" dirty="0" err="1" smtClean="0"/>
              <a:t>k.p</a:t>
            </a:r>
            <a:r>
              <a:rPr lang="pl-PL" dirty="0" smtClean="0"/>
              <a:t>., zgodnie z którym pracownicy w ciąży nie wolno zatrudniać w godzinach nadliczbowych ani w porze nocnej)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- normy dyspozytywne (mają zastosowanie tylko wtedy, gdy strony nie zawrą innych postanowień, nieliczne w prawie pracy)</a:t>
            </a:r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712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1052736"/>
            <a:ext cx="8229600" cy="1143000"/>
          </a:xfrm>
        </p:spPr>
        <p:txBody>
          <a:bodyPr/>
          <a:lstStyle/>
          <a:p>
            <a:r>
              <a:rPr lang="pl-PL" b="1" dirty="0" smtClean="0"/>
              <a:t>ŹRÓDŁA PRAWA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79704" y="2420888"/>
            <a:ext cx="8229600" cy="3845024"/>
          </a:xfrm>
        </p:spPr>
        <p:txBody>
          <a:bodyPr/>
          <a:lstStyle/>
          <a:p>
            <a:pPr algn="just">
              <a:buNone/>
            </a:pPr>
            <a:r>
              <a:rPr lang="pl-PL" b="1" dirty="0" smtClean="0"/>
              <a:t>   źródło prawa pracy – </a:t>
            </a:r>
            <a:r>
              <a:rPr lang="pl-PL" dirty="0" smtClean="0"/>
              <a:t>akt prawny o charakterze normatywnym, który swoim zakresem obejmuje przedmiot prawa pracy </a:t>
            </a:r>
          </a:p>
          <a:p>
            <a:pPr algn="just">
              <a:buNone/>
            </a:pPr>
            <a:r>
              <a:rPr lang="pl-PL" dirty="0" smtClean="0"/>
              <a:t>   </a:t>
            </a:r>
          </a:p>
          <a:p>
            <a:pPr algn="just">
              <a:buNone/>
            </a:pPr>
            <a:r>
              <a:rPr lang="pl-PL" dirty="0" smtClean="0"/>
              <a:t>   (w prawie pracy wyróżnia się przede wszystkich źródła ustawowego i autonomicznego prawa pracy)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Autonomiczne prawo pracy – pojęcie.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601416"/>
            <a:ext cx="8352928" cy="5256584"/>
          </a:xfrm>
        </p:spPr>
        <p:txBody>
          <a:bodyPr>
            <a:normAutofit fontScale="92500" lnSpcReduction="20000"/>
          </a:bodyPr>
          <a:lstStyle/>
          <a:p>
            <a:r>
              <a:rPr lang="pl-PL" b="1" dirty="0" smtClean="0"/>
              <a:t>specyficzne źródła prawa właściwe jedynie prawu pracy,</a:t>
            </a:r>
            <a:endParaRPr lang="pl-PL" dirty="0" smtClean="0"/>
          </a:p>
          <a:p>
            <a:r>
              <a:rPr lang="pl-PL" dirty="0" smtClean="0"/>
              <a:t>wyraz scedowania przez ustawodawcę części swoich kompetencji na przedstawicieli pracodawców i pracowników,</a:t>
            </a:r>
          </a:p>
          <a:p>
            <a:r>
              <a:rPr lang="pl-PL" dirty="0" smtClean="0"/>
              <a:t>spór co do tego, czy stanowią źródła powszechnego prawa pracy, bo nie są wymienione w art. 87 KRP (większość doktryny, w tym m.in. </a:t>
            </a:r>
            <a:r>
              <a:rPr lang="pl-PL" dirty="0" err="1" smtClean="0"/>
              <a:t>Stelina</a:t>
            </a:r>
            <a:r>
              <a:rPr lang="pl-PL" dirty="0" smtClean="0"/>
              <a:t> mówi, że autonomiczne prawo pracy </a:t>
            </a:r>
            <a:r>
              <a:rPr lang="pl-PL" b="1" dirty="0" smtClean="0"/>
              <a:t>jest źródłem prawa powszechnie obowiązującego</a:t>
            </a:r>
            <a:r>
              <a:rPr lang="pl-PL" dirty="0" smtClean="0"/>
              <a:t>)</a:t>
            </a:r>
          </a:p>
          <a:p>
            <a:r>
              <a:rPr lang="pl-PL" dirty="0" smtClean="0"/>
              <a:t>źródła autonomicznego prawa pracy są wymienione w art. </a:t>
            </a:r>
            <a:r>
              <a:rPr lang="pl-PL" b="1" dirty="0" smtClean="0"/>
              <a:t>9 </a:t>
            </a:r>
            <a:r>
              <a:rPr lang="pl-PL" b="1" dirty="0" err="1" smtClean="0"/>
              <a:t>k.p</a:t>
            </a:r>
            <a:r>
              <a:rPr lang="pl-PL" b="1" dirty="0" smtClean="0"/>
              <a:t>., </a:t>
            </a:r>
            <a:r>
              <a:rPr lang="pl-PL" dirty="0" smtClean="0"/>
              <a:t>który jednocześnie wprowadza pewną hierarchię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idx="1"/>
          </p:nvPr>
        </p:nvSpPr>
        <p:spPr>
          <a:xfrm>
            <a:off x="1331640" y="1340768"/>
            <a:ext cx="7467600" cy="48737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i="1" dirty="0" smtClean="0"/>
              <a:t>   Art. 9.  § 1</a:t>
            </a:r>
            <a:r>
              <a:rPr lang="pl-PL" i="1" dirty="0" smtClean="0"/>
              <a:t>. Ilekroć w Kodeksie pracy jest mowa o prawie pracy, rozumie się przez to przepisy Kodeksu pracy oraz przepisy innych ustaw i aktów wykonawczych, określające prawa i obowiązki pracowników i pracodawców, a także </a:t>
            </a:r>
            <a:r>
              <a:rPr lang="pl-PL" b="1" i="1" dirty="0" smtClean="0"/>
              <a:t>postanowienia układów zbiorowych pracy i innych opartych na ustawie porozumień zbiorowych, regulaminów i statutów</a:t>
            </a:r>
            <a:r>
              <a:rPr lang="pl-PL" i="1" dirty="0" smtClean="0"/>
              <a:t> określających prawa i obowiązki stron stosunku pracy.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8229600" cy="1143000"/>
          </a:xfrm>
        </p:spPr>
        <p:txBody>
          <a:bodyPr/>
          <a:lstStyle/>
          <a:p>
            <a:r>
              <a:rPr lang="pl-PL" dirty="0" smtClean="0"/>
              <a:t>  POJĘCIE STOSUNKU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84482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l-PL" dirty="0" smtClean="0"/>
              <a:t>   Wśród stosunków prawnych składających się na przedmiot prawa pracy, centralne miejsce zajmuje </a:t>
            </a:r>
            <a:r>
              <a:rPr lang="pl-PL" b="1" dirty="0" smtClean="0"/>
              <a:t>stosunek pracy</a:t>
            </a:r>
            <a:r>
              <a:rPr lang="pl-PL" dirty="0" smtClean="0"/>
              <a:t> </a:t>
            </a:r>
          </a:p>
          <a:p>
            <a:pPr algn="just">
              <a:buNone/>
            </a:pPr>
            <a:r>
              <a:rPr lang="pl-PL" dirty="0" smtClean="0"/>
              <a:t>   (rozdział III Kodeksu pracy)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  Stosunek pracy - stosunkiem prawnym, którego podmiotami są pracownik (art. 2 </a:t>
            </a:r>
            <a:r>
              <a:rPr lang="pl-PL" dirty="0" err="1" smtClean="0"/>
              <a:t>k.p</a:t>
            </a:r>
            <a:r>
              <a:rPr lang="pl-PL" dirty="0" smtClean="0"/>
              <a:t>.) i pracodawca (art. 3 </a:t>
            </a:r>
            <a:r>
              <a:rPr lang="pl-PL" dirty="0" err="1" smtClean="0"/>
              <a:t>k.p</a:t>
            </a:r>
            <a:r>
              <a:rPr lang="pl-PL" dirty="0" smtClean="0"/>
              <a:t>.), na treść takie stosunku składają się zobowiązania stron tego stosunku, ich wzajemne prawa i obowiązki.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060848"/>
            <a:ext cx="8229600" cy="1143000"/>
          </a:xfrm>
        </p:spPr>
        <p:txBody>
          <a:bodyPr/>
          <a:lstStyle/>
          <a:p>
            <a:r>
              <a:rPr lang="pl-PL" dirty="0" smtClean="0"/>
              <a:t>DEFINICJA PRACOWNIKA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4208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628800"/>
            <a:ext cx="8100392" cy="4525963"/>
          </a:xfrm>
        </p:spPr>
        <p:txBody>
          <a:bodyPr/>
          <a:lstStyle/>
          <a:p>
            <a:pPr algn="just">
              <a:buNone/>
            </a:pPr>
            <a:r>
              <a:rPr lang="pl-PL" b="1" dirty="0" smtClean="0"/>
              <a:t>   </a:t>
            </a:r>
            <a:r>
              <a:rPr lang="pl-PL" sz="3200" b="1" dirty="0" smtClean="0"/>
              <a:t>Art. 2.</a:t>
            </a:r>
            <a:r>
              <a:rPr lang="pl-PL" sz="3200" dirty="0" smtClean="0"/>
              <a:t> Pracownikiem jest osoba zatrudniona na podstawie:</a:t>
            </a:r>
          </a:p>
          <a:p>
            <a:pPr algn="just"/>
            <a:r>
              <a:rPr lang="pl-PL" sz="3200" dirty="0" smtClean="0"/>
              <a:t> umowy o pracę, </a:t>
            </a:r>
          </a:p>
          <a:p>
            <a:pPr algn="just"/>
            <a:r>
              <a:rPr lang="pl-PL" sz="3200" dirty="0" smtClean="0"/>
              <a:t> powołania, </a:t>
            </a:r>
          </a:p>
          <a:p>
            <a:pPr algn="just"/>
            <a:r>
              <a:rPr lang="pl-PL" sz="3200" dirty="0" smtClean="0"/>
              <a:t> wyboru, </a:t>
            </a:r>
          </a:p>
          <a:p>
            <a:pPr algn="just"/>
            <a:r>
              <a:rPr lang="pl-PL" sz="3200" dirty="0" smtClean="0"/>
              <a:t> mianowania lub </a:t>
            </a:r>
          </a:p>
          <a:p>
            <a:pPr algn="just"/>
            <a:r>
              <a:rPr lang="pl-PL" sz="3200" dirty="0" smtClean="0"/>
              <a:t> spółdzielczej umowy o pracę.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6712" y="1340768"/>
            <a:ext cx="8507288" cy="5256584"/>
          </a:xfrm>
        </p:spPr>
        <p:txBody>
          <a:bodyPr/>
          <a:lstStyle/>
          <a:p>
            <a:r>
              <a:rPr lang="pl-PL" b="1" dirty="0" smtClean="0"/>
              <a:t>zdolność pracownicza – </a:t>
            </a:r>
            <a:r>
              <a:rPr lang="pl-PL" dirty="0" smtClean="0"/>
              <a:t>zdolność do bycia pracownikiem (co do zasady od 16. roku życia + wyjątki po spełnieniu warunków)</a:t>
            </a:r>
          </a:p>
          <a:p>
            <a:r>
              <a:rPr lang="pl-PL" b="1" dirty="0" smtClean="0"/>
              <a:t>zdolność do czynności pracowniczych – </a:t>
            </a:r>
            <a:r>
              <a:rPr lang="pl-PL" dirty="0" smtClean="0"/>
              <a:t>zdolność do samodzielnego zawierania umowy o pracę (</a:t>
            </a:r>
            <a:r>
              <a:rPr lang="pl-PL" b="1" dirty="0" smtClean="0"/>
              <a:t>1. </a:t>
            </a:r>
            <a:r>
              <a:rPr lang="pl-PL" dirty="0" smtClean="0"/>
              <a:t>od 13. roku życia może sam zawrzeć umowę bez konieczności uzyskania zgody!, ale opiekun może zwrócić się do sądu o rozwiązanie umowy,</a:t>
            </a:r>
            <a:r>
              <a:rPr lang="pl-PL" b="1" dirty="0" smtClean="0"/>
              <a:t> 2. </a:t>
            </a:r>
            <a:r>
              <a:rPr lang="pl-PL" dirty="0" smtClean="0"/>
              <a:t>poniżej 13. roku życia umowę zawiera opiekun po uzyskaniu </a:t>
            </a:r>
            <a:r>
              <a:rPr lang="pl-PL" b="1" dirty="0" smtClean="0"/>
              <a:t>zgody dziecka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80237" y="2276872"/>
            <a:ext cx="8229600" cy="1143000"/>
          </a:xfrm>
        </p:spPr>
        <p:txBody>
          <a:bodyPr/>
          <a:lstStyle/>
          <a:p>
            <a:r>
              <a:rPr lang="pl-PL" dirty="0" smtClean="0"/>
              <a:t>DEFINICJA PRACODAWCY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1916832"/>
            <a:ext cx="8229600" cy="1143000"/>
          </a:xfrm>
        </p:spPr>
        <p:txBody>
          <a:bodyPr/>
          <a:lstStyle/>
          <a:p>
            <a:r>
              <a:rPr lang="pl-PL" b="1" dirty="0" smtClean="0"/>
              <a:t>Pojęcie prawa pracy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116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143000"/>
          </a:xfrm>
        </p:spPr>
        <p:txBody>
          <a:bodyPr/>
          <a:lstStyle/>
          <a:p>
            <a:r>
              <a:rPr lang="pl-PL" dirty="0" smtClean="0"/>
              <a:t>DEFINICJA PRACODAWCY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916832"/>
            <a:ext cx="8229600" cy="4349080"/>
          </a:xfrm>
        </p:spPr>
        <p:txBody>
          <a:bodyPr>
            <a:normAutofit fontScale="85000" lnSpcReduction="10000"/>
          </a:bodyPr>
          <a:lstStyle/>
          <a:p>
            <a:r>
              <a:rPr lang="pl-PL" b="1" dirty="0" smtClean="0"/>
              <a:t>Art. 3.</a:t>
            </a:r>
            <a:r>
              <a:rPr lang="pl-PL" dirty="0" smtClean="0"/>
              <a:t>  Pracodawcą jest jednostka organizacyjna, choćby nie posiadała osobowości prawnej, a także osoba fizyczna, jeżeli zatrudniają one pracowników.</a:t>
            </a:r>
          </a:p>
          <a:p>
            <a:r>
              <a:rPr lang="pl-PL" b="1" dirty="0" smtClean="0"/>
              <a:t>Art. 3</a:t>
            </a:r>
            <a:r>
              <a:rPr lang="pl-PL" b="1" baseline="30000" dirty="0" smtClean="0"/>
              <a:t>1</a:t>
            </a:r>
            <a:r>
              <a:rPr lang="pl-PL" b="1" dirty="0" smtClean="0"/>
              <a:t>.  § 1</a:t>
            </a:r>
            <a:r>
              <a:rPr lang="pl-PL" dirty="0" smtClean="0"/>
              <a:t>. Za pracodawcę będącego jednostką organizacyjną czynności w sprawach z zakresu prawa pracy dokonuje osoba lub organ zarządzający tą jednostką albo inna wyznaczona do tego osoba.</a:t>
            </a:r>
          </a:p>
          <a:p>
            <a:r>
              <a:rPr lang="pl-PL" b="1" dirty="0" smtClean="0"/>
              <a:t>§ 2.</a:t>
            </a:r>
            <a:r>
              <a:rPr lang="pl-PL" dirty="0" smtClean="0"/>
              <a:t> Przepis § 1 stosuje się odpowiednio do pracodawcy będącego osobą fizyczną, jeżeli nie dokonuje on osobiście czynności, o których mowa w tym przepisie.</a:t>
            </a:r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740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31640" y="1124744"/>
            <a:ext cx="7467600" cy="599728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   Brzmienie przedmiotowego przepisu jest konsekwencją przyjęcia przez polskiego ustawodawcę, w ramach rodzimego prawa pracy, konstrukcji prawnej pracodawcy opartej na tzw. </a:t>
            </a:r>
            <a:r>
              <a:rPr lang="pl-PL" b="1" dirty="0" smtClean="0"/>
              <a:t>modelu zarządczym.</a:t>
            </a:r>
            <a:r>
              <a:rPr lang="pl-PL" dirty="0" smtClean="0"/>
              <a:t> </a:t>
            </a:r>
          </a:p>
          <a:p>
            <a:pPr lvl="0"/>
            <a:r>
              <a:rPr lang="pl-PL" dirty="0" smtClean="0"/>
              <a:t>o statusie pracodawcy decyduje </a:t>
            </a:r>
            <a:r>
              <a:rPr lang="pl-PL" b="1" dirty="0" smtClean="0"/>
              <a:t>kryterium posiadania uprawnień do zarządzania </a:t>
            </a:r>
            <a:r>
              <a:rPr lang="pl-PL" dirty="0" smtClean="0"/>
              <a:t>daną jednostką organizacyjną w sferze przedmiotowo-podmiotowej,</a:t>
            </a:r>
          </a:p>
          <a:p>
            <a:pPr lvl="0"/>
            <a:r>
              <a:rPr lang="pl-PL" dirty="0" smtClean="0"/>
              <a:t>nie jest przy tym istotne, czy tak pojmowany pracodawca posiada osobowość prawną,</a:t>
            </a:r>
          </a:p>
          <a:p>
            <a:pPr lvl="0"/>
            <a:r>
              <a:rPr lang="pl-PL" dirty="0" smtClean="0"/>
              <a:t>dlatego też pracodawcą może być np. oddział spółki kapitałowej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1196752"/>
            <a:ext cx="7467600" cy="5997280"/>
          </a:xfrm>
        </p:spPr>
        <p:txBody>
          <a:bodyPr/>
          <a:lstStyle/>
          <a:p>
            <a:pPr>
              <a:buNone/>
            </a:pPr>
            <a:r>
              <a:rPr lang="pl-PL" b="1" dirty="0" smtClean="0"/>
              <a:t>   ZAKŁAD PRACY</a:t>
            </a:r>
            <a:r>
              <a:rPr lang="pl-PL" dirty="0" smtClean="0"/>
              <a:t> </a:t>
            </a:r>
          </a:p>
          <a:p>
            <a:pPr algn="just">
              <a:buNone/>
            </a:pPr>
            <a:r>
              <a:rPr lang="pl-PL" dirty="0" smtClean="0"/>
              <a:t>   - pojęcie</a:t>
            </a:r>
          </a:p>
          <a:p>
            <a:pPr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97806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980728"/>
            <a:ext cx="7467600" cy="5997280"/>
          </a:xfrm>
        </p:spPr>
        <p:txBody>
          <a:bodyPr/>
          <a:lstStyle/>
          <a:p>
            <a:pPr>
              <a:buNone/>
            </a:pPr>
            <a:r>
              <a:rPr lang="pl-PL" b="1" dirty="0" smtClean="0"/>
              <a:t>   ZAKŁAD PRACY</a:t>
            </a:r>
            <a:r>
              <a:rPr lang="pl-PL" dirty="0" smtClean="0"/>
              <a:t> </a:t>
            </a:r>
          </a:p>
          <a:p>
            <a:pPr algn="just">
              <a:buNone/>
            </a:pPr>
            <a:r>
              <a:rPr lang="pl-PL" dirty="0" smtClean="0"/>
              <a:t>   to zorganizowany kompleks składników materialnych (np. nieruchomości) i niematerialnych (np. licencje), przeznaczony do realizacji celów pracodawcy, stanowiący placówkę zatrudnienia pracowników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  RELACJE PRACODAWCA ZAKŁAD PRACY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   Pracodawca zarządza zakładem pracy, który ma służyć realizacji jego celów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126876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CECHY ODRÓŻNIAJĄCE STOSUNEK PRACY OD UMÓW CYWILNOPRAWNYCH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2636912"/>
            <a:ext cx="7467600" cy="46131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/>
              <a:t>   Art. 22. § 1.</a:t>
            </a:r>
            <a:r>
              <a:rPr lang="pl-PL" dirty="0" smtClean="0"/>
              <a:t>  Przez nawiązanie stosunku pracy pracownik zobowiązuje się do wykonywania pracy określonego rodzaju na rzecz pracodawcy i pod jego kierownictwem oraz w miejscu i czasie wyznaczonym przez pracodawcę, a pracodawca - do zatrudniania pracownika za wynagrodzeniem.</a:t>
            </a:r>
          </a:p>
          <a:p>
            <a:pPr>
              <a:buNone/>
            </a:pPr>
            <a:r>
              <a:rPr lang="pl-PL" sz="1800" dirty="0" smtClean="0"/>
              <a:t>   </a:t>
            </a:r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r>
              <a:rPr lang="pl-PL" sz="1800" dirty="0" smtClean="0"/>
              <a:t>    (definicja zakresowo pełna – gdy dany stosunek prawny posiada elementy wskazane w </a:t>
            </a:r>
            <a:r>
              <a:rPr lang="pl-PL" sz="1800" dirty="0" err="1" smtClean="0"/>
              <a:t>w</a:t>
            </a:r>
            <a:r>
              <a:rPr lang="pl-PL" sz="1800" dirty="0" smtClean="0"/>
              <a:t>/</a:t>
            </a:r>
            <a:r>
              <a:rPr lang="pl-PL" sz="1800" dirty="0" err="1" smtClean="0"/>
              <a:t>w</a:t>
            </a:r>
            <a:r>
              <a:rPr lang="pl-PL" sz="1800" dirty="0" smtClean="0"/>
              <a:t> definicji, to jest to wystarczające, a zarazem konieczne do uznania danego stosunku za stosunek pracy)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331640" y="184482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zadanie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471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126876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Na podstawie w/</a:t>
            </a:r>
            <a:r>
              <a:rPr lang="pl-PL" dirty="0" err="1" smtClean="0"/>
              <a:t>w</a:t>
            </a:r>
            <a:r>
              <a:rPr lang="pl-PL" dirty="0" smtClean="0"/>
              <a:t> </a:t>
            </a:r>
            <a:r>
              <a:rPr lang="pl-PL" dirty="0" err="1" smtClean="0"/>
              <a:t>def</a:t>
            </a:r>
            <a:r>
              <a:rPr lang="pl-PL" dirty="0" smtClean="0"/>
              <a:t>. Należy wskazać na następujące cechy: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236360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pl-PL" dirty="0" smtClean="0"/>
              <a:t>char. </a:t>
            </a:r>
            <a:r>
              <a:rPr lang="pl-PL" b="1" dirty="0" smtClean="0"/>
              <a:t>ciągły</a:t>
            </a:r>
            <a:r>
              <a:rPr lang="pl-PL" dirty="0" smtClean="0"/>
              <a:t> („wykonywanie”) – pozwala odróżnić od umowy o dzieło</a:t>
            </a:r>
          </a:p>
          <a:p>
            <a:pPr lvl="0"/>
            <a:r>
              <a:rPr lang="pl-PL" b="1" dirty="0" smtClean="0"/>
              <a:t>na rzecz</a:t>
            </a:r>
            <a:r>
              <a:rPr lang="pl-PL" dirty="0" smtClean="0"/>
              <a:t> pracodawcy – pozwala odróżnić od prowadzenia działalności gospodarczej (tzw. „</a:t>
            </a:r>
            <a:r>
              <a:rPr lang="pl-PL" dirty="0" err="1" smtClean="0"/>
              <a:t>samozatrudnienia</a:t>
            </a:r>
            <a:r>
              <a:rPr lang="pl-PL" dirty="0" smtClean="0"/>
              <a:t>”)</a:t>
            </a:r>
          </a:p>
          <a:p>
            <a:pPr lvl="0"/>
            <a:r>
              <a:rPr lang="pl-PL" b="1" dirty="0" smtClean="0"/>
              <a:t>pod kierownictwem</a:t>
            </a:r>
            <a:r>
              <a:rPr lang="pl-PL" dirty="0" smtClean="0"/>
              <a:t> pracodawcy – dot. podporządkowania pracownika, zwłaszcza obowiązek wykonywania wiążących poleceń, czyli wyznaczania </a:t>
            </a:r>
            <a:r>
              <a:rPr lang="pl-PL" dirty="0" err="1" smtClean="0"/>
              <a:t>powinnego</a:t>
            </a:r>
            <a:r>
              <a:rPr lang="pl-PL" dirty="0" smtClean="0"/>
              <a:t> zachowania (art. 100 </a:t>
            </a:r>
            <a:r>
              <a:rPr lang="pl-PL" dirty="0" err="1" smtClean="0"/>
              <a:t>k.p</a:t>
            </a:r>
            <a:r>
              <a:rPr lang="pl-PL" dirty="0" smtClean="0"/>
              <a:t>.), odróżnia od umowy zlecenia</a:t>
            </a:r>
          </a:p>
          <a:p>
            <a:pPr lvl="0"/>
            <a:r>
              <a:rPr lang="pl-PL" b="1" dirty="0" smtClean="0"/>
              <a:t>za wynagrodzeniem – </a:t>
            </a:r>
            <a:r>
              <a:rPr lang="pl-PL" dirty="0" smtClean="0"/>
              <a:t>ta cecha odróżnia od wolontariatu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148478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Poza cechy, które ułatwiają odróżnienie stosunku pracy od innych stosunków: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2636912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pl-PL" dirty="0" smtClean="0"/>
              <a:t>praca wykonywana </a:t>
            </a:r>
            <a:r>
              <a:rPr lang="pl-PL" b="1" dirty="0" smtClean="0"/>
              <a:t>osobiście – </a:t>
            </a:r>
            <a:r>
              <a:rPr lang="pl-PL" dirty="0" smtClean="0"/>
              <a:t>stosunek pracy ma ściśle osobisty charakter</a:t>
            </a:r>
          </a:p>
          <a:p>
            <a:pPr lvl="0"/>
            <a:r>
              <a:rPr lang="pl-PL" dirty="0" smtClean="0"/>
              <a:t>praca na </a:t>
            </a:r>
            <a:r>
              <a:rPr lang="pl-PL" b="1" dirty="0" smtClean="0"/>
              <a:t>ryzyko pracodawcy</a:t>
            </a:r>
            <a:r>
              <a:rPr lang="pl-PL" dirty="0" smtClean="0"/>
              <a:t> – pracodawca ponosi ryzyko produkcyjne (np. ryzyko niezawinionych przez pracownika zakłóceń w funkcjonowaniu przedsiębiorstwa), socjalne (np. obowiązek wypłaty wynagrodzenia także w czasie urlopu wypoczynkowego), gospodarcze (wynik gospodarczy 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0141" y="1772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ZASADA WOLNOŚCI NAWIĄZANIA STOSUNKU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3645024"/>
            <a:ext cx="8229600" cy="2620887"/>
          </a:xfrm>
        </p:spPr>
        <p:txBody>
          <a:bodyPr/>
          <a:lstStyle/>
          <a:p>
            <a:pPr>
              <a:buNone/>
            </a:pPr>
            <a:r>
              <a:rPr lang="pl-PL" b="1" dirty="0" smtClean="0"/>
              <a:t>    Art. 11.</a:t>
            </a:r>
            <a:r>
              <a:rPr lang="pl-PL" dirty="0" smtClean="0"/>
              <a:t>  Nawiązanie stosunku pracy oraz ustalenie warunków pracy i płacy, bez względu na podstawę prawną tego stosunku, wymaga </a:t>
            </a:r>
            <a:r>
              <a:rPr lang="pl-PL" b="1" dirty="0" smtClean="0"/>
              <a:t>zgodnego oświadczenia woli </a:t>
            </a:r>
            <a:r>
              <a:rPr lang="pl-PL" dirty="0" smtClean="0"/>
              <a:t>pracodawcy i pracownika.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 txBox="1">
            <a:spLocks/>
          </p:cNvSpPr>
          <p:nvPr/>
        </p:nvSpPr>
        <p:spPr>
          <a:xfrm>
            <a:off x="1403648" y="625252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UMOWA O PRACĘ - RODZAJE</a:t>
            </a:r>
            <a:endParaRPr kumimoji="0" lang="pl-PL" sz="3000" b="0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64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/>
          <a:lstStyle/>
          <a:p>
            <a:r>
              <a:rPr lang="pl-PL" b="1" dirty="0" smtClean="0"/>
              <a:t>Pojęcie prawa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77281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- odrębna gałąź prawa, wyróżniania ze względu na kryterium:</a:t>
            </a:r>
            <a:r>
              <a:rPr lang="pl-PL" b="1" dirty="0" smtClean="0"/>
              <a:t> </a:t>
            </a:r>
          </a:p>
          <a:p>
            <a:r>
              <a:rPr lang="pl-PL" b="1" dirty="0" smtClean="0"/>
              <a:t>przedmiotowe</a:t>
            </a:r>
            <a:r>
              <a:rPr lang="pl-PL" dirty="0" smtClean="0"/>
              <a:t> </a:t>
            </a:r>
          </a:p>
          <a:p>
            <a:r>
              <a:rPr lang="pl-PL" b="1" dirty="0" smtClean="0"/>
              <a:t>metody regulacji </a:t>
            </a:r>
            <a:r>
              <a:rPr lang="pl-PL" dirty="0" smtClean="0"/>
              <a:t>(w tym zakresie prawo pracy stanowi </a:t>
            </a:r>
            <a:r>
              <a:rPr lang="pl-PL" b="1" dirty="0" smtClean="0"/>
              <a:t>kompleksową</a:t>
            </a:r>
            <a:r>
              <a:rPr lang="pl-PL" dirty="0" smtClean="0"/>
              <a:t> gałąź prawa, która stosuje wszystkie podstawowe metody regulacji, czyli metodę: cywilnoprawną, administracyjnoprawną i karnoprawną)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2"/>
          <p:cNvSpPr txBox="1">
            <a:spLocks/>
          </p:cNvSpPr>
          <p:nvPr/>
        </p:nvSpPr>
        <p:spPr>
          <a:xfrm>
            <a:off x="827584" y="2311568"/>
            <a:ext cx="7467600" cy="487375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umowa na czas nieokreślony –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umowa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typowa,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zawiera największe gwarancje dla pracownika, nie wskazuje terminu końcowego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umowa na czas określony –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zawarta na okres wskazany kalendarzowo/do momentu określonego zdarzenia, które ma nastąpić w przyszłości; co do zasady przepisy nie wskazują na jaki max okres może zostać zawarta, ale zbyt długi okres może zostać uznany za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nadużycie prawa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oraz art. 25</a:t>
            </a:r>
            <a:r>
              <a:rPr kumimoji="0" lang="pl-PL" sz="2400" b="0" i="0" u="none" strike="noStrike" kern="120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1 </a:t>
            </a:r>
            <a:r>
              <a:rPr kumimoji="0" lang="pl-P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k.p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. (trzecia umowa zawarta na czas określony, gdy przerwa między poprzednimi nie przekracza 1 miesiąca jest uważana za umowę na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czas nieokreślony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4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 txBox="1">
            <a:spLocks/>
          </p:cNvSpPr>
          <p:nvPr/>
        </p:nvSpPr>
        <p:spPr>
          <a:xfrm>
            <a:off x="1187624" y="1634647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umowa na okres próbny – 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fakultatywna, może poprzedzać w/w umowy, max na 3 miesiące, może zostać zawarta u tego samego pracodawcy tylko 1 raz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92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971600" y="823283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Ponadto wyróżnia się:</a:t>
            </a:r>
            <a:r>
              <a:rPr kumimoji="0" lang="pl-PL" sz="3000" b="0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/>
            </a:r>
            <a:br>
              <a:rPr kumimoji="0" lang="pl-PL" sz="3000" b="0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</a:br>
            <a:endParaRPr kumimoji="0" lang="pl-PL" sz="3000" b="0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>
          <a:xfrm>
            <a:off x="1115616" y="1844824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spółdzielcza umowa o pracę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– może zostać zawarta wyłącznie z członkiem spółdzielni, wygasa z ustaniem członkostwa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umowa zawierana na zastępstwo – 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na czas nieobecności pracownika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umowa w celu przygotowania zawodowego</a:t>
            </a:r>
            <a:endParaRPr kumimoji="0" lang="pl-PL" sz="24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117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3000">
                <a:solidFill>
                  <a:prstClr val="white"/>
                </a:solidFill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pl-PL" altLang="pl-PL" b="1">
              <a:solidFill>
                <a:prstClr val="black"/>
              </a:solidFill>
            </a:endParaRP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pl-PL" altLang="pl-PL" b="1">
              <a:solidFill>
                <a:prstClr val="black"/>
              </a:solidFill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619672" y="2935398"/>
            <a:ext cx="67687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l-PL" sz="2800" b="1" cap="all" dirty="0" smtClean="0">
                <a:solidFill>
                  <a:srgbClr val="333333"/>
                </a:solidFill>
                <a:latin typeface="Open Sans"/>
              </a:rPr>
              <a:t>NOWELIZACJA KODEKSU PRACY 22.02.2016 </a:t>
            </a:r>
            <a:endParaRPr lang="pl-PL" sz="2800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46762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3000">
                <a:solidFill>
                  <a:prstClr val="white"/>
                </a:solidFill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pl-PL" altLang="pl-PL" b="1">
              <a:solidFill>
                <a:prstClr val="black"/>
              </a:solidFill>
            </a:endParaRP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pl-PL" altLang="pl-PL" b="1">
              <a:solidFill>
                <a:prstClr val="black"/>
              </a:solidFill>
            </a:endParaRPr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187624" y="1268760"/>
            <a:ext cx="6486152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2000" b="1" dirty="0" smtClean="0">
                <a:solidFill>
                  <a:prstClr val="black"/>
                </a:solidFill>
                <a:latin typeface="Arial" charset="0"/>
              </a:rPr>
              <a:t>Dookreślenie specyfiki umowy o pracę na okres próbny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sz="2000" b="1" dirty="0" smtClean="0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sz="2000" b="1" dirty="0" smtClean="0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sz="2000" b="1" dirty="0" smtClean="0">
              <a:solidFill>
                <a:prstClr val="black"/>
              </a:solidFill>
              <a:latin typeface="Arial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l-PL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l-PL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l-PL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187624" y="4653136"/>
            <a:ext cx="74168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dirty="0" smtClean="0">
                <a:solidFill>
                  <a:prstClr val="black"/>
                </a:solidFill>
                <a:latin typeface="Arial" charset="0"/>
              </a:rPr>
              <a:t>Przewiduje się, że umowa o pracę na okres próbny będzie mogła być zawarta </a:t>
            </a:r>
            <a:r>
              <a:rPr lang="pl-PL" b="1" dirty="0" smtClean="0">
                <a:solidFill>
                  <a:prstClr val="black"/>
                </a:solidFill>
                <a:latin typeface="Arial" charset="0"/>
              </a:rPr>
              <a:t>w celu sprawdzenia kwalifikacji pracownika i możliwości jego zatrudnienia do wykonywania pracy określonego rodzaju.</a:t>
            </a:r>
            <a:r>
              <a:rPr lang="pl-PL" dirty="0" smtClean="0">
                <a:solidFill>
                  <a:prstClr val="black"/>
                </a:solidFill>
                <a:latin typeface="Arial" charset="0"/>
              </a:rPr>
              <a:t> Co do zasady pracodawca będzie mógł </a:t>
            </a:r>
            <a:r>
              <a:rPr lang="pl-PL" b="1" dirty="0" smtClean="0">
                <a:solidFill>
                  <a:prstClr val="black"/>
                </a:solidFill>
                <a:latin typeface="Arial" charset="0"/>
              </a:rPr>
              <a:t>zatrudnić pracownika na okres próbny tylko raz</a:t>
            </a:r>
            <a:r>
              <a:rPr lang="pl-PL" dirty="0" smtClean="0">
                <a:solidFill>
                  <a:prstClr val="black"/>
                </a:solidFill>
                <a:latin typeface="Arial" charset="0"/>
              </a:rPr>
              <a:t>. </a:t>
            </a:r>
            <a:endParaRPr lang="pl-PL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187624" y="2413338"/>
            <a:ext cx="77768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dirty="0" smtClean="0">
                <a:solidFill>
                  <a:prstClr val="black"/>
                </a:solidFill>
                <a:latin typeface="Arial" charset="0"/>
              </a:rPr>
              <a:t>Wyraźne określenie w przepisach Kodeksu pracy celu zatrudnienia pracownika na podstawie umowy o pracę na okres próbny (zmiana art. 25 § 2 oraz dodanie § 3 w tym artykule).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dirty="0" smtClean="0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dirty="0" smtClean="0">
                <a:solidFill>
                  <a:prstClr val="black"/>
                </a:solidFill>
                <a:latin typeface="Arial" charset="0"/>
              </a:rPr>
              <a:t>W poprzednim stanie prawnym o celu tego rodzaju umowy można wnioskować tylko z jej </a:t>
            </a:r>
            <a:r>
              <a:rPr lang="pl-PL" u="sng" dirty="0" smtClean="0">
                <a:solidFill>
                  <a:prstClr val="black"/>
                </a:solidFill>
                <a:latin typeface="Arial" charset="0"/>
              </a:rPr>
              <a:t>nazwy</a:t>
            </a:r>
            <a:r>
              <a:rPr lang="pl-PL" dirty="0" smtClean="0">
                <a:solidFill>
                  <a:prstClr val="black"/>
                </a:solidFill>
                <a:latin typeface="Arial" charset="0"/>
              </a:rPr>
              <a:t>.</a:t>
            </a:r>
            <a:endParaRPr lang="pl-PL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77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3000">
                <a:solidFill>
                  <a:prstClr val="white"/>
                </a:solidFill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pl-PL" altLang="pl-PL" b="1">
              <a:solidFill>
                <a:prstClr val="black"/>
              </a:solidFill>
            </a:endParaRP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pl-PL" altLang="pl-PL" b="1">
              <a:solidFill>
                <a:prstClr val="black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298104" y="1653818"/>
            <a:ext cx="705678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l-PL" sz="2000" dirty="0" smtClean="0">
                <a:solidFill>
                  <a:prstClr val="black"/>
                </a:solidFill>
                <a:latin typeface="Arial" charset="0"/>
              </a:rPr>
              <a:t>Jednakże jest uzasadnione, by w pewnych przypadkach tego rodzaju umowa mogła być ponownie zawarta z pracownikiem. Ponowne zawarcie takiej umowy z tym samym pracownikiem jest zatem możliwe jeżeli pracownik ma być zatrudniony do wykonywania </a:t>
            </a:r>
            <a:r>
              <a:rPr lang="pl-PL" sz="2000" b="1" dirty="0" smtClean="0">
                <a:solidFill>
                  <a:prstClr val="black"/>
                </a:solidFill>
                <a:latin typeface="Arial" charset="0"/>
              </a:rPr>
              <a:t>innego rodzaju pracy.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pl-PL" sz="2000" b="1" dirty="0" smtClean="0">
              <a:solidFill>
                <a:prstClr val="black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l-PL" sz="2000" dirty="0" smtClean="0">
                <a:solidFill>
                  <a:prstClr val="black"/>
                </a:solidFill>
                <a:latin typeface="Arial" charset="0"/>
              </a:rPr>
              <a:t>Skoro bowiem celem tej umowy jest sprawdzenie kwalifikacji pracownika i możliwości jego zatrudnienia do wykonywania pracy określonego rodzaju, to zasadne jest ponowne wypróbowanie pracownika, jeżeli ubiega się on o zatrudnienie do innej pracy.</a:t>
            </a:r>
            <a:endParaRPr lang="pl-PL" sz="20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9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3000">
                <a:solidFill>
                  <a:prstClr val="white"/>
                </a:solidFill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pl-PL" altLang="pl-PL" b="1">
              <a:solidFill>
                <a:prstClr val="black"/>
              </a:solidFill>
            </a:endParaRP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pl-PL" altLang="pl-PL" b="1">
              <a:solidFill>
                <a:prstClr val="black"/>
              </a:solidFill>
            </a:endParaRPr>
          </a:p>
        </p:txBody>
      </p:sp>
      <p:sp>
        <p:nvSpPr>
          <p:cNvPr id="20489" name="pole tekstowe 9"/>
          <p:cNvSpPr txBox="1">
            <a:spLocks noChangeArrowheads="1"/>
          </p:cNvSpPr>
          <p:nvPr/>
        </p:nvSpPr>
        <p:spPr bwMode="auto">
          <a:xfrm rot="10800000" flipV="1">
            <a:off x="1403648" y="1261418"/>
            <a:ext cx="7134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2400" b="1" dirty="0" smtClean="0">
                <a:solidFill>
                  <a:prstClr val="black"/>
                </a:solidFill>
                <a:latin typeface="Arial" charset="0"/>
              </a:rPr>
              <a:t>Zmiana zasad zatrudniania pracowników na podstawie umów o pracę na czas określony</a:t>
            </a:r>
            <a:endParaRPr lang="pl-PL" sz="2400" b="1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475656" y="2492896"/>
            <a:ext cx="70567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l-PL" sz="2000" dirty="0" smtClean="0">
                <a:solidFill>
                  <a:prstClr val="black"/>
                </a:solidFill>
                <a:latin typeface="Arial" charset="0"/>
              </a:rPr>
              <a:t>Zmiana art. </a:t>
            </a:r>
            <a:r>
              <a:rPr lang="pl-PL" sz="2000" b="1" dirty="0" smtClean="0">
                <a:solidFill>
                  <a:prstClr val="black"/>
                </a:solidFill>
                <a:latin typeface="Arial" charset="0"/>
              </a:rPr>
              <a:t>25</a:t>
            </a:r>
            <a:r>
              <a:rPr lang="pl-PL" sz="2000" b="1" baseline="30000" dirty="0" smtClean="0">
                <a:solidFill>
                  <a:prstClr val="black"/>
                </a:solidFill>
                <a:latin typeface="Arial" charset="0"/>
              </a:rPr>
              <a:t>1</a:t>
            </a:r>
            <a:r>
              <a:rPr lang="pl-PL" sz="2000" dirty="0" smtClean="0">
                <a:solidFill>
                  <a:prstClr val="black"/>
                </a:solidFill>
                <a:latin typeface="Arial" charset="0"/>
              </a:rPr>
              <a:t> Kodeksu pracy jest wprowadzana w celu skuteczniejszego mechanizmu przeciwdziałania nadużywaniu zawierania terminowych umów o pracę.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pl-PL" sz="2000" dirty="0" smtClean="0">
              <a:solidFill>
                <a:prstClr val="black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pl-PL" sz="2000" dirty="0" smtClean="0">
              <a:solidFill>
                <a:prstClr val="black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pl-PL" sz="2000" dirty="0" smtClean="0">
              <a:solidFill>
                <a:prstClr val="black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pl-PL" sz="20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331640" y="3645024"/>
            <a:ext cx="75608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dirty="0" smtClean="0">
                <a:solidFill>
                  <a:prstClr val="black"/>
                </a:solidFill>
                <a:latin typeface="Arial" charset="0"/>
              </a:rPr>
              <a:t>W nowym art. 25</a:t>
            </a:r>
            <a:r>
              <a:rPr lang="pl-PL" baseline="30000" dirty="0" smtClean="0">
                <a:solidFill>
                  <a:prstClr val="black"/>
                </a:solidFill>
                <a:latin typeface="Arial" charset="0"/>
              </a:rPr>
              <a:t>1</a:t>
            </a:r>
            <a:r>
              <a:rPr lang="pl-PL" dirty="0" smtClean="0">
                <a:solidFill>
                  <a:prstClr val="black"/>
                </a:solidFill>
                <a:latin typeface="Arial" charset="0"/>
              </a:rPr>
              <a:t>przewiduje się: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dirty="0" smtClean="0">
              <a:solidFill>
                <a:prstClr val="black"/>
              </a:solidFill>
              <a:latin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pl-PL" dirty="0" smtClean="0">
                <a:solidFill>
                  <a:prstClr val="black"/>
                </a:solidFill>
                <a:latin typeface="Arial" charset="0"/>
              </a:rPr>
              <a:t>określenie dopuszczalnego </a:t>
            </a:r>
            <a:r>
              <a:rPr lang="pl-PL" b="1" dirty="0" smtClean="0">
                <a:solidFill>
                  <a:prstClr val="black"/>
                </a:solidFill>
                <a:latin typeface="Arial" charset="0"/>
              </a:rPr>
              <a:t>okresu zatrudnienia</a:t>
            </a:r>
            <a:r>
              <a:rPr lang="pl-PL" dirty="0" smtClean="0">
                <a:solidFill>
                  <a:prstClr val="black"/>
                </a:solidFill>
                <a:latin typeface="Arial" charset="0"/>
              </a:rPr>
              <a:t> na podstawie umowy (umów) o pracę na czas określony (max 33 miesiące)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endParaRPr lang="pl-PL" dirty="0" smtClean="0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dirty="0" smtClean="0">
                <a:solidFill>
                  <a:prstClr val="black"/>
                </a:solidFill>
                <a:latin typeface="Arial" charset="0"/>
              </a:rPr>
              <a:t>2) określenie liczby tych umów, które mogą być zawarte w ramach tego limitu (łączna liczba tych umów nie będzie mogła przekraczać </a:t>
            </a:r>
            <a:r>
              <a:rPr lang="pl-PL" b="1" dirty="0" smtClean="0">
                <a:solidFill>
                  <a:prstClr val="black"/>
                </a:solidFill>
                <a:latin typeface="Arial" charset="0"/>
              </a:rPr>
              <a:t>trzech</a:t>
            </a:r>
            <a:r>
              <a:rPr lang="pl-PL" dirty="0" smtClean="0">
                <a:solidFill>
                  <a:prstClr val="black"/>
                </a:solidFill>
                <a:latin typeface="Arial" charset="0"/>
              </a:rPr>
              <a:t>)</a:t>
            </a:r>
            <a:endParaRPr lang="pl-PL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23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3000">
                <a:solidFill>
                  <a:prstClr val="white"/>
                </a:solidFill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pl-PL" altLang="pl-PL" b="1">
              <a:solidFill>
                <a:prstClr val="black"/>
              </a:solidFill>
            </a:endParaRP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pl-PL" altLang="pl-PL" b="1">
              <a:solidFill>
                <a:prstClr val="black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373188" y="1484784"/>
            <a:ext cx="705678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2400" b="1" dirty="0" smtClean="0">
                <a:solidFill>
                  <a:prstClr val="black"/>
                </a:solidFill>
                <a:latin typeface="Arial" charset="0"/>
              </a:rPr>
              <a:t>SKUTKI PRZEKROCZENIA TYCH LIMITÓW</a:t>
            </a:r>
            <a:endParaRPr lang="pl-PL" sz="2400" dirty="0" smtClean="0">
              <a:solidFill>
                <a:prstClr val="black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pl-PL" sz="2000" dirty="0">
              <a:solidFill>
                <a:prstClr val="black"/>
              </a:solidFill>
              <a:latin typeface="Arial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l-PL" sz="2000" dirty="0" smtClean="0">
                <a:solidFill>
                  <a:prstClr val="black"/>
                </a:solidFill>
                <a:latin typeface="Arial" charset="0"/>
              </a:rPr>
              <a:t>Jeżeli okres zatrudnienia na podstawie umowy o pracę lub umów o pracę na czas określony przekraczałby 33 miesiące lub liczba takich umów przekroczyłaby trzy, to </a:t>
            </a:r>
            <a:r>
              <a:rPr lang="pl-PL" sz="2000" b="1" dirty="0" smtClean="0">
                <a:solidFill>
                  <a:prstClr val="black"/>
                </a:solidFill>
                <a:latin typeface="Arial" charset="0"/>
              </a:rPr>
              <a:t>od następnego dnia po upływie 33-miesięcznego okresu zatrudnienia lub od dnia zawarcia czwartej umowy pracownik byłby traktowany, jak zatrudniony na podstawie umowy o pracę na czas nieokreślony.</a:t>
            </a:r>
            <a:r>
              <a:rPr lang="pl-PL" sz="2000" dirty="0" smtClean="0">
                <a:solidFill>
                  <a:prstClr val="black"/>
                </a:solidFill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205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3000">
                <a:solidFill>
                  <a:prstClr val="white"/>
                </a:solidFill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pl-PL" altLang="pl-PL" b="1">
              <a:solidFill>
                <a:prstClr val="black"/>
              </a:solidFill>
            </a:endParaRP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pl-PL" altLang="pl-PL" b="1">
              <a:solidFill>
                <a:prstClr val="black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043608" y="1305342"/>
            <a:ext cx="79208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l-PL" dirty="0" smtClean="0">
                <a:solidFill>
                  <a:prstClr val="black"/>
                </a:solidFill>
                <a:latin typeface="Arial" charset="0"/>
              </a:rPr>
              <a:t>Powyższe limity ograniczające zatrudnienie na podstawie umowy lub umów o pracę na czas określony nie będą dotyczyły umowy zawartej w celu: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pl-PL" dirty="0" smtClean="0">
              <a:solidFill>
                <a:prstClr val="black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l-PL" dirty="0" smtClean="0">
                <a:solidFill>
                  <a:prstClr val="black"/>
                </a:solidFill>
                <a:latin typeface="Arial" charset="0"/>
              </a:rPr>
              <a:t>- zastępstwa pracownika w czasie jego usprawiedliwionej nieobecności w pracy,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l-PL" dirty="0" smtClean="0">
                <a:solidFill>
                  <a:prstClr val="black"/>
                </a:solidFill>
                <a:latin typeface="Arial" charset="0"/>
              </a:rPr>
              <a:t>- wykonywania pracy o charakterze dorywczym lub sezonowym,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l-PL" dirty="0" smtClean="0">
                <a:solidFill>
                  <a:prstClr val="black"/>
                </a:solidFill>
                <a:latin typeface="Arial" charset="0"/>
              </a:rPr>
              <a:t>- wykonywania pracy przez okres kadencji,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l-PL" b="1" dirty="0" smtClean="0">
                <a:solidFill>
                  <a:prstClr val="black"/>
                </a:solidFill>
                <a:latin typeface="Arial" charset="0"/>
              </a:rPr>
              <a:t>a także: (nowe)</a:t>
            </a:r>
            <a:endParaRPr lang="pl-PL" dirty="0" smtClean="0">
              <a:solidFill>
                <a:prstClr val="black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l-PL" dirty="0" smtClean="0">
                <a:solidFill>
                  <a:prstClr val="black"/>
                </a:solidFill>
                <a:latin typeface="Arial" charset="0"/>
              </a:rPr>
              <a:t>- gdy pracodawca wskaże obiektywne przyczyny leżące po jego stronie, które uzasadniają zatrudnienie na czas określony w związku z okresowymi potrzebami pracodawcy.</a:t>
            </a:r>
            <a:endParaRPr lang="pl-PL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3000">
                <a:solidFill>
                  <a:prstClr val="white"/>
                </a:solidFill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pl-PL" altLang="pl-PL" b="1">
              <a:solidFill>
                <a:prstClr val="black"/>
              </a:solidFill>
            </a:endParaRP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pl-PL" altLang="pl-PL" b="1">
              <a:solidFill>
                <a:prstClr val="black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1187624" y="1268760"/>
            <a:ext cx="74168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l-PL" sz="2000" dirty="0" smtClean="0">
                <a:solidFill>
                  <a:prstClr val="black"/>
                </a:solidFill>
                <a:latin typeface="Arial" charset="0"/>
              </a:rPr>
              <a:t>W takich przypadkach konieczne będzie określenie w umowie o pracę tego celu lub okoliczności, tj. zamieszczenie informacji obiektywnie uzasadniających zawarcie takiej umowy (dodawany § 1</a:t>
            </a:r>
            <a:r>
              <a:rPr lang="pl-PL" sz="2000" baseline="30000" dirty="0" smtClean="0">
                <a:solidFill>
                  <a:prstClr val="black"/>
                </a:solidFill>
                <a:latin typeface="Arial" charset="0"/>
              </a:rPr>
              <a:t>1</a:t>
            </a:r>
            <a:r>
              <a:rPr lang="pl-PL" sz="2000" dirty="0" smtClean="0">
                <a:solidFill>
                  <a:prstClr val="black"/>
                </a:solidFill>
                <a:latin typeface="Arial" charset="0"/>
              </a:rPr>
              <a:t> w </a:t>
            </a:r>
            <a:r>
              <a:rPr lang="pl-PL" sz="2000" dirty="0" err="1" smtClean="0">
                <a:solidFill>
                  <a:prstClr val="black"/>
                </a:solidFill>
                <a:latin typeface="Arial" charset="0"/>
              </a:rPr>
              <a:t>ąrt</a:t>
            </a:r>
            <a:r>
              <a:rPr lang="pl-PL" sz="2000" dirty="0" smtClean="0">
                <a:solidFill>
                  <a:prstClr val="black"/>
                </a:solidFill>
                <a:latin typeface="Arial" charset="0"/>
              </a:rPr>
              <a:t>. 29 Kodeksu pracy).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pl-PL" sz="2000" dirty="0" smtClean="0">
              <a:solidFill>
                <a:prstClr val="black"/>
              </a:solidFill>
              <a:latin typeface="Arial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l-PL" sz="2000" dirty="0" smtClean="0">
                <a:solidFill>
                  <a:prstClr val="black"/>
                </a:solidFill>
                <a:latin typeface="Arial" charset="0"/>
              </a:rPr>
              <a:t>Ponadto, w przypadku zawarcia umowy o pracę na okres dłuższy niż 33 miesiące z powodu obiektywnych przyczyn leżących po stronie pracodawcy, pracodawca będzie miał obowiązek zawiadomienia właściwego okręgowego inspektora pracy o zawarciu takiej umowy, wskazując jednocześnie przyczynę jej zawarcia, w terminie 5 dni roboczych od dnia jej zawarcia (dodawany § 4 w art. 25</a:t>
            </a:r>
            <a:r>
              <a:rPr lang="pl-PL" sz="2000" baseline="30000" dirty="0" smtClean="0">
                <a:solidFill>
                  <a:prstClr val="black"/>
                </a:solidFill>
                <a:latin typeface="Arial" charset="0"/>
              </a:rPr>
              <a:t>1</a:t>
            </a:r>
            <a:r>
              <a:rPr lang="pl-PL" sz="2000" dirty="0" smtClean="0">
                <a:solidFill>
                  <a:prstClr val="black"/>
                </a:solidFill>
                <a:latin typeface="Arial" charset="0"/>
              </a:rPr>
              <a:t> Kodeksu pracy).</a:t>
            </a:r>
            <a:endParaRPr lang="pl-PL" sz="20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78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556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PRZEDMIOT PRAWA PRACY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0006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3000">
                <a:solidFill>
                  <a:prstClr val="white"/>
                </a:solidFill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pl-PL" altLang="pl-PL" b="1">
              <a:solidFill>
                <a:prstClr val="black"/>
              </a:solidFill>
            </a:endParaRP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pl-PL" altLang="pl-PL" b="1">
              <a:solidFill>
                <a:prstClr val="black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1043608" y="1196752"/>
            <a:ext cx="792088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sz="2000" b="1" dirty="0" smtClean="0">
                <a:solidFill>
                  <a:prstClr val="black"/>
                </a:solidFill>
                <a:latin typeface="Arial" charset="0"/>
              </a:rPr>
              <a:t>Uzależnienie długości okresu wypowiedzenia umowy o pracę zawartej na czas określony od okresu zatrudnienia u danego pracodawcy.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l-PL" sz="2000" b="1" dirty="0" smtClean="0">
              <a:solidFill>
                <a:prstClr val="black"/>
              </a:solidFill>
              <a:latin typeface="Arial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l-PL" sz="2000" b="1" dirty="0" smtClean="0">
              <a:solidFill>
                <a:prstClr val="black"/>
              </a:solidFill>
              <a:latin typeface="Arial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sz="20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pl-PL" sz="2000" dirty="0">
                <a:solidFill>
                  <a:prstClr val="black"/>
                </a:solidFill>
                <a:latin typeface="Arial" charset="0"/>
              </a:rPr>
            </a:br>
            <a:endParaRPr lang="pl-PL" sz="2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115616" y="2636912"/>
            <a:ext cx="74168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l-PL" dirty="0" smtClean="0">
                <a:solidFill>
                  <a:prstClr val="black"/>
                </a:solidFill>
                <a:latin typeface="Arial" charset="0"/>
              </a:rPr>
              <a:t>Zarówno umowa o pracę na czas określony, jak i umowa o pracę na czas nieokreślony </a:t>
            </a:r>
            <a:r>
              <a:rPr lang="pl-PL" b="1" dirty="0" smtClean="0">
                <a:solidFill>
                  <a:prstClr val="black"/>
                </a:solidFill>
                <a:latin typeface="Arial" charset="0"/>
              </a:rPr>
              <a:t>będzie mogła być wypowiedziana przez pracodawcę z zachowaniem ustawowo określonego okresu wypowiedzenia,</a:t>
            </a:r>
            <a:r>
              <a:rPr lang="pl-PL" dirty="0" smtClean="0">
                <a:solidFill>
                  <a:prstClr val="black"/>
                </a:solidFill>
                <a:latin typeface="Arial" charset="0"/>
              </a:rPr>
              <a:t> którego długość w obu przypadkach będzie taka sama i będzie zależała od okresu zatrudnienia u danego pracodawcy (zmiana art. 36 § 1 Kodeksu pracy).</a:t>
            </a:r>
            <a:endParaRPr lang="pl-PL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899592" y="4365104"/>
            <a:ext cx="80283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dirty="0" smtClean="0">
                <a:solidFill>
                  <a:prstClr val="black"/>
                </a:solidFill>
                <a:latin typeface="Arial" charset="0"/>
              </a:rPr>
              <a:t>Obowiązują następujące okresy wypowiedzenia umowy o pracę na czas określony i na czas nieokreślony: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dirty="0" smtClean="0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dirty="0" smtClean="0">
                <a:solidFill>
                  <a:prstClr val="black"/>
                </a:solidFill>
                <a:latin typeface="Arial" charset="0"/>
              </a:rPr>
              <a:t>a) 2 tygodnie - w przypadku zatrudnienia u danego pracodawcy przez okres krótszy niż 6 miesięcy,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dirty="0" smtClean="0">
                <a:solidFill>
                  <a:prstClr val="black"/>
                </a:solidFill>
                <a:latin typeface="Arial" charset="0"/>
              </a:rPr>
              <a:t>b) 1 miesiąc - w przypadku zatrudnienia u danego pracodawcy przez okres co najmniej 6 miesięcy,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dirty="0" smtClean="0">
                <a:solidFill>
                  <a:prstClr val="black"/>
                </a:solidFill>
                <a:latin typeface="Arial" charset="0"/>
              </a:rPr>
              <a:t>c) 3 miesiące - w przypadku zatrudnienia u danego pracodawcy przez okres co najmniej 3 lat.</a:t>
            </a:r>
            <a:endParaRPr lang="pl-PL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28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3000">
                <a:solidFill>
                  <a:prstClr val="white"/>
                </a:solidFill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pl-PL" altLang="pl-PL" b="1">
              <a:solidFill>
                <a:prstClr val="black"/>
              </a:solidFill>
            </a:endParaRP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pl-PL" altLang="pl-PL" b="1">
              <a:solidFill>
                <a:prstClr val="black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971600" y="2060848"/>
            <a:ext cx="7920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l-PL" sz="2000" dirty="0" smtClean="0">
                <a:solidFill>
                  <a:prstClr val="black"/>
                </a:solidFill>
                <a:latin typeface="Arial" charset="0"/>
              </a:rPr>
              <a:t>Powyższe okresy wypowiedzenia obowiązują także w przypadku wypowiedzenia umowy o pracę zawartej na czas określony w celu zastępstwa pracownika w czasie jego usprawiedliwionej nieobecności w pracy (uchylenie art. 33</a:t>
            </a:r>
            <a:r>
              <a:rPr lang="pl-PL" sz="2000" baseline="30000" dirty="0" smtClean="0">
                <a:solidFill>
                  <a:prstClr val="black"/>
                </a:solidFill>
                <a:latin typeface="Arial" charset="0"/>
              </a:rPr>
              <a:t>1</a:t>
            </a:r>
            <a:r>
              <a:rPr lang="pl-PL" sz="2000" dirty="0" smtClean="0">
                <a:solidFill>
                  <a:prstClr val="black"/>
                </a:solidFill>
                <a:latin typeface="Arial" charset="0"/>
              </a:rPr>
              <a:t> Kodeksu pracy).</a:t>
            </a:r>
            <a:endParaRPr lang="pl-PL" sz="20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42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3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4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3000">
                <a:solidFill>
                  <a:prstClr val="white"/>
                </a:solidFill>
              </a:rPr>
              <a:t>Wydział Prawa, Administracji i Ekonomii</a:t>
            </a:r>
          </a:p>
        </p:txBody>
      </p:sp>
      <p:sp>
        <p:nvSpPr>
          <p:cNvPr id="20487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pl-PL" altLang="pl-PL" b="1">
              <a:solidFill>
                <a:prstClr val="black"/>
              </a:solidFill>
            </a:endParaRP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pl-PL" altLang="pl-PL" b="1">
              <a:solidFill>
                <a:prstClr val="black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1043608" y="1268760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2000" b="1" dirty="0" smtClean="0">
                <a:solidFill>
                  <a:prstClr val="black"/>
                </a:solidFill>
                <a:latin typeface="Arial" charset="0"/>
              </a:rPr>
              <a:t>Zwolnienie pracownika z obowiązku świadczenia pracy w okresie wypowiedzenia</a:t>
            </a:r>
            <a:endParaRPr lang="pl-PL" sz="2000" b="1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971600" y="2420888"/>
            <a:ext cx="797949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dirty="0" smtClean="0">
                <a:solidFill>
                  <a:prstClr val="black"/>
                </a:solidFill>
                <a:latin typeface="Arial" charset="0"/>
              </a:rPr>
              <a:t>Przyznanie pracodawcy możliwości </a:t>
            </a:r>
            <a:r>
              <a:rPr lang="pl-PL" b="1" dirty="0" smtClean="0">
                <a:solidFill>
                  <a:prstClr val="black"/>
                </a:solidFill>
                <a:latin typeface="Arial" charset="0"/>
              </a:rPr>
              <a:t>jednostronnego zwolnienia pracownika z obowiązku świadczenia pracy w okresie wypowiedzenia umowy o pracę, niezależnie od jej rodzaju </a:t>
            </a:r>
            <a:r>
              <a:rPr lang="pl-PL" dirty="0" smtClean="0">
                <a:solidFill>
                  <a:prstClr val="black"/>
                </a:solidFill>
                <a:latin typeface="Arial" charset="0"/>
              </a:rPr>
              <a:t>(nowy art. </a:t>
            </a:r>
            <a:r>
              <a:rPr lang="pl-PL" b="1" dirty="0" smtClean="0">
                <a:solidFill>
                  <a:prstClr val="black"/>
                </a:solidFill>
                <a:latin typeface="Arial" charset="0"/>
              </a:rPr>
              <a:t>36(2) Kodeksu pracy</a:t>
            </a:r>
            <a:r>
              <a:rPr lang="pl-PL" dirty="0" smtClean="0">
                <a:solidFill>
                  <a:prstClr val="black"/>
                </a:solidFill>
                <a:latin typeface="Arial" charset="0"/>
              </a:rPr>
              <a:t>).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dirty="0" smtClean="0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dirty="0" smtClean="0">
                <a:solidFill>
                  <a:prstClr val="black"/>
                </a:solidFill>
                <a:latin typeface="Arial" charset="0"/>
              </a:rPr>
              <a:t>Będzie to więc możliwe zarówno w okresie wypowiedzenia umowy o pracę na czas nieokreślony, jak i umowy o pracę na czas określony oraz umowy o pracę na okres próbny.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dirty="0" smtClean="0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dirty="0" smtClean="0">
                <a:solidFill>
                  <a:prstClr val="black"/>
                </a:solidFill>
                <a:latin typeface="Arial" charset="0"/>
              </a:rPr>
              <a:t>Jeżeli pracodawca zwolni pracownika z obowiązku świadczenia pracy w okresie wypowiedzenia, to z mocy przepisów Kodeksu pracy </a:t>
            </a:r>
            <a:r>
              <a:rPr lang="pl-PL" b="1" dirty="0" smtClean="0">
                <a:solidFill>
                  <a:prstClr val="black"/>
                </a:solidFill>
                <a:latin typeface="Arial" charset="0"/>
              </a:rPr>
              <a:t>będzie obowiązany wypłacić pracownikowi wynagrodzenie jakie by otrzymał, gdyby pracował.</a:t>
            </a:r>
            <a:endParaRPr lang="pl-PL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10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1043608" y="98072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FORMA</a:t>
            </a:r>
            <a:r>
              <a:rPr kumimoji="0" lang="pl-PL" sz="3000" b="0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/>
            </a:r>
            <a:br>
              <a:rPr kumimoji="0" lang="pl-PL" sz="3000" b="0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</a:br>
            <a:endParaRPr kumimoji="0" lang="pl-PL" sz="3000" b="0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6117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/>
          </p:cNvSpPr>
          <p:nvPr/>
        </p:nvSpPr>
        <p:spPr>
          <a:xfrm>
            <a:off x="899592" y="1609595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zgodnie z k.p. powinna być zawarta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na piśmie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, brak tej formy nie powoduje jednak nieważności umowy, ale rodzi po stronie pracodawcy obowiązek najpóźniej w dniu rozpoczęcia pracy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potwierdzenia rodzaju i warunków pracy 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(dodatkowo można wskazać, że brak potwierdzenia na piśmie umowy o pracę stanowi wykroczenie pracodawcy)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117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1043608" y="98072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TREŚĆ</a:t>
            </a:r>
            <a:r>
              <a:rPr kumimoji="0" lang="pl-PL" sz="3000" b="0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/>
            </a:r>
            <a:br>
              <a:rPr kumimoji="0" lang="pl-PL" sz="3000" b="0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</a:br>
            <a:endParaRPr kumimoji="0" lang="pl-PL" sz="3000" b="0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6117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/>
          </p:cNvSpPr>
          <p:nvPr/>
        </p:nvSpPr>
        <p:spPr>
          <a:xfrm>
            <a:off x="1043608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elementy przedmiotowo istotne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– bez nich umowa jest niezawarta  (tylko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rodzaj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obligatoryjne –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rodzaj, miejsce wykonywania,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wymiar czasu pracy, termin rozpoczęcia, wynagrodzenie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klauzule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autonomiczne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117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1187624" y="98072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POZAUMOWNE STOSUNKI PRACY</a:t>
            </a:r>
            <a:r>
              <a:rPr kumimoji="0" lang="pl-PL" sz="3000" b="0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/>
            </a:r>
            <a:br>
              <a:rPr kumimoji="0" lang="pl-PL" sz="3000" b="0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</a:br>
            <a:endParaRPr kumimoji="0" lang="pl-PL" sz="3000" b="0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3135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/>
          </p:cNvSpPr>
          <p:nvPr/>
        </p:nvSpPr>
        <p:spPr>
          <a:xfrm>
            <a:off x="1043608" y="1634647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powołanie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 - stosunek pracy nawiązywany jest na podstawie powołania, w przypadkach określonych w odrębnych przepisach, np.: przepisy ustawy o przedsiębiorstwach państwowych, o samorządach: gminnych, powiatowych, wojewódzkich),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wybór 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- wybór stanowi podstawę nawiązania stosunku pracy, jeżeli z powierzenia stanowiska w drodze podjętego aktu wyboru, wynika również obowiązek świadczenia pracy, w charakterze pracownika, stosunek pracy, nawiązywany jest w celu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wykonywania mandatu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i trwa, przez okres jego trwania)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135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/>
          </p:cNvSpPr>
          <p:nvPr/>
        </p:nvSpPr>
        <p:spPr>
          <a:xfrm>
            <a:off x="971600" y="1772816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mianowanie – nominacja, 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nawiązanie stosunku pracy na podstawie mianowania, jest domeną prawa administracyjnego, wynika z koncepcji służby państwowej, polegającej na zatrudnianiu danej osoby w aparacie państwowym, w celu wykonywania za wynagrodzeniem, w sposób stały i ciągły czynności związanych bezpośrednio z realizacją funkcji państwowych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135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070992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PRZEDMIOT PRAWA PRACY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556792"/>
            <a:ext cx="8748464" cy="5184576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a) społeczne stosunki pracy związane z pełnieniem </a:t>
            </a:r>
            <a:r>
              <a:rPr lang="pl-PL" b="1" dirty="0" smtClean="0"/>
              <a:t>pracy dobrowolnie podporządkowanej </a:t>
            </a:r>
            <a:r>
              <a:rPr lang="pl-PL" dirty="0" smtClean="0"/>
              <a:t>(zarówno stosunki indywidualne, jak i zbiorowe) = GŁÓWNY PRZEDMIOT P. PRACY</a:t>
            </a:r>
          </a:p>
          <a:p>
            <a:r>
              <a:rPr lang="pl-PL" dirty="0" smtClean="0"/>
              <a:t>b) stosunki poprzedzające nawiązanie stosunku pracy (np. pośrednictwo pracy jako stosunek pomiędzy osobą poszukującą pracę a organami zatrudnienia, stosunki poradnictwa zawodowego)</a:t>
            </a:r>
          </a:p>
          <a:p>
            <a:r>
              <a:rPr lang="pl-PL" dirty="0" smtClean="0"/>
              <a:t>c) nadzór nad warunkami pracy</a:t>
            </a:r>
          </a:p>
          <a:p>
            <a:r>
              <a:rPr lang="pl-PL" dirty="0" smtClean="0"/>
              <a:t>d) stosunki związane z rozstrzyganiem sporów ze stosunku pracy</a:t>
            </a:r>
          </a:p>
          <a:p>
            <a:r>
              <a:rPr lang="pl-PL" i="1" dirty="0" smtClean="0"/>
              <a:t>e) stosunki ubezpieczenia społecznego (ze względu na rozwój tej materii coraz częściej uważa się je jednak za odrębną gałąź)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1115616" y="1051986"/>
            <a:ext cx="7467600" cy="1143000"/>
          </a:xfrm>
          <a:prstGeom prst="rect">
            <a:avLst/>
          </a:prstGeom>
        </p:spPr>
        <p:txBody>
          <a:bodyPr vert="horz" anchor="b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Do w/w stosunków pracy k.p. stosuje się wg następującej zasady:</a:t>
            </a:r>
            <a:r>
              <a:rPr kumimoji="0" lang="pl-PL" sz="3000" b="0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/>
            </a:r>
            <a:br>
              <a:rPr kumimoji="0" lang="pl-PL" sz="3000" b="0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</a:br>
            <a:endParaRPr kumimoji="0" lang="pl-PL" sz="3000" b="0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>
          <a:xfrm>
            <a:off x="1115616" y="2194986"/>
            <a:ext cx="7467600" cy="355699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 a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rt. 5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. Jeżeli stosunek pracy określonej kategorii pracowników regulują przepisy szczególne, przepisy kodeksu stosuje się w zakresie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nieuregulowanym tymi przepisami</a:t>
            </a: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135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zaokrąglony 7"/>
          <p:cNvSpPr/>
          <p:nvPr/>
        </p:nvSpPr>
        <p:spPr>
          <a:xfrm>
            <a:off x="4499992" y="3068960"/>
            <a:ext cx="4176464" cy="3168352"/>
          </a:xfrm>
          <a:prstGeom prst="roundRect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zaokrąglony 5"/>
          <p:cNvSpPr/>
          <p:nvPr/>
        </p:nvSpPr>
        <p:spPr>
          <a:xfrm>
            <a:off x="539552" y="3068960"/>
            <a:ext cx="3888432" cy="3168352"/>
          </a:xfrm>
          <a:prstGeom prst="roundRect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849604"/>
            <a:ext cx="8229600" cy="1143000"/>
          </a:xfrm>
        </p:spPr>
        <p:txBody>
          <a:bodyPr>
            <a:noAutofit/>
          </a:bodyPr>
          <a:lstStyle/>
          <a:p>
            <a:r>
              <a:rPr lang="pl-PL" sz="3200" dirty="0" smtClean="0"/>
              <a:t>INDYWIDUALNE A ZBIOROWE PRAWO PRACY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772816"/>
            <a:ext cx="8291264" cy="4873752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dwa działy tej samej dziedziny prawa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         indywidualne                        zbiorowe</a:t>
            </a:r>
          </a:p>
          <a:p>
            <a:pPr>
              <a:buNone/>
            </a:pPr>
            <a:r>
              <a:rPr lang="pl-PL" b="1" dirty="0" smtClean="0"/>
              <a:t>   </a:t>
            </a:r>
            <a:r>
              <a:rPr lang="pl-PL" dirty="0" smtClean="0"/>
              <a:t>stosunki indywidualne               stosunki zbiorowe</a:t>
            </a:r>
          </a:p>
          <a:p>
            <a:pPr>
              <a:buNone/>
            </a:pPr>
            <a:r>
              <a:rPr lang="pl-PL" dirty="0" smtClean="0"/>
              <a:t>   pomiędzy pracownikiem        pomiędzy pracownikami</a:t>
            </a:r>
          </a:p>
          <a:p>
            <a:pPr>
              <a:buNone/>
            </a:pPr>
            <a:r>
              <a:rPr lang="pl-PL" dirty="0" smtClean="0"/>
              <a:t>   a pracodawcą                         jako całość a pracodawcą</a:t>
            </a:r>
          </a:p>
          <a:p>
            <a:pPr>
              <a:buNone/>
            </a:pPr>
            <a:r>
              <a:rPr lang="pl-PL" dirty="0" smtClean="0"/>
              <a:t>   (np. kwota                                  (np. prawo do strajku)</a:t>
            </a:r>
          </a:p>
          <a:p>
            <a:pPr>
              <a:buNone/>
            </a:pPr>
            <a:r>
              <a:rPr lang="pl-PL" dirty="0" smtClean="0"/>
              <a:t>   wynagrodzenia,        </a:t>
            </a:r>
          </a:p>
          <a:p>
            <a:pPr>
              <a:buNone/>
            </a:pPr>
            <a:r>
              <a:rPr lang="pl-PL" dirty="0" smtClean="0"/>
              <a:t>   ilość dni urlopu…)</a:t>
            </a:r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915816" y="1988840"/>
            <a:ext cx="1224136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572000" y="1988840"/>
            <a:ext cx="158417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206084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CHARAKTER NORM USTAWOWEGO PRAWA PRACY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2159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134076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CHARAKTER NORM USTAWOWEGO PRAWA PRACY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2564904"/>
            <a:ext cx="8229600" cy="3845024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Charakterystyczne jest występowanie </a:t>
            </a:r>
            <a:r>
              <a:rPr lang="pl-PL" b="1" dirty="0" smtClean="0"/>
              <a:t>norm jednostronnie bezwzględnie obowiązujących (zasada uprzywilejowania pracownika)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   - ustanawiają minimalny poziom uprawnień na rzecz pracownika + nie przewidują ich górnej granicy (strony same ustanawiają) </a:t>
            </a:r>
          </a:p>
          <a:p>
            <a:pPr>
              <a:buNone/>
            </a:pPr>
            <a:r>
              <a:rPr lang="pl-PL" b="1" dirty="0" smtClean="0"/>
              <a:t>    np. art. 18 </a:t>
            </a:r>
            <a:r>
              <a:rPr lang="pl-PL" b="1" dirty="0" err="1" smtClean="0"/>
              <a:t>k.p</a:t>
            </a:r>
            <a:r>
              <a:rPr lang="pl-PL" b="1" dirty="0" smtClean="0"/>
              <a:t>.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916832"/>
            <a:ext cx="8229600" cy="3629000"/>
          </a:xfrm>
        </p:spPr>
        <p:txBody>
          <a:bodyPr/>
          <a:lstStyle/>
          <a:p>
            <a:pPr>
              <a:buNone/>
            </a:pPr>
            <a:r>
              <a:rPr lang="pl-PL" b="1" dirty="0" smtClean="0"/>
              <a:t>   zasada automatyzmu- </a:t>
            </a:r>
            <a:r>
              <a:rPr lang="pl-PL" dirty="0" smtClean="0"/>
              <a:t>postanowienia, które są mniej korzystne dla pracownika niż te, które wynikają z przepisów prawa pracy są nieważne i </a:t>
            </a:r>
            <a:r>
              <a:rPr lang="pl-PL" b="1" dirty="0" smtClean="0"/>
              <a:t>automatycznie zastępują je bardziej korzystne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1922</Words>
  <Application>Microsoft Office PowerPoint</Application>
  <PresentationFormat>Pokaz na ekranie (4:3)</PresentationFormat>
  <Paragraphs>179</Paragraphs>
  <Slides>50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11</vt:i4>
      </vt:variant>
      <vt:variant>
        <vt:lpstr>Tytuły slajdów</vt:lpstr>
      </vt:variant>
      <vt:variant>
        <vt:i4>50</vt:i4>
      </vt:variant>
    </vt:vector>
  </HeadingPairs>
  <TitlesOfParts>
    <vt:vector size="61" baseType="lpstr">
      <vt:lpstr>Motyw pakietu Office</vt:lpstr>
      <vt:lpstr>1_Motyw pakietu Office</vt:lpstr>
      <vt:lpstr>2_Motyw pakietu Office</vt:lpstr>
      <vt:lpstr>3_Motyw pakietu Office</vt:lpstr>
      <vt:lpstr>4_Motyw pakietu Office</vt:lpstr>
      <vt:lpstr>5_Motyw pakietu Office</vt:lpstr>
      <vt:lpstr>6_Motyw pakietu Office</vt:lpstr>
      <vt:lpstr>7_Motyw pakietu Office</vt:lpstr>
      <vt:lpstr>8_Motyw pakietu Office</vt:lpstr>
      <vt:lpstr>9_Motyw pakietu Office</vt:lpstr>
      <vt:lpstr>10_Motyw pakietu Office</vt:lpstr>
      <vt:lpstr>PODSTAWY PRAWA PRACY</vt:lpstr>
      <vt:lpstr>Pojęcie prawa pracy</vt:lpstr>
      <vt:lpstr>Pojęcie prawa pracy</vt:lpstr>
      <vt:lpstr>PRZEDMIOT PRAWA PRACY </vt:lpstr>
      <vt:lpstr>PRZEDMIOT PRAWA PRACY </vt:lpstr>
      <vt:lpstr>INDYWIDUALNE A ZBIOROWE PRAWO PRACY</vt:lpstr>
      <vt:lpstr>CHARAKTER NORM USTAWOWEGO PRAWA PRACY </vt:lpstr>
      <vt:lpstr>CHARAKTER NORM USTAWOWEGO PRAWA PRACY </vt:lpstr>
      <vt:lpstr>Prezentacja programu PowerPoint</vt:lpstr>
      <vt:lpstr>Prezentacja programu PowerPoint</vt:lpstr>
      <vt:lpstr>Prezentacja programu PowerPoint</vt:lpstr>
      <vt:lpstr>ŹRÓDŁA PRAWA PRACY</vt:lpstr>
      <vt:lpstr>Autonomiczne prawo pracy – pojęcie. </vt:lpstr>
      <vt:lpstr>Prezentacja programu PowerPoint</vt:lpstr>
      <vt:lpstr>  POJĘCIE STOSUNKU PRACY</vt:lpstr>
      <vt:lpstr>DEFINICJA PRACOWNIKA</vt:lpstr>
      <vt:lpstr>Prezentacja programu PowerPoint</vt:lpstr>
      <vt:lpstr>Prezentacja programu PowerPoint</vt:lpstr>
      <vt:lpstr>DEFINICJA PRACODAWCY</vt:lpstr>
      <vt:lpstr>DEFINICJA PRACODAWCY</vt:lpstr>
      <vt:lpstr>Prezentacja programu PowerPoint</vt:lpstr>
      <vt:lpstr>Prezentacja programu PowerPoint</vt:lpstr>
      <vt:lpstr>Prezentacja programu PowerPoint</vt:lpstr>
      <vt:lpstr>CECHY ODRÓŻNIAJĄCE STOSUNEK PRACY OD UMÓW CYWILNOPRAWNYCH</vt:lpstr>
      <vt:lpstr>Prezentacja programu PowerPoint</vt:lpstr>
      <vt:lpstr>Na podstawie w/w def. Należy wskazać na następujące cechy: </vt:lpstr>
      <vt:lpstr>Poza cechy, które ułatwiają odróżnienie stosunku pracy od innych stosunków: </vt:lpstr>
      <vt:lpstr>ZASADA WOLNOŚCI NAWIĄZANIA STOSUNKU PRACY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PRACY</dc:title>
  <dc:creator>user</dc:creator>
  <cp:lastModifiedBy>Małgorzata Grześków</cp:lastModifiedBy>
  <cp:revision>14</cp:revision>
  <dcterms:created xsi:type="dcterms:W3CDTF">2014-10-08T17:50:05Z</dcterms:created>
  <dcterms:modified xsi:type="dcterms:W3CDTF">2017-02-27T08:19:29Z</dcterms:modified>
</cp:coreProperties>
</file>