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24B77-87E1-46F5-88E0-9EA0283FD9B5}" type="doc">
      <dgm:prSet loTypeId="urn:microsoft.com/office/officeart/2005/8/layout/list1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7463622D-4087-4B2D-84D2-C06A1091B81E}">
      <dgm:prSet phldrT="[Tekst]" custT="1"/>
      <dgm:spPr/>
      <dgm:t>
        <a:bodyPr/>
        <a:lstStyle/>
        <a:p>
          <a:r>
            <a:rPr lang="pl-PL" sz="2400" b="1" dirty="0" smtClean="0"/>
            <a:t>Termin „policja” nie jest pojęciem prawnym, pochodzi od słowa „</a:t>
          </a:r>
          <a:r>
            <a:rPr lang="pl-PL" sz="2400" b="1" dirty="0" err="1" smtClean="0"/>
            <a:t>politeja</a:t>
          </a:r>
          <a:r>
            <a:rPr lang="pl-PL" sz="2400" b="1" dirty="0" smtClean="0"/>
            <a:t>” używanego w starożytnej Grecji w znaczeniu ustroju państwa.</a:t>
          </a:r>
          <a:endParaRPr lang="pl-PL" sz="2400" b="1" dirty="0"/>
        </a:p>
      </dgm:t>
    </dgm:pt>
    <dgm:pt modelId="{A2E6BA78-263E-4380-BD1C-75C5D91FE82E}" type="parTrans" cxnId="{6AACD8F2-6008-4592-805D-5D31C7996EF9}">
      <dgm:prSet/>
      <dgm:spPr/>
      <dgm:t>
        <a:bodyPr/>
        <a:lstStyle/>
        <a:p>
          <a:endParaRPr lang="pl-PL"/>
        </a:p>
      </dgm:t>
    </dgm:pt>
    <dgm:pt modelId="{32E59359-B61D-4F1E-B5D7-00FB31A6B689}" type="sibTrans" cxnId="{6AACD8F2-6008-4592-805D-5D31C7996EF9}">
      <dgm:prSet/>
      <dgm:spPr/>
      <dgm:t>
        <a:bodyPr/>
        <a:lstStyle/>
        <a:p>
          <a:endParaRPr lang="pl-PL"/>
        </a:p>
      </dgm:t>
    </dgm:pt>
    <dgm:pt modelId="{D1CBBD72-4DB1-4336-8CA6-D0F80EA431E0}">
      <dgm:prSet phldrT="[Tekst]" custT="1"/>
      <dgm:spPr/>
      <dgm:t>
        <a:bodyPr/>
        <a:lstStyle/>
        <a:p>
          <a:endParaRPr lang="pl-PL" sz="2400" b="1" dirty="0" smtClean="0"/>
        </a:p>
        <a:p>
          <a:r>
            <a:rPr lang="pl-PL" sz="2400" b="1" dirty="0" smtClean="0"/>
            <a:t>W XV wieku zaczęto pojęciem tym określać wewnętrzny porządek państwa lub administrację państwową.</a:t>
          </a:r>
        </a:p>
        <a:p>
          <a:endParaRPr lang="pl-PL" sz="2400" b="1" dirty="0"/>
        </a:p>
      </dgm:t>
    </dgm:pt>
    <dgm:pt modelId="{76184F3D-B1EA-44D3-B742-F162459B7F96}" type="parTrans" cxnId="{1C3E5719-CE66-4CD4-9B33-86C1409AB061}">
      <dgm:prSet/>
      <dgm:spPr/>
      <dgm:t>
        <a:bodyPr/>
        <a:lstStyle/>
        <a:p>
          <a:endParaRPr lang="pl-PL"/>
        </a:p>
      </dgm:t>
    </dgm:pt>
    <dgm:pt modelId="{4CAA7E13-69CB-4268-B112-02A3C85F4007}" type="sibTrans" cxnId="{1C3E5719-CE66-4CD4-9B33-86C1409AB061}">
      <dgm:prSet/>
      <dgm:spPr/>
      <dgm:t>
        <a:bodyPr/>
        <a:lstStyle/>
        <a:p>
          <a:endParaRPr lang="pl-PL"/>
        </a:p>
      </dgm:t>
    </dgm:pt>
    <dgm:pt modelId="{27C40B85-03D0-4B11-85C8-BB46FBBADCB8}">
      <dgm:prSet phldrT="[Tekst]" custT="1"/>
      <dgm:spPr/>
      <dgm:t>
        <a:bodyPr/>
        <a:lstStyle/>
        <a:p>
          <a:r>
            <a:rPr lang="pl-PL" sz="2400" b="1" dirty="0" smtClean="0"/>
            <a:t>XVI/XVII w okresie państwa policyjnego termin ten oznaczał ogół spraw państwowych.</a:t>
          </a:r>
          <a:endParaRPr lang="pl-PL" sz="2400" b="1" dirty="0"/>
        </a:p>
      </dgm:t>
    </dgm:pt>
    <dgm:pt modelId="{86D446F6-7555-48B3-ABB3-88A2B1BD1A39}" type="parTrans" cxnId="{8B04F509-5856-4DDD-B8F7-0DB01AB9F0EA}">
      <dgm:prSet/>
      <dgm:spPr/>
      <dgm:t>
        <a:bodyPr/>
        <a:lstStyle/>
        <a:p>
          <a:endParaRPr lang="pl-PL"/>
        </a:p>
      </dgm:t>
    </dgm:pt>
    <dgm:pt modelId="{BF456312-F5E8-4B62-B59E-02E27EF37D83}" type="sibTrans" cxnId="{8B04F509-5856-4DDD-B8F7-0DB01AB9F0EA}">
      <dgm:prSet/>
      <dgm:spPr/>
      <dgm:t>
        <a:bodyPr/>
        <a:lstStyle/>
        <a:p>
          <a:endParaRPr lang="pl-PL"/>
        </a:p>
      </dgm:t>
    </dgm:pt>
    <dgm:pt modelId="{6D9028DF-D78D-4DE4-B643-CF0C8C70EF63}" type="pres">
      <dgm:prSet presAssocID="{3AE24B77-87E1-46F5-88E0-9EA0283FD9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EC1C547-2B3A-4C04-BA4E-31C5CAA64816}" type="pres">
      <dgm:prSet presAssocID="{7463622D-4087-4B2D-84D2-C06A1091B81E}" presName="parentLin" presStyleCnt="0"/>
      <dgm:spPr/>
    </dgm:pt>
    <dgm:pt modelId="{6D02F9EF-A825-4BA3-A46A-801977E4AF58}" type="pres">
      <dgm:prSet presAssocID="{7463622D-4087-4B2D-84D2-C06A1091B81E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F948B6DD-F72D-4A06-A2F4-5A6DCE5CD4B2}" type="pres">
      <dgm:prSet presAssocID="{7463622D-4087-4B2D-84D2-C06A1091B81E}" presName="parentText" presStyleLbl="node1" presStyleIdx="0" presStyleCnt="3" custScaleX="142857" custScaleY="509825" custLinFactNeighborX="-23843" custLinFactNeighborY="-3946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B221E1-B663-48D0-B289-FF95E6513690}" type="pres">
      <dgm:prSet presAssocID="{7463622D-4087-4B2D-84D2-C06A1091B81E}" presName="negativeSpace" presStyleCnt="0"/>
      <dgm:spPr/>
    </dgm:pt>
    <dgm:pt modelId="{6FA73B5A-41E3-42C9-AB5A-4B7434E733B2}" type="pres">
      <dgm:prSet presAssocID="{7463622D-4087-4B2D-84D2-C06A1091B81E}" presName="childText" presStyleLbl="conFgAcc1" presStyleIdx="0" presStyleCnt="3">
        <dgm:presLayoutVars>
          <dgm:bulletEnabled val="1"/>
        </dgm:presLayoutVars>
      </dgm:prSet>
      <dgm:spPr/>
    </dgm:pt>
    <dgm:pt modelId="{44FF63D5-2B57-44CA-A00F-CAD74CCC18A7}" type="pres">
      <dgm:prSet presAssocID="{32E59359-B61D-4F1E-B5D7-00FB31A6B689}" presName="spaceBetweenRectangles" presStyleCnt="0"/>
      <dgm:spPr/>
    </dgm:pt>
    <dgm:pt modelId="{1D1816F9-819C-42C6-9C92-608F87E68DF2}" type="pres">
      <dgm:prSet presAssocID="{D1CBBD72-4DB1-4336-8CA6-D0F80EA431E0}" presName="parentLin" presStyleCnt="0"/>
      <dgm:spPr/>
    </dgm:pt>
    <dgm:pt modelId="{64FDB8B2-31E0-4ED8-B965-83C0D53B910B}" type="pres">
      <dgm:prSet presAssocID="{D1CBBD72-4DB1-4336-8CA6-D0F80EA431E0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8BAA7685-4004-418D-AC6C-90BB6B51D421}" type="pres">
      <dgm:prSet presAssocID="{D1CBBD72-4DB1-4336-8CA6-D0F80EA431E0}" presName="parentText" presStyleLbl="node1" presStyleIdx="1" presStyleCnt="3" custScaleX="142857" custScaleY="421453" custLinFactNeighborX="-23843" custLinFactNeighborY="5939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2D3C6A-302C-483F-9D91-699CBFA06C27}" type="pres">
      <dgm:prSet presAssocID="{D1CBBD72-4DB1-4336-8CA6-D0F80EA431E0}" presName="negativeSpace" presStyleCnt="0"/>
      <dgm:spPr/>
    </dgm:pt>
    <dgm:pt modelId="{0A1F54F1-F062-49A2-ACE7-87BE0558EA0A}" type="pres">
      <dgm:prSet presAssocID="{D1CBBD72-4DB1-4336-8CA6-D0F80EA431E0}" presName="childText" presStyleLbl="conFgAcc1" presStyleIdx="1" presStyleCnt="3">
        <dgm:presLayoutVars>
          <dgm:bulletEnabled val="1"/>
        </dgm:presLayoutVars>
      </dgm:prSet>
      <dgm:spPr/>
    </dgm:pt>
    <dgm:pt modelId="{E8B70743-12F0-4306-9751-C34461C64DD7}" type="pres">
      <dgm:prSet presAssocID="{4CAA7E13-69CB-4268-B112-02A3C85F4007}" presName="spaceBetweenRectangles" presStyleCnt="0"/>
      <dgm:spPr/>
    </dgm:pt>
    <dgm:pt modelId="{888F1DF2-7E96-4B7A-8509-35C9003809E5}" type="pres">
      <dgm:prSet presAssocID="{27C40B85-03D0-4B11-85C8-BB46FBBADCB8}" presName="parentLin" presStyleCnt="0"/>
      <dgm:spPr/>
    </dgm:pt>
    <dgm:pt modelId="{729B7712-2D0A-4406-B7EA-B4A376E02E2E}" type="pres">
      <dgm:prSet presAssocID="{27C40B85-03D0-4B11-85C8-BB46FBBADCB8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4ECA698C-E16A-4CE6-8A39-F208DAB6473D}" type="pres">
      <dgm:prSet presAssocID="{27C40B85-03D0-4B11-85C8-BB46FBBADCB8}" presName="parentText" presStyleLbl="node1" presStyleIdx="2" presStyleCnt="3" custScaleX="142997" custScaleY="248870" custLinFactY="25306" custLinFactNeighborX="-998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323B81-EE9E-4D9A-81FC-B0F57F6A8913}" type="pres">
      <dgm:prSet presAssocID="{27C40B85-03D0-4B11-85C8-BB46FBBADCB8}" presName="negativeSpace" presStyleCnt="0"/>
      <dgm:spPr/>
    </dgm:pt>
    <dgm:pt modelId="{70C53528-723B-4611-8032-2D211B3DE2A2}" type="pres">
      <dgm:prSet presAssocID="{27C40B85-03D0-4B11-85C8-BB46FBBADCB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4E1C016-C2C1-482A-8D65-969EC24BE088}" type="presOf" srcId="{7463622D-4087-4B2D-84D2-C06A1091B81E}" destId="{F948B6DD-F72D-4A06-A2F4-5A6DCE5CD4B2}" srcOrd="1" destOrd="0" presId="urn:microsoft.com/office/officeart/2005/8/layout/list1"/>
    <dgm:cxn modelId="{BB061DB9-3C39-4467-80E6-6881FBB232F0}" type="presOf" srcId="{D1CBBD72-4DB1-4336-8CA6-D0F80EA431E0}" destId="{8BAA7685-4004-418D-AC6C-90BB6B51D421}" srcOrd="1" destOrd="0" presId="urn:microsoft.com/office/officeart/2005/8/layout/list1"/>
    <dgm:cxn modelId="{6AACD8F2-6008-4592-805D-5D31C7996EF9}" srcId="{3AE24B77-87E1-46F5-88E0-9EA0283FD9B5}" destId="{7463622D-4087-4B2D-84D2-C06A1091B81E}" srcOrd="0" destOrd="0" parTransId="{A2E6BA78-263E-4380-BD1C-75C5D91FE82E}" sibTransId="{32E59359-B61D-4F1E-B5D7-00FB31A6B689}"/>
    <dgm:cxn modelId="{23A79508-94A5-4929-9AE3-4993D7240150}" type="presOf" srcId="{D1CBBD72-4DB1-4336-8CA6-D0F80EA431E0}" destId="{64FDB8B2-31E0-4ED8-B965-83C0D53B910B}" srcOrd="0" destOrd="0" presId="urn:microsoft.com/office/officeart/2005/8/layout/list1"/>
    <dgm:cxn modelId="{95DBC03C-50C5-4DAE-A0C3-02C5B4F0DE6E}" type="presOf" srcId="{27C40B85-03D0-4B11-85C8-BB46FBBADCB8}" destId="{729B7712-2D0A-4406-B7EA-B4A376E02E2E}" srcOrd="0" destOrd="0" presId="urn:microsoft.com/office/officeart/2005/8/layout/list1"/>
    <dgm:cxn modelId="{86E6C607-40E4-43F4-85CE-2CC56242A466}" type="presOf" srcId="{3AE24B77-87E1-46F5-88E0-9EA0283FD9B5}" destId="{6D9028DF-D78D-4DE4-B643-CF0C8C70EF63}" srcOrd="0" destOrd="0" presId="urn:microsoft.com/office/officeart/2005/8/layout/list1"/>
    <dgm:cxn modelId="{8C3FF664-CE3E-4D89-89D6-06F53DFF106C}" type="presOf" srcId="{27C40B85-03D0-4B11-85C8-BB46FBBADCB8}" destId="{4ECA698C-E16A-4CE6-8A39-F208DAB6473D}" srcOrd="1" destOrd="0" presId="urn:microsoft.com/office/officeart/2005/8/layout/list1"/>
    <dgm:cxn modelId="{8A248CCB-A4AD-4039-AE67-1D1167A889E9}" type="presOf" srcId="{7463622D-4087-4B2D-84D2-C06A1091B81E}" destId="{6D02F9EF-A825-4BA3-A46A-801977E4AF58}" srcOrd="0" destOrd="0" presId="urn:microsoft.com/office/officeart/2005/8/layout/list1"/>
    <dgm:cxn modelId="{8B04F509-5856-4DDD-B8F7-0DB01AB9F0EA}" srcId="{3AE24B77-87E1-46F5-88E0-9EA0283FD9B5}" destId="{27C40B85-03D0-4B11-85C8-BB46FBBADCB8}" srcOrd="2" destOrd="0" parTransId="{86D446F6-7555-48B3-ABB3-88A2B1BD1A39}" sibTransId="{BF456312-F5E8-4B62-B59E-02E27EF37D83}"/>
    <dgm:cxn modelId="{1C3E5719-CE66-4CD4-9B33-86C1409AB061}" srcId="{3AE24B77-87E1-46F5-88E0-9EA0283FD9B5}" destId="{D1CBBD72-4DB1-4336-8CA6-D0F80EA431E0}" srcOrd="1" destOrd="0" parTransId="{76184F3D-B1EA-44D3-B742-F162459B7F96}" sibTransId="{4CAA7E13-69CB-4268-B112-02A3C85F4007}"/>
    <dgm:cxn modelId="{8E78664E-AB19-4C34-A88A-BC7DAE517AE7}" type="presParOf" srcId="{6D9028DF-D78D-4DE4-B643-CF0C8C70EF63}" destId="{FEC1C547-2B3A-4C04-BA4E-31C5CAA64816}" srcOrd="0" destOrd="0" presId="urn:microsoft.com/office/officeart/2005/8/layout/list1"/>
    <dgm:cxn modelId="{D7D4CFDD-05F9-47B5-B2F9-6451A3F6465B}" type="presParOf" srcId="{FEC1C547-2B3A-4C04-BA4E-31C5CAA64816}" destId="{6D02F9EF-A825-4BA3-A46A-801977E4AF58}" srcOrd="0" destOrd="0" presId="urn:microsoft.com/office/officeart/2005/8/layout/list1"/>
    <dgm:cxn modelId="{0240925E-50E6-449B-B89A-11737B82E9A2}" type="presParOf" srcId="{FEC1C547-2B3A-4C04-BA4E-31C5CAA64816}" destId="{F948B6DD-F72D-4A06-A2F4-5A6DCE5CD4B2}" srcOrd="1" destOrd="0" presId="urn:microsoft.com/office/officeart/2005/8/layout/list1"/>
    <dgm:cxn modelId="{996F4B6C-B2CB-48F8-A236-B25D20C95AA2}" type="presParOf" srcId="{6D9028DF-D78D-4DE4-B643-CF0C8C70EF63}" destId="{8AB221E1-B663-48D0-B289-FF95E6513690}" srcOrd="1" destOrd="0" presId="urn:microsoft.com/office/officeart/2005/8/layout/list1"/>
    <dgm:cxn modelId="{79917DDA-6D8D-4206-B957-0A65C3DB10A9}" type="presParOf" srcId="{6D9028DF-D78D-4DE4-B643-CF0C8C70EF63}" destId="{6FA73B5A-41E3-42C9-AB5A-4B7434E733B2}" srcOrd="2" destOrd="0" presId="urn:microsoft.com/office/officeart/2005/8/layout/list1"/>
    <dgm:cxn modelId="{3902950B-CDA9-49A4-A74A-452AEC2E3897}" type="presParOf" srcId="{6D9028DF-D78D-4DE4-B643-CF0C8C70EF63}" destId="{44FF63D5-2B57-44CA-A00F-CAD74CCC18A7}" srcOrd="3" destOrd="0" presId="urn:microsoft.com/office/officeart/2005/8/layout/list1"/>
    <dgm:cxn modelId="{08E8FEBF-BBE9-44BA-B711-551C19B2BCE3}" type="presParOf" srcId="{6D9028DF-D78D-4DE4-B643-CF0C8C70EF63}" destId="{1D1816F9-819C-42C6-9C92-608F87E68DF2}" srcOrd="4" destOrd="0" presId="urn:microsoft.com/office/officeart/2005/8/layout/list1"/>
    <dgm:cxn modelId="{0397EC5E-1536-44D4-8A72-AE9D33A60125}" type="presParOf" srcId="{1D1816F9-819C-42C6-9C92-608F87E68DF2}" destId="{64FDB8B2-31E0-4ED8-B965-83C0D53B910B}" srcOrd="0" destOrd="0" presId="urn:microsoft.com/office/officeart/2005/8/layout/list1"/>
    <dgm:cxn modelId="{27643404-545E-4846-9710-4EDF0BF7E515}" type="presParOf" srcId="{1D1816F9-819C-42C6-9C92-608F87E68DF2}" destId="{8BAA7685-4004-418D-AC6C-90BB6B51D421}" srcOrd="1" destOrd="0" presId="urn:microsoft.com/office/officeart/2005/8/layout/list1"/>
    <dgm:cxn modelId="{C8FABBA9-02DB-4AAD-9BB2-5C329DAE8397}" type="presParOf" srcId="{6D9028DF-D78D-4DE4-B643-CF0C8C70EF63}" destId="{262D3C6A-302C-483F-9D91-699CBFA06C27}" srcOrd="5" destOrd="0" presId="urn:microsoft.com/office/officeart/2005/8/layout/list1"/>
    <dgm:cxn modelId="{F13E2E9C-B6A0-4A0C-86E5-424B113F321E}" type="presParOf" srcId="{6D9028DF-D78D-4DE4-B643-CF0C8C70EF63}" destId="{0A1F54F1-F062-49A2-ACE7-87BE0558EA0A}" srcOrd="6" destOrd="0" presId="urn:microsoft.com/office/officeart/2005/8/layout/list1"/>
    <dgm:cxn modelId="{94652C6D-693E-4AD5-83EC-10BB84404C2C}" type="presParOf" srcId="{6D9028DF-D78D-4DE4-B643-CF0C8C70EF63}" destId="{E8B70743-12F0-4306-9751-C34461C64DD7}" srcOrd="7" destOrd="0" presId="urn:microsoft.com/office/officeart/2005/8/layout/list1"/>
    <dgm:cxn modelId="{BCDF4B2E-2513-4ADC-A54F-01BA4A55BDF1}" type="presParOf" srcId="{6D9028DF-D78D-4DE4-B643-CF0C8C70EF63}" destId="{888F1DF2-7E96-4B7A-8509-35C9003809E5}" srcOrd="8" destOrd="0" presId="urn:microsoft.com/office/officeart/2005/8/layout/list1"/>
    <dgm:cxn modelId="{821B6229-B65B-483B-85C8-42B5E7149C1D}" type="presParOf" srcId="{888F1DF2-7E96-4B7A-8509-35C9003809E5}" destId="{729B7712-2D0A-4406-B7EA-B4A376E02E2E}" srcOrd="0" destOrd="0" presId="urn:microsoft.com/office/officeart/2005/8/layout/list1"/>
    <dgm:cxn modelId="{EA3C9CD9-C0AB-4D1F-987C-F1E477FC460A}" type="presParOf" srcId="{888F1DF2-7E96-4B7A-8509-35C9003809E5}" destId="{4ECA698C-E16A-4CE6-8A39-F208DAB6473D}" srcOrd="1" destOrd="0" presId="urn:microsoft.com/office/officeart/2005/8/layout/list1"/>
    <dgm:cxn modelId="{8E2A5462-6C7D-4986-9730-33ABE5D2F085}" type="presParOf" srcId="{6D9028DF-D78D-4DE4-B643-CF0C8C70EF63}" destId="{75323B81-EE9E-4D9A-81FC-B0F57F6A8913}" srcOrd="9" destOrd="0" presId="urn:microsoft.com/office/officeart/2005/8/layout/list1"/>
    <dgm:cxn modelId="{F495B636-5D21-4DFB-BB81-0D2DBE4585A0}" type="presParOf" srcId="{6D9028DF-D78D-4DE4-B643-CF0C8C70EF63}" destId="{70C53528-723B-4611-8032-2D211B3DE2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3BE812-5D43-482B-9094-C565E0387F77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672C0612-3B17-49E0-92B3-36E218E1FF75}">
      <dgm:prSet phldrT="[Tekst]" custT="1"/>
      <dgm:spPr/>
      <dgm:t>
        <a:bodyPr/>
        <a:lstStyle/>
        <a:p>
          <a:r>
            <a:rPr lang="pl-PL" sz="2400" dirty="0" smtClean="0"/>
            <a:t>Koniec XVIII w. - wydzielono z administracji zakres spraw określanych jako policja (zespół różnorodnych działań mających na celu utrzymanie porządku publicznego).</a:t>
          </a:r>
          <a:endParaRPr lang="pl-PL" sz="2400" dirty="0"/>
        </a:p>
      </dgm:t>
    </dgm:pt>
    <dgm:pt modelId="{13C530C1-4A2C-4A02-9DC6-FADF6DB2C851}" type="parTrans" cxnId="{966470C7-2CF2-4799-945E-1EBBA21D77B3}">
      <dgm:prSet/>
      <dgm:spPr/>
      <dgm:t>
        <a:bodyPr/>
        <a:lstStyle/>
        <a:p>
          <a:endParaRPr lang="pl-PL"/>
        </a:p>
      </dgm:t>
    </dgm:pt>
    <dgm:pt modelId="{4B0ED898-D8ED-4C84-9329-91E6BFBC7CBC}" type="sibTrans" cxnId="{966470C7-2CF2-4799-945E-1EBBA21D77B3}">
      <dgm:prSet/>
      <dgm:spPr/>
      <dgm:t>
        <a:bodyPr/>
        <a:lstStyle/>
        <a:p>
          <a:endParaRPr lang="pl-PL"/>
        </a:p>
      </dgm:t>
    </dgm:pt>
    <dgm:pt modelId="{88339B5D-5000-4CBC-93FC-9314904551B8}">
      <dgm:prSet phldrT="[Tekst]" custT="1"/>
      <dgm:spPr/>
      <dgm:t>
        <a:bodyPr/>
        <a:lstStyle/>
        <a:p>
          <a:r>
            <a:rPr lang="pl-PL" sz="2400" dirty="0" smtClean="0"/>
            <a:t>Państwo liberalne – rozwój policji przemysłowej (ograniczenie wolności przemysłu i handlu, jeśli mógłby on spowodować naruszenie dóbr publicznych, takich jak bezpieczeństwo życia, zdrowia obywatela).</a:t>
          </a:r>
        </a:p>
        <a:p>
          <a:r>
            <a:rPr lang="pl-PL" sz="2400" dirty="0" smtClean="0"/>
            <a:t>Pojęcie pozwolenia policyjnego.</a:t>
          </a:r>
        </a:p>
        <a:p>
          <a:r>
            <a:rPr lang="pl-PL" sz="2000" dirty="0" smtClean="0"/>
            <a:t> </a:t>
          </a:r>
          <a:endParaRPr lang="pl-PL" sz="2000" dirty="0"/>
        </a:p>
      </dgm:t>
    </dgm:pt>
    <dgm:pt modelId="{444B5037-4564-4E23-B44F-E4C13B802F05}" type="parTrans" cxnId="{EA116D38-6F02-40AF-B507-7325593C4CFF}">
      <dgm:prSet/>
      <dgm:spPr/>
      <dgm:t>
        <a:bodyPr/>
        <a:lstStyle/>
        <a:p>
          <a:endParaRPr lang="pl-PL"/>
        </a:p>
      </dgm:t>
    </dgm:pt>
    <dgm:pt modelId="{E05B0E57-14EF-4E09-9626-8A8C57F50345}" type="sibTrans" cxnId="{EA116D38-6F02-40AF-B507-7325593C4CFF}">
      <dgm:prSet/>
      <dgm:spPr/>
      <dgm:t>
        <a:bodyPr/>
        <a:lstStyle/>
        <a:p>
          <a:endParaRPr lang="pl-PL"/>
        </a:p>
      </dgm:t>
    </dgm:pt>
    <dgm:pt modelId="{224D9766-36A9-4A38-92E0-9F88BE571F69}" type="pres">
      <dgm:prSet presAssocID="{043BE812-5D43-482B-9094-C565E0387F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9110343-CE50-4F1F-AB46-38EE788207D7}" type="pres">
      <dgm:prSet presAssocID="{672C0612-3B17-49E0-92B3-36E218E1FF7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8A11EE-0FCF-491E-93FF-7EECDFE40689}" type="pres">
      <dgm:prSet presAssocID="{4B0ED898-D8ED-4C84-9329-91E6BFBC7CBC}" presName="spacer" presStyleCnt="0"/>
      <dgm:spPr/>
    </dgm:pt>
    <dgm:pt modelId="{75C2C1BE-E005-43CD-93CA-7D35AFCAC04E}" type="pres">
      <dgm:prSet presAssocID="{88339B5D-5000-4CBC-93FC-9314904551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A116D38-6F02-40AF-B507-7325593C4CFF}" srcId="{043BE812-5D43-482B-9094-C565E0387F77}" destId="{88339B5D-5000-4CBC-93FC-9314904551B8}" srcOrd="1" destOrd="0" parTransId="{444B5037-4564-4E23-B44F-E4C13B802F05}" sibTransId="{E05B0E57-14EF-4E09-9626-8A8C57F50345}"/>
    <dgm:cxn modelId="{ABB82118-CACE-4AB7-970D-6C9308D50073}" type="presOf" srcId="{672C0612-3B17-49E0-92B3-36E218E1FF75}" destId="{49110343-CE50-4F1F-AB46-38EE788207D7}" srcOrd="0" destOrd="0" presId="urn:microsoft.com/office/officeart/2005/8/layout/vList2"/>
    <dgm:cxn modelId="{2B83CD3D-701F-415E-AEB4-452314411DC0}" type="presOf" srcId="{88339B5D-5000-4CBC-93FC-9314904551B8}" destId="{75C2C1BE-E005-43CD-93CA-7D35AFCAC04E}" srcOrd="0" destOrd="0" presId="urn:microsoft.com/office/officeart/2005/8/layout/vList2"/>
    <dgm:cxn modelId="{C6CE94B4-1456-4D0C-A356-C0077B15A618}" type="presOf" srcId="{043BE812-5D43-482B-9094-C565E0387F77}" destId="{224D9766-36A9-4A38-92E0-9F88BE571F69}" srcOrd="0" destOrd="0" presId="urn:microsoft.com/office/officeart/2005/8/layout/vList2"/>
    <dgm:cxn modelId="{966470C7-2CF2-4799-945E-1EBBA21D77B3}" srcId="{043BE812-5D43-482B-9094-C565E0387F77}" destId="{672C0612-3B17-49E0-92B3-36E218E1FF75}" srcOrd="0" destOrd="0" parTransId="{13C530C1-4A2C-4A02-9DC6-FADF6DB2C851}" sibTransId="{4B0ED898-D8ED-4C84-9329-91E6BFBC7CBC}"/>
    <dgm:cxn modelId="{CC55B58E-3A96-4859-92F4-7B818EE7F15F}" type="presParOf" srcId="{224D9766-36A9-4A38-92E0-9F88BE571F69}" destId="{49110343-CE50-4F1F-AB46-38EE788207D7}" srcOrd="0" destOrd="0" presId="urn:microsoft.com/office/officeart/2005/8/layout/vList2"/>
    <dgm:cxn modelId="{3F7C65E7-5D75-4861-B95D-78DC6417177D}" type="presParOf" srcId="{224D9766-36A9-4A38-92E0-9F88BE571F69}" destId="{A98A11EE-0FCF-491E-93FF-7EECDFE40689}" srcOrd="1" destOrd="0" presId="urn:microsoft.com/office/officeart/2005/8/layout/vList2"/>
    <dgm:cxn modelId="{B86C0FA4-7CE1-4964-A9FD-B356AF6288FA}" type="presParOf" srcId="{224D9766-36A9-4A38-92E0-9F88BE571F69}" destId="{75C2C1BE-E005-43CD-93CA-7D35AFCAC04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272AA2-3345-43F9-8334-B18ED77288A7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6F00B77A-478E-4ABF-83D6-1FBF4131E965}">
      <dgm:prSet phldrT="[Tekst]"/>
      <dgm:spPr/>
      <dgm:t>
        <a:bodyPr/>
        <a:lstStyle/>
        <a:p>
          <a:r>
            <a:rPr lang="pl-PL" dirty="0" smtClean="0"/>
            <a:t>Uchylenie obowiązującego zakazu lub nadanie podmiotowi nowych uprawnień;</a:t>
          </a:r>
        </a:p>
      </dgm:t>
    </dgm:pt>
    <dgm:pt modelId="{D0150A2B-708D-4952-A106-FCF95D9D1DC9}" type="parTrans" cxnId="{2FC9A246-C28D-4DE5-9A41-453CD770C909}">
      <dgm:prSet/>
      <dgm:spPr/>
      <dgm:t>
        <a:bodyPr/>
        <a:lstStyle/>
        <a:p>
          <a:endParaRPr lang="pl-PL"/>
        </a:p>
      </dgm:t>
    </dgm:pt>
    <dgm:pt modelId="{01DB4664-47C2-47EA-BD49-107F45260566}" type="sibTrans" cxnId="{2FC9A246-C28D-4DE5-9A41-453CD770C909}">
      <dgm:prSet/>
      <dgm:spPr/>
      <dgm:t>
        <a:bodyPr/>
        <a:lstStyle/>
        <a:p>
          <a:endParaRPr lang="pl-PL"/>
        </a:p>
      </dgm:t>
    </dgm:pt>
    <dgm:pt modelId="{16D69FC9-691C-479B-B047-A79C231E173D}">
      <dgm:prSet phldrT="[Tekst]" custT="1"/>
      <dgm:spPr/>
      <dgm:t>
        <a:bodyPr/>
        <a:lstStyle/>
        <a:p>
          <a:r>
            <a:rPr lang="pl-PL" sz="2400" dirty="0" smtClean="0"/>
            <a:t>Ustalenie określonych wzorów zachowań;</a:t>
          </a:r>
          <a:endParaRPr lang="pl-PL" sz="2400" dirty="0"/>
        </a:p>
      </dgm:t>
    </dgm:pt>
    <dgm:pt modelId="{1AD0A551-7B1B-4A23-BC82-B2CDAA327CDE}" type="parTrans" cxnId="{03867764-D0FF-4A7C-BA46-532E70C7EEE4}">
      <dgm:prSet/>
      <dgm:spPr/>
      <dgm:t>
        <a:bodyPr/>
        <a:lstStyle/>
        <a:p>
          <a:endParaRPr lang="pl-PL"/>
        </a:p>
      </dgm:t>
    </dgm:pt>
    <dgm:pt modelId="{B66AAD46-922D-4973-98D7-0F25F214920A}" type="sibTrans" cxnId="{03867764-D0FF-4A7C-BA46-532E70C7EEE4}">
      <dgm:prSet/>
      <dgm:spPr/>
      <dgm:t>
        <a:bodyPr/>
        <a:lstStyle/>
        <a:p>
          <a:endParaRPr lang="pl-PL"/>
        </a:p>
      </dgm:t>
    </dgm:pt>
    <dgm:pt modelId="{C69CF736-6798-4197-BC47-9CA59D2E6ADE}">
      <dgm:prSet phldrT="[Tekst]"/>
      <dgm:spPr/>
      <dgm:t>
        <a:bodyPr/>
        <a:lstStyle/>
        <a:p>
          <a:r>
            <a:rPr lang="pl-PL" dirty="0" smtClean="0"/>
            <a:t>Ustalenie czynności niezgodnych z prawem lub dodatkowymi warunkami ustalonymi w decyzji zezwalającej;</a:t>
          </a:r>
          <a:endParaRPr lang="pl-PL" dirty="0"/>
        </a:p>
      </dgm:t>
    </dgm:pt>
    <dgm:pt modelId="{C77C28D1-9CB8-408C-8136-D12B362E155A}" type="parTrans" cxnId="{957EAC10-46FA-4867-9FB9-BA79A6BFF713}">
      <dgm:prSet/>
      <dgm:spPr/>
      <dgm:t>
        <a:bodyPr/>
        <a:lstStyle/>
        <a:p>
          <a:endParaRPr lang="pl-PL"/>
        </a:p>
      </dgm:t>
    </dgm:pt>
    <dgm:pt modelId="{C2A7E4C8-1992-416C-977F-B0CF1950EC8E}" type="sibTrans" cxnId="{957EAC10-46FA-4867-9FB9-BA79A6BFF713}">
      <dgm:prSet/>
      <dgm:spPr/>
      <dgm:t>
        <a:bodyPr/>
        <a:lstStyle/>
        <a:p>
          <a:endParaRPr lang="pl-PL"/>
        </a:p>
      </dgm:t>
    </dgm:pt>
    <dgm:pt modelId="{94044463-F951-4E39-BAC6-129DAE41AEF5}">
      <dgm:prSet phldrT="[Tekst]" custT="1"/>
      <dgm:spPr/>
      <dgm:t>
        <a:bodyPr/>
        <a:lstStyle/>
        <a:p>
          <a:r>
            <a:rPr lang="pl-PL" sz="2400" dirty="0" smtClean="0"/>
            <a:t>Uchylenie udzielonych decyzji zezwalających;</a:t>
          </a:r>
          <a:endParaRPr lang="pl-PL" sz="2400" dirty="0"/>
        </a:p>
      </dgm:t>
    </dgm:pt>
    <dgm:pt modelId="{7F27527F-58E0-4D60-AC4D-6844455EFB20}" type="parTrans" cxnId="{124C7212-E287-4ABD-B5E6-E73B307E6BF4}">
      <dgm:prSet/>
      <dgm:spPr/>
      <dgm:t>
        <a:bodyPr/>
        <a:lstStyle/>
        <a:p>
          <a:endParaRPr lang="pl-PL"/>
        </a:p>
      </dgm:t>
    </dgm:pt>
    <dgm:pt modelId="{AF417FDF-5DA6-49F6-974D-367A7632F175}" type="sibTrans" cxnId="{124C7212-E287-4ABD-B5E6-E73B307E6BF4}">
      <dgm:prSet/>
      <dgm:spPr/>
      <dgm:t>
        <a:bodyPr/>
        <a:lstStyle/>
        <a:p>
          <a:endParaRPr lang="pl-PL"/>
        </a:p>
      </dgm:t>
    </dgm:pt>
    <dgm:pt modelId="{06C017A6-4988-43DA-81DA-82C10628967D}">
      <dgm:prSet phldrT="[Tekst]" custT="1"/>
      <dgm:spPr/>
      <dgm:t>
        <a:bodyPr/>
        <a:lstStyle/>
        <a:p>
          <a:r>
            <a:rPr lang="pl-PL" sz="2400" dirty="0" smtClean="0"/>
            <a:t>Egzekucja praw.</a:t>
          </a:r>
          <a:endParaRPr lang="pl-PL" sz="2400" dirty="0"/>
        </a:p>
      </dgm:t>
    </dgm:pt>
    <dgm:pt modelId="{F29CDAF0-0A63-4675-B621-D7FB9E0E2511}" type="parTrans" cxnId="{7CB4686F-ED92-4EF4-A875-12A6188200B8}">
      <dgm:prSet/>
      <dgm:spPr/>
      <dgm:t>
        <a:bodyPr/>
        <a:lstStyle/>
        <a:p>
          <a:endParaRPr lang="pl-PL"/>
        </a:p>
      </dgm:t>
    </dgm:pt>
    <dgm:pt modelId="{59F5F9F7-76AE-4BA4-AF04-1D5495746417}" type="sibTrans" cxnId="{7CB4686F-ED92-4EF4-A875-12A6188200B8}">
      <dgm:prSet/>
      <dgm:spPr/>
      <dgm:t>
        <a:bodyPr/>
        <a:lstStyle/>
        <a:p>
          <a:endParaRPr lang="pl-PL"/>
        </a:p>
      </dgm:t>
    </dgm:pt>
    <dgm:pt modelId="{A0F6E0E9-9399-4D3C-87AF-C2480AD750E9}" type="pres">
      <dgm:prSet presAssocID="{63272AA2-3345-43F9-8334-B18ED77288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798E789-8B33-40F4-8846-40B531CCE379}" type="pres">
      <dgm:prSet presAssocID="{6F00B77A-478E-4ABF-83D6-1FBF4131E965}" presName="parentText" presStyleLbl="node1" presStyleIdx="0" presStyleCnt="2" custScaleY="80211" custLinFactNeighborY="-5778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C1B694-AD30-4E76-8581-E8FEE5C3B99D}" type="pres">
      <dgm:prSet presAssocID="{6F00B77A-478E-4ABF-83D6-1FBF4131E965}" presName="childText" presStyleLbl="revTx" presStyleIdx="0" presStyleCnt="2" custScaleY="16553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A4D492-C380-4A62-A19A-892824ECC5C0}" type="pres">
      <dgm:prSet presAssocID="{C69CF736-6798-4197-BC47-9CA59D2E6ADE}" presName="parentText" presStyleLbl="node1" presStyleIdx="1" presStyleCnt="2" custScaleY="81017" custLinFactNeighborX="-875" custLinFactNeighborY="-2945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BF6850-5636-49DA-ACA8-44C0D96D5AB8}" type="pres">
      <dgm:prSet presAssocID="{C69CF736-6798-4197-BC47-9CA59D2E6ADE}" presName="childText" presStyleLbl="revTx" presStyleIdx="1" presStyleCnt="2" custScaleY="1446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FC9A246-C28D-4DE5-9A41-453CD770C909}" srcId="{63272AA2-3345-43F9-8334-B18ED77288A7}" destId="{6F00B77A-478E-4ABF-83D6-1FBF4131E965}" srcOrd="0" destOrd="0" parTransId="{D0150A2B-708D-4952-A106-FCF95D9D1DC9}" sibTransId="{01DB4664-47C2-47EA-BD49-107F45260566}"/>
    <dgm:cxn modelId="{26337A12-F393-449C-A40F-1FEEF51D0D81}" type="presOf" srcId="{C69CF736-6798-4197-BC47-9CA59D2E6ADE}" destId="{35A4D492-C380-4A62-A19A-892824ECC5C0}" srcOrd="0" destOrd="0" presId="urn:microsoft.com/office/officeart/2005/8/layout/vList2"/>
    <dgm:cxn modelId="{F69003C9-0853-4158-9365-CD0E0D7DC0F4}" type="presOf" srcId="{6F00B77A-478E-4ABF-83D6-1FBF4131E965}" destId="{3798E789-8B33-40F4-8846-40B531CCE379}" srcOrd="0" destOrd="0" presId="urn:microsoft.com/office/officeart/2005/8/layout/vList2"/>
    <dgm:cxn modelId="{F12C0BF8-6BED-4C08-AA21-4B4156B3292E}" type="presOf" srcId="{63272AA2-3345-43F9-8334-B18ED77288A7}" destId="{A0F6E0E9-9399-4D3C-87AF-C2480AD750E9}" srcOrd="0" destOrd="0" presId="urn:microsoft.com/office/officeart/2005/8/layout/vList2"/>
    <dgm:cxn modelId="{957EAC10-46FA-4867-9FB9-BA79A6BFF713}" srcId="{63272AA2-3345-43F9-8334-B18ED77288A7}" destId="{C69CF736-6798-4197-BC47-9CA59D2E6ADE}" srcOrd="1" destOrd="0" parTransId="{C77C28D1-9CB8-408C-8136-D12B362E155A}" sibTransId="{C2A7E4C8-1992-416C-977F-B0CF1950EC8E}"/>
    <dgm:cxn modelId="{7CB4686F-ED92-4EF4-A875-12A6188200B8}" srcId="{C69CF736-6798-4197-BC47-9CA59D2E6ADE}" destId="{06C017A6-4988-43DA-81DA-82C10628967D}" srcOrd="1" destOrd="0" parTransId="{F29CDAF0-0A63-4675-B621-D7FB9E0E2511}" sibTransId="{59F5F9F7-76AE-4BA4-AF04-1D5495746417}"/>
    <dgm:cxn modelId="{466CDE45-7EFA-4951-A777-E677F815CD52}" type="presOf" srcId="{94044463-F951-4E39-BAC6-129DAE41AEF5}" destId="{5FBF6850-5636-49DA-ACA8-44C0D96D5AB8}" srcOrd="0" destOrd="0" presId="urn:microsoft.com/office/officeart/2005/8/layout/vList2"/>
    <dgm:cxn modelId="{124C7212-E287-4ABD-B5E6-E73B307E6BF4}" srcId="{C69CF736-6798-4197-BC47-9CA59D2E6ADE}" destId="{94044463-F951-4E39-BAC6-129DAE41AEF5}" srcOrd="0" destOrd="0" parTransId="{7F27527F-58E0-4D60-AC4D-6844455EFB20}" sibTransId="{AF417FDF-5DA6-49F6-974D-367A7632F175}"/>
    <dgm:cxn modelId="{98F27C1C-B7E3-4940-A7B0-981A5098F786}" type="presOf" srcId="{16D69FC9-691C-479B-B047-A79C231E173D}" destId="{35C1B694-AD30-4E76-8581-E8FEE5C3B99D}" srcOrd="0" destOrd="0" presId="urn:microsoft.com/office/officeart/2005/8/layout/vList2"/>
    <dgm:cxn modelId="{03867764-D0FF-4A7C-BA46-532E70C7EEE4}" srcId="{6F00B77A-478E-4ABF-83D6-1FBF4131E965}" destId="{16D69FC9-691C-479B-B047-A79C231E173D}" srcOrd="0" destOrd="0" parTransId="{1AD0A551-7B1B-4A23-BC82-B2CDAA327CDE}" sibTransId="{B66AAD46-922D-4973-98D7-0F25F214920A}"/>
    <dgm:cxn modelId="{6BAEC116-3314-4046-92FB-047A4189D38B}" type="presOf" srcId="{06C017A6-4988-43DA-81DA-82C10628967D}" destId="{5FBF6850-5636-49DA-ACA8-44C0D96D5AB8}" srcOrd="0" destOrd="1" presId="urn:microsoft.com/office/officeart/2005/8/layout/vList2"/>
    <dgm:cxn modelId="{0342CD0E-7A17-49D2-B812-EBD63E0A29D2}" type="presParOf" srcId="{A0F6E0E9-9399-4D3C-87AF-C2480AD750E9}" destId="{3798E789-8B33-40F4-8846-40B531CCE379}" srcOrd="0" destOrd="0" presId="urn:microsoft.com/office/officeart/2005/8/layout/vList2"/>
    <dgm:cxn modelId="{DE8A6722-1A18-4A78-AAA7-D8353DE3ADF6}" type="presParOf" srcId="{A0F6E0E9-9399-4D3C-87AF-C2480AD750E9}" destId="{35C1B694-AD30-4E76-8581-E8FEE5C3B99D}" srcOrd="1" destOrd="0" presId="urn:microsoft.com/office/officeart/2005/8/layout/vList2"/>
    <dgm:cxn modelId="{7814FBA2-2C8A-42ED-AE18-F6DD0A72643E}" type="presParOf" srcId="{A0F6E0E9-9399-4D3C-87AF-C2480AD750E9}" destId="{35A4D492-C380-4A62-A19A-892824ECC5C0}" srcOrd="2" destOrd="0" presId="urn:microsoft.com/office/officeart/2005/8/layout/vList2"/>
    <dgm:cxn modelId="{E11CF54A-94BB-4A47-9975-89325B7383BF}" type="presParOf" srcId="{A0F6E0E9-9399-4D3C-87AF-C2480AD750E9}" destId="{5FBF6850-5636-49DA-ACA8-44C0D96D5AB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8350FD-56CB-45AB-8E61-A834299A954E}" type="doc">
      <dgm:prSet loTypeId="urn:microsoft.com/office/officeart/2005/8/layout/vList2" loCatId="list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65509897-063A-4186-A242-235D49344175}">
      <dgm:prSet phldrT="[Tekst]"/>
      <dgm:spPr/>
      <dgm:t>
        <a:bodyPr/>
        <a:lstStyle/>
        <a:p>
          <a:r>
            <a:rPr lang="pl-PL" dirty="0" smtClean="0"/>
            <a:t>POLICJA SANITARNA</a:t>
          </a:r>
          <a:endParaRPr lang="pl-PL" dirty="0"/>
        </a:p>
      </dgm:t>
    </dgm:pt>
    <dgm:pt modelId="{12BDCCCD-203F-4EDD-8857-B79FCBF5DF1F}" type="parTrans" cxnId="{6AA99C57-4A27-4CA6-B159-7009538518A4}">
      <dgm:prSet/>
      <dgm:spPr/>
      <dgm:t>
        <a:bodyPr/>
        <a:lstStyle/>
        <a:p>
          <a:endParaRPr lang="pl-PL"/>
        </a:p>
      </dgm:t>
    </dgm:pt>
    <dgm:pt modelId="{0E936085-BBF0-43A7-A078-8F0177FD68FD}" type="sibTrans" cxnId="{6AA99C57-4A27-4CA6-B159-7009538518A4}">
      <dgm:prSet/>
      <dgm:spPr/>
      <dgm:t>
        <a:bodyPr/>
        <a:lstStyle/>
        <a:p>
          <a:endParaRPr lang="pl-PL"/>
        </a:p>
      </dgm:t>
    </dgm:pt>
    <dgm:pt modelId="{B08EBA62-77AE-4985-A314-1A5AEE2DD316}">
      <dgm:prSet phldrT="[Tekst]"/>
      <dgm:spPr/>
      <dgm:t>
        <a:bodyPr/>
        <a:lstStyle/>
        <a:p>
          <a:r>
            <a:rPr lang="pl-PL" dirty="0" smtClean="0"/>
            <a:t>POLICJA PRZECIWPOŻAROWA</a:t>
          </a:r>
          <a:endParaRPr lang="pl-PL" dirty="0"/>
        </a:p>
      </dgm:t>
    </dgm:pt>
    <dgm:pt modelId="{593F725E-7FF5-4872-927E-305B454CF4FC}" type="parTrans" cxnId="{1A60640A-E083-4B6B-9FB1-45CDC060BEE9}">
      <dgm:prSet/>
      <dgm:spPr/>
      <dgm:t>
        <a:bodyPr/>
        <a:lstStyle/>
        <a:p>
          <a:endParaRPr lang="pl-PL"/>
        </a:p>
      </dgm:t>
    </dgm:pt>
    <dgm:pt modelId="{88F69BB4-E45A-40CC-8AC6-52DFA1C6B61A}" type="sibTrans" cxnId="{1A60640A-E083-4B6B-9FB1-45CDC060BEE9}">
      <dgm:prSet/>
      <dgm:spPr/>
      <dgm:t>
        <a:bodyPr/>
        <a:lstStyle/>
        <a:p>
          <a:endParaRPr lang="pl-PL"/>
        </a:p>
      </dgm:t>
    </dgm:pt>
    <dgm:pt modelId="{CC44A226-5466-4321-BEAB-F8CF8F6249AC}">
      <dgm:prSet phldrT="[Tekst]"/>
      <dgm:spPr/>
      <dgm:t>
        <a:bodyPr/>
        <a:lstStyle/>
        <a:p>
          <a:r>
            <a:rPr lang="pl-PL" dirty="0" smtClean="0"/>
            <a:t>  POLICJA OCHRONY ŚRODOWISKA</a:t>
          </a:r>
          <a:endParaRPr lang="pl-PL" dirty="0"/>
        </a:p>
      </dgm:t>
    </dgm:pt>
    <dgm:pt modelId="{9A87ED07-4C4D-4DD3-AAB7-E89E5AC66A30}" type="parTrans" cxnId="{D49BAF89-5102-43CF-94A1-BE339D3ED177}">
      <dgm:prSet/>
      <dgm:spPr/>
      <dgm:t>
        <a:bodyPr/>
        <a:lstStyle/>
        <a:p>
          <a:endParaRPr lang="pl-PL"/>
        </a:p>
      </dgm:t>
    </dgm:pt>
    <dgm:pt modelId="{17D3B1FA-FFBA-457E-82D6-0EB186C851E2}" type="sibTrans" cxnId="{D49BAF89-5102-43CF-94A1-BE339D3ED177}">
      <dgm:prSet/>
      <dgm:spPr/>
      <dgm:t>
        <a:bodyPr/>
        <a:lstStyle/>
        <a:p>
          <a:endParaRPr lang="pl-PL"/>
        </a:p>
      </dgm:t>
    </dgm:pt>
    <dgm:pt modelId="{9AAB8C55-ACCA-41B4-8B5F-476B10BF1FD6}">
      <dgm:prSet phldrT="[Tekst]"/>
      <dgm:spPr/>
      <dgm:t>
        <a:bodyPr/>
        <a:lstStyle/>
        <a:p>
          <a:r>
            <a:rPr lang="pl-PL" dirty="0" smtClean="0"/>
            <a:t>POLICJA HANDLOWA</a:t>
          </a:r>
        </a:p>
      </dgm:t>
    </dgm:pt>
    <dgm:pt modelId="{37A047CC-47A6-4B6C-8771-3FB4A9DF8BE6}" type="parTrans" cxnId="{B9669EBC-A7DB-47DF-819E-4E7AC50C23A1}">
      <dgm:prSet/>
      <dgm:spPr/>
      <dgm:t>
        <a:bodyPr/>
        <a:lstStyle/>
        <a:p>
          <a:endParaRPr lang="pl-PL"/>
        </a:p>
      </dgm:t>
    </dgm:pt>
    <dgm:pt modelId="{7461FD1D-BB21-45BF-A23B-86EF972B2BDD}" type="sibTrans" cxnId="{B9669EBC-A7DB-47DF-819E-4E7AC50C23A1}">
      <dgm:prSet/>
      <dgm:spPr/>
      <dgm:t>
        <a:bodyPr/>
        <a:lstStyle/>
        <a:p>
          <a:endParaRPr lang="pl-PL"/>
        </a:p>
      </dgm:t>
    </dgm:pt>
    <dgm:pt modelId="{A8B3666C-DF67-4C0B-8CD6-68ECCCDC9311}">
      <dgm:prSet phldrT="[Tekst]"/>
      <dgm:spPr/>
      <dgm:t>
        <a:bodyPr/>
        <a:lstStyle/>
        <a:p>
          <a:r>
            <a:rPr lang="pl-PL" dirty="0" smtClean="0"/>
            <a:t>POLICJA WETERYNARYJNA</a:t>
          </a:r>
          <a:endParaRPr lang="pl-PL" dirty="0"/>
        </a:p>
      </dgm:t>
    </dgm:pt>
    <dgm:pt modelId="{B67CAC39-FE7F-4308-9662-52B090741163}" type="parTrans" cxnId="{C6033521-DF6C-4423-BB42-DF94D848339C}">
      <dgm:prSet/>
      <dgm:spPr/>
      <dgm:t>
        <a:bodyPr/>
        <a:lstStyle/>
        <a:p>
          <a:endParaRPr lang="pl-PL"/>
        </a:p>
      </dgm:t>
    </dgm:pt>
    <dgm:pt modelId="{6C47E649-89B9-41E6-BEF4-FB3B4CCDEE7D}" type="sibTrans" cxnId="{C6033521-DF6C-4423-BB42-DF94D848339C}">
      <dgm:prSet/>
      <dgm:spPr/>
      <dgm:t>
        <a:bodyPr/>
        <a:lstStyle/>
        <a:p>
          <a:endParaRPr lang="pl-PL"/>
        </a:p>
      </dgm:t>
    </dgm:pt>
    <dgm:pt modelId="{EE600183-2012-4A61-B671-23069F26B230}">
      <dgm:prSet phldrT="[Tekst]"/>
      <dgm:spPr/>
      <dgm:t>
        <a:bodyPr/>
        <a:lstStyle/>
        <a:p>
          <a:r>
            <a:rPr lang="pl-PL" dirty="0" smtClean="0"/>
            <a:t>POLICJA  PRZEMYSŁOWA - DOZÓR TECHNICZNY</a:t>
          </a:r>
          <a:endParaRPr lang="pl-PL" dirty="0"/>
        </a:p>
      </dgm:t>
    </dgm:pt>
    <dgm:pt modelId="{30F093FD-E949-40FA-BE04-980538218138}" type="parTrans" cxnId="{E1B4FA78-4441-4F28-8D6D-CA908E6A2A03}">
      <dgm:prSet/>
      <dgm:spPr/>
      <dgm:t>
        <a:bodyPr/>
        <a:lstStyle/>
        <a:p>
          <a:endParaRPr lang="pl-PL"/>
        </a:p>
      </dgm:t>
    </dgm:pt>
    <dgm:pt modelId="{99884B41-51E4-4729-B702-DB31B719B148}" type="sibTrans" cxnId="{E1B4FA78-4441-4F28-8D6D-CA908E6A2A03}">
      <dgm:prSet/>
      <dgm:spPr/>
      <dgm:t>
        <a:bodyPr/>
        <a:lstStyle/>
        <a:p>
          <a:endParaRPr lang="pl-PL"/>
        </a:p>
      </dgm:t>
    </dgm:pt>
    <dgm:pt modelId="{49AA8153-3966-4ACA-AFA5-76F60FA6668E}" type="pres">
      <dgm:prSet presAssocID="{748350FD-56CB-45AB-8E61-A834299A95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B3DAA01-446F-49F1-ACED-90C40341C4B8}" type="pres">
      <dgm:prSet presAssocID="{65509897-063A-4186-A242-235D49344175}" presName="parentText" presStyleLbl="node1" presStyleIdx="0" presStyleCnt="6" custLinFactNeighborX="8824" custLinFactNeighborY="-1409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0BE270-70B8-410E-BB36-32F06B032CBD}" type="pres">
      <dgm:prSet presAssocID="{0E936085-BBF0-43A7-A078-8F0177FD68FD}" presName="spacer" presStyleCnt="0"/>
      <dgm:spPr/>
    </dgm:pt>
    <dgm:pt modelId="{C985EEEF-D159-4839-B349-18B02F2EF281}" type="pres">
      <dgm:prSet presAssocID="{B08EBA62-77AE-4985-A314-1A5AEE2DD31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7FC2FD-8DDE-4C1E-87D4-B6981F7ACFBF}" type="pres">
      <dgm:prSet presAssocID="{88F69BB4-E45A-40CC-8AC6-52DFA1C6B61A}" presName="spacer" presStyleCnt="0"/>
      <dgm:spPr/>
    </dgm:pt>
    <dgm:pt modelId="{7D6F1C02-02A7-4053-987E-F2C4B25BDD16}" type="pres">
      <dgm:prSet presAssocID="{9AAB8C55-ACCA-41B4-8B5F-476B10BF1FD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6B8C0B-8D29-4DA1-A1F6-4CA4408BA76D}" type="pres">
      <dgm:prSet presAssocID="{7461FD1D-BB21-45BF-A23B-86EF972B2BDD}" presName="spacer" presStyleCnt="0"/>
      <dgm:spPr/>
    </dgm:pt>
    <dgm:pt modelId="{DF515F33-B442-4746-A41E-E857FAFD17DB}" type="pres">
      <dgm:prSet presAssocID="{CC44A226-5466-4321-BEAB-F8CF8F6249A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E483EC-8CC0-4F2A-A808-140F5AD29B19}" type="pres">
      <dgm:prSet presAssocID="{17D3B1FA-FFBA-457E-82D6-0EB186C851E2}" presName="spacer" presStyleCnt="0"/>
      <dgm:spPr/>
    </dgm:pt>
    <dgm:pt modelId="{7884AB70-6234-41EE-8C1E-B34201AC8FCF}" type="pres">
      <dgm:prSet presAssocID="{A8B3666C-DF67-4C0B-8CD6-68ECCCDC931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D3458D-01DC-47B7-A319-9D11E9A5E41C}" type="pres">
      <dgm:prSet presAssocID="{6C47E649-89B9-41E6-BEF4-FB3B4CCDEE7D}" presName="spacer" presStyleCnt="0"/>
      <dgm:spPr/>
    </dgm:pt>
    <dgm:pt modelId="{05FB5D94-83EC-40F4-AFC4-A5BDFBE4864B}" type="pres">
      <dgm:prSet presAssocID="{EE600183-2012-4A61-B671-23069F26B23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DC1A65-45C2-4686-94EE-F9FF8AE25CE7}" type="presOf" srcId="{CC44A226-5466-4321-BEAB-F8CF8F6249AC}" destId="{DF515F33-B442-4746-A41E-E857FAFD17DB}" srcOrd="0" destOrd="0" presId="urn:microsoft.com/office/officeart/2005/8/layout/vList2"/>
    <dgm:cxn modelId="{58BE872E-9DF5-4185-8DCE-5106DBD28635}" type="presOf" srcId="{748350FD-56CB-45AB-8E61-A834299A954E}" destId="{49AA8153-3966-4ACA-AFA5-76F60FA6668E}" srcOrd="0" destOrd="0" presId="urn:microsoft.com/office/officeart/2005/8/layout/vList2"/>
    <dgm:cxn modelId="{D49BAF89-5102-43CF-94A1-BE339D3ED177}" srcId="{748350FD-56CB-45AB-8E61-A834299A954E}" destId="{CC44A226-5466-4321-BEAB-F8CF8F6249AC}" srcOrd="3" destOrd="0" parTransId="{9A87ED07-4C4D-4DD3-AAB7-E89E5AC66A30}" sibTransId="{17D3B1FA-FFBA-457E-82D6-0EB186C851E2}"/>
    <dgm:cxn modelId="{E1B4FA78-4441-4F28-8D6D-CA908E6A2A03}" srcId="{748350FD-56CB-45AB-8E61-A834299A954E}" destId="{EE600183-2012-4A61-B671-23069F26B230}" srcOrd="5" destOrd="0" parTransId="{30F093FD-E949-40FA-BE04-980538218138}" sibTransId="{99884B41-51E4-4729-B702-DB31B719B148}"/>
    <dgm:cxn modelId="{27829730-01C2-45C0-88CE-D2BE676D1068}" type="presOf" srcId="{65509897-063A-4186-A242-235D49344175}" destId="{8B3DAA01-446F-49F1-ACED-90C40341C4B8}" srcOrd="0" destOrd="0" presId="urn:microsoft.com/office/officeart/2005/8/layout/vList2"/>
    <dgm:cxn modelId="{1A60640A-E083-4B6B-9FB1-45CDC060BEE9}" srcId="{748350FD-56CB-45AB-8E61-A834299A954E}" destId="{B08EBA62-77AE-4985-A314-1A5AEE2DD316}" srcOrd="1" destOrd="0" parTransId="{593F725E-7FF5-4872-927E-305B454CF4FC}" sibTransId="{88F69BB4-E45A-40CC-8AC6-52DFA1C6B61A}"/>
    <dgm:cxn modelId="{F12F928F-1D8E-4C99-833E-8BF98FC248CB}" type="presOf" srcId="{B08EBA62-77AE-4985-A314-1A5AEE2DD316}" destId="{C985EEEF-D159-4839-B349-18B02F2EF281}" srcOrd="0" destOrd="0" presId="urn:microsoft.com/office/officeart/2005/8/layout/vList2"/>
    <dgm:cxn modelId="{6AA99C57-4A27-4CA6-B159-7009538518A4}" srcId="{748350FD-56CB-45AB-8E61-A834299A954E}" destId="{65509897-063A-4186-A242-235D49344175}" srcOrd="0" destOrd="0" parTransId="{12BDCCCD-203F-4EDD-8857-B79FCBF5DF1F}" sibTransId="{0E936085-BBF0-43A7-A078-8F0177FD68FD}"/>
    <dgm:cxn modelId="{97BE8FC5-F9B3-4B66-80EC-AE2A86E12926}" type="presOf" srcId="{9AAB8C55-ACCA-41B4-8B5F-476B10BF1FD6}" destId="{7D6F1C02-02A7-4053-987E-F2C4B25BDD16}" srcOrd="0" destOrd="0" presId="urn:microsoft.com/office/officeart/2005/8/layout/vList2"/>
    <dgm:cxn modelId="{B9669EBC-A7DB-47DF-819E-4E7AC50C23A1}" srcId="{748350FD-56CB-45AB-8E61-A834299A954E}" destId="{9AAB8C55-ACCA-41B4-8B5F-476B10BF1FD6}" srcOrd="2" destOrd="0" parTransId="{37A047CC-47A6-4B6C-8771-3FB4A9DF8BE6}" sibTransId="{7461FD1D-BB21-45BF-A23B-86EF972B2BDD}"/>
    <dgm:cxn modelId="{7AE610F4-468A-4601-9402-C46504030A13}" type="presOf" srcId="{A8B3666C-DF67-4C0B-8CD6-68ECCCDC9311}" destId="{7884AB70-6234-41EE-8C1E-B34201AC8FCF}" srcOrd="0" destOrd="0" presId="urn:microsoft.com/office/officeart/2005/8/layout/vList2"/>
    <dgm:cxn modelId="{F6C40F0B-A025-4BB3-8F9C-91E94F039002}" type="presOf" srcId="{EE600183-2012-4A61-B671-23069F26B230}" destId="{05FB5D94-83EC-40F4-AFC4-A5BDFBE4864B}" srcOrd="0" destOrd="0" presId="urn:microsoft.com/office/officeart/2005/8/layout/vList2"/>
    <dgm:cxn modelId="{C6033521-DF6C-4423-BB42-DF94D848339C}" srcId="{748350FD-56CB-45AB-8E61-A834299A954E}" destId="{A8B3666C-DF67-4C0B-8CD6-68ECCCDC9311}" srcOrd="4" destOrd="0" parTransId="{B67CAC39-FE7F-4308-9662-52B090741163}" sibTransId="{6C47E649-89B9-41E6-BEF4-FB3B4CCDEE7D}"/>
    <dgm:cxn modelId="{B8D969C9-3176-433B-ABB8-5099A396F1F2}" type="presParOf" srcId="{49AA8153-3966-4ACA-AFA5-76F60FA6668E}" destId="{8B3DAA01-446F-49F1-ACED-90C40341C4B8}" srcOrd="0" destOrd="0" presId="urn:microsoft.com/office/officeart/2005/8/layout/vList2"/>
    <dgm:cxn modelId="{27534178-1535-4FF6-A716-ECA883A37000}" type="presParOf" srcId="{49AA8153-3966-4ACA-AFA5-76F60FA6668E}" destId="{AD0BE270-70B8-410E-BB36-32F06B032CBD}" srcOrd="1" destOrd="0" presId="urn:microsoft.com/office/officeart/2005/8/layout/vList2"/>
    <dgm:cxn modelId="{3AD18636-3DD0-472C-8C49-BCE78DCFE71F}" type="presParOf" srcId="{49AA8153-3966-4ACA-AFA5-76F60FA6668E}" destId="{C985EEEF-D159-4839-B349-18B02F2EF281}" srcOrd="2" destOrd="0" presId="urn:microsoft.com/office/officeart/2005/8/layout/vList2"/>
    <dgm:cxn modelId="{AB5C2808-85AF-475C-9469-8837922AB40F}" type="presParOf" srcId="{49AA8153-3966-4ACA-AFA5-76F60FA6668E}" destId="{C77FC2FD-8DDE-4C1E-87D4-B6981F7ACFBF}" srcOrd="3" destOrd="0" presId="urn:microsoft.com/office/officeart/2005/8/layout/vList2"/>
    <dgm:cxn modelId="{39300F7C-9A32-4A5E-AA6C-FBB34E1B4089}" type="presParOf" srcId="{49AA8153-3966-4ACA-AFA5-76F60FA6668E}" destId="{7D6F1C02-02A7-4053-987E-F2C4B25BDD16}" srcOrd="4" destOrd="0" presId="urn:microsoft.com/office/officeart/2005/8/layout/vList2"/>
    <dgm:cxn modelId="{A75C76A2-989A-47FF-B87F-CF396E1947AA}" type="presParOf" srcId="{49AA8153-3966-4ACA-AFA5-76F60FA6668E}" destId="{A56B8C0B-8D29-4DA1-A1F6-4CA4408BA76D}" srcOrd="5" destOrd="0" presId="urn:microsoft.com/office/officeart/2005/8/layout/vList2"/>
    <dgm:cxn modelId="{7D223542-D873-4534-B859-FD74B428E0C4}" type="presParOf" srcId="{49AA8153-3966-4ACA-AFA5-76F60FA6668E}" destId="{DF515F33-B442-4746-A41E-E857FAFD17DB}" srcOrd="6" destOrd="0" presId="urn:microsoft.com/office/officeart/2005/8/layout/vList2"/>
    <dgm:cxn modelId="{22ECF306-C6CD-4E6E-9F83-36F45DDE9D24}" type="presParOf" srcId="{49AA8153-3966-4ACA-AFA5-76F60FA6668E}" destId="{FCE483EC-8CC0-4F2A-A808-140F5AD29B19}" srcOrd="7" destOrd="0" presId="urn:microsoft.com/office/officeart/2005/8/layout/vList2"/>
    <dgm:cxn modelId="{6C548B9E-9945-4308-89D3-DE77608CBFBE}" type="presParOf" srcId="{49AA8153-3966-4ACA-AFA5-76F60FA6668E}" destId="{7884AB70-6234-41EE-8C1E-B34201AC8FCF}" srcOrd="8" destOrd="0" presId="urn:microsoft.com/office/officeart/2005/8/layout/vList2"/>
    <dgm:cxn modelId="{C45D3532-A299-4B6C-8A85-23661E02B6C3}" type="presParOf" srcId="{49AA8153-3966-4ACA-AFA5-76F60FA6668E}" destId="{5CD3458D-01DC-47B7-A319-9D11E9A5E41C}" srcOrd="9" destOrd="0" presId="urn:microsoft.com/office/officeart/2005/8/layout/vList2"/>
    <dgm:cxn modelId="{287D7FE6-CFE1-4185-8BFD-87B1765CAD9F}" type="presParOf" srcId="{49AA8153-3966-4ACA-AFA5-76F60FA6668E}" destId="{05FB5D94-83EC-40F4-AFC4-A5BDFBE4864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2AB0C-1047-40B9-928C-6779C9388734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C379C-0E1C-4634-AF35-ED6E3308DDA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8982D-32CB-410B-86DB-CA65F9F3E039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A4506-AFA4-42B7-B427-CE940E3918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59D6-9F0B-498C-B772-F8D06E1370E7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B334-1D1F-4E36-A71C-D5F65E19A9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4E0-3E38-4DD3-AB19-0D2D50DDCBB7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F864-7414-45AD-BF7F-451C3C879F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39697-FA31-4E41-B12B-1645944330CC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2B3A-E81D-49BA-9C81-9030137A6B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9D36-8591-4CC2-8FDC-50F3611BA7D1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5A58E-3684-4909-8E77-B3CE3B94F6D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80F7-9A6B-41E6-82C5-7A7D0F10D05C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49790-B97A-4004-BA54-61A6C3FA66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F3FE-759B-44B3-B265-97954BC33A50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16698-80F7-4DCE-BBF4-EBDA3CB50E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F451-103A-4F72-97FE-2CC3A308548C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39AC-D30B-459D-87D4-D9C3C76BF5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FEC57-C08A-4363-A912-95C32DC3E8E7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CBF9-5097-48C3-A236-B446AF40BA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C2E0E-D133-4216-A517-D4BC1E906BBD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3B270-9BE6-417F-91B8-92A0374B40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2AFE1B-9426-4A86-9025-6E1522F8CB27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9D41D0-41AA-495E-B1D8-580FBB7F26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POLICJA GOSPODARCZA</a:t>
            </a:r>
            <a:endParaRPr lang="pl-PL" dirty="0"/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pl-PL" smtClean="0"/>
              <a:t>SSA III </a:t>
            </a:r>
          </a:p>
          <a:p>
            <a:pPr marR="0"/>
            <a:r>
              <a:rPr lang="pl-PL" smtClean="0"/>
              <a:t>PGP 2014/2015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smtClean="0"/>
              <a:t>AKTY PRAWNE ZAWIERAJĄCE OGRANICZENIA POLICYJNE (nakazy, zakazy):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Akty rangi ustawowej, rozporządzenia;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Akty indywidualne (zwłaszcza administracyjne akty indywidualne);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Ograniczenia wynikające z decyzji podejmowanych w ramach nadzoru;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Działania organów administracji publicznej mającej na celu egzekucję praw.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smtClean="0"/>
              <a:t>CHARAKTER INGERENCJI POLICYJNEJ</a:t>
            </a:r>
          </a:p>
        </p:txBody>
      </p:sp>
      <p:sp>
        <p:nvSpPr>
          <p:cNvPr id="23554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389437"/>
          </a:xfrm>
        </p:spPr>
        <p:txBody>
          <a:bodyPr/>
          <a:lstStyle/>
          <a:p>
            <a:r>
              <a:rPr lang="pl-PL" smtClean="0"/>
              <a:t>Jest to </a:t>
            </a:r>
            <a:r>
              <a:rPr lang="pl-PL" b="1" smtClean="0"/>
              <a:t>ingerencja pośrednia</a:t>
            </a:r>
            <a:r>
              <a:rPr lang="pl-PL" smtClean="0"/>
              <a:t>, bowiem nie ingeruje ściśle, bezpośrednio w sam proces gospodarowania.</a:t>
            </a:r>
          </a:p>
          <a:p>
            <a:r>
              <a:rPr lang="pl-PL" smtClean="0"/>
              <a:t>Orientuje proces gospodarowania jedynie pośrednio.</a:t>
            </a:r>
          </a:p>
          <a:p>
            <a:endParaRPr lang="pl-PL" smtClean="0"/>
          </a:p>
          <a:p>
            <a:r>
              <a:rPr lang="pl-PL" smtClean="0"/>
              <a:t>Np. konieczność wyposażenia przedsiębiorstwa w odpowiednie filtry ograniczające emisję spalin (dla ochrony środowiska).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ytuł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pl-PL" sz="3600" b="1" smtClean="0"/>
              <a:t>OGRANY POLICJI GOSPODARCZEJ</a:t>
            </a:r>
          </a:p>
        </p:txBody>
      </p:sp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438943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pl-PL" sz="2000" smtClean="0"/>
          </a:p>
          <a:p>
            <a:pPr algn="ctr">
              <a:buFont typeface="Wingdings 2" pitchFamily="18" charset="2"/>
              <a:buNone/>
            </a:pPr>
            <a:r>
              <a:rPr lang="pl-PL" sz="2000" smtClean="0"/>
              <a:t>ICH CELEM JEST WYEGZEKWOWANIE POSZCZEGÓLNYCH PRZEPISÓW</a:t>
            </a:r>
          </a:p>
          <a:p>
            <a:endParaRPr lang="pl-PL" smtClean="0"/>
          </a:p>
          <a:p>
            <a:pPr>
              <a:buFont typeface="Wingdings 2" pitchFamily="18" charset="2"/>
              <a:buNone/>
            </a:pPr>
            <a:endParaRPr lang="pl-PL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899592" y="2132856"/>
          <a:ext cx="7920880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smtClean="0"/>
              <a:t>ŚRODKI STOSOWANE PRZEZ ORGANY POLICYJNE</a:t>
            </a:r>
          </a:p>
        </p:txBody>
      </p:sp>
      <p:sp>
        <p:nvSpPr>
          <p:cNvPr id="25602" name="Symbol zastępczy zawartości 2"/>
          <p:cNvSpPr>
            <a:spLocks noGrp="1"/>
          </p:cNvSpPr>
          <p:nvPr>
            <p:ph idx="1"/>
          </p:nvPr>
        </p:nvSpPr>
        <p:spPr>
          <a:xfrm>
            <a:off x="539750" y="2468563"/>
            <a:ext cx="8229600" cy="4389437"/>
          </a:xfrm>
        </p:spPr>
        <p:txBody>
          <a:bodyPr/>
          <a:lstStyle/>
          <a:p>
            <a:r>
              <a:rPr lang="pl-PL" smtClean="0"/>
              <a:t>A. KARY PIENIĘŻNE</a:t>
            </a:r>
          </a:p>
          <a:p>
            <a:endParaRPr lang="pl-PL" smtClean="0"/>
          </a:p>
          <a:p>
            <a:r>
              <a:rPr lang="pl-PL" smtClean="0"/>
              <a:t>B. COFNIĘCIE PRZYZNANYCH UPRAWNIEŃ</a:t>
            </a:r>
          </a:p>
          <a:p>
            <a:endParaRPr lang="pl-PL" smtClean="0"/>
          </a:p>
          <a:p>
            <a:r>
              <a:rPr lang="pl-PL" smtClean="0"/>
              <a:t>C. UTRATA OKREŚLONYCH KORZYŚCI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ctr"/>
            <a:r>
              <a:rPr lang="pl-PL" sz="4400" b="1" smtClean="0"/>
              <a:t>POLICJA SANITARNA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96728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Sprawuje nadzór nad warunkami: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higieny pracy w zakładach pracy;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higieny środowiska;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higieny radiacyjnej;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higieny procesów nauczania i wychowania;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higieny wypoczynku i rekreacji;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zdrowotnymi żywności, żywienia, przedmiotów użytku;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higieniczno-sanitarnymi.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 celu ochrony zdrowia ludzkiego przed niekorzystnym wpływem szkodliwości i uciążliwości środowiskowych, zapobiegania powstawaniu chorób, w tym chorób zakaźnych i zawodowych.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smtClean="0"/>
              <a:t>Wyrok Wojewódzkiego Sądu Administracyjnego siedziba w Kielcach z dnia 8 maja 2014 r.</a:t>
            </a:r>
            <a:br>
              <a:rPr lang="pl-PL" sz="2800" b="1" smtClean="0"/>
            </a:br>
            <a:r>
              <a:rPr lang="pl-PL" sz="2800" b="1" smtClean="0"/>
              <a:t>II SA/Ke 255/14</a:t>
            </a:r>
          </a:p>
        </p:txBody>
      </p:sp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395288" y="2133600"/>
            <a:ext cx="8229600" cy="4387850"/>
          </a:xfrm>
        </p:spPr>
        <p:txBody>
          <a:bodyPr/>
          <a:lstStyle/>
          <a:p>
            <a:pPr algn="just"/>
            <a:r>
              <a:rPr lang="pl-PL" i="1" smtClean="0"/>
              <a:t>Państwowa Inspekcja Sanitarna jest nie tylko uprawniona, ale </a:t>
            </a:r>
            <a:r>
              <a:rPr lang="pl-PL" i="1" u="sng" smtClean="0"/>
              <a:t>wręcz zobowiązana do ochrony życia i zdrowia obywateli i może stosować środki przewidziane prawem, niejednokrotnie bardzo uciążliwe dla adresatów takich decyzji.</a:t>
            </a:r>
            <a:r>
              <a:rPr lang="pl-PL" i="1" smtClean="0"/>
              <a:t> Takie działanie organów prawie zawsze będzie wiązać się z wkroczeniem w autonomię i w sferę wolności jednostki, w tym także swobody prowadzenia działalności gospodarczej.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smtClean="0"/>
              <a:t>Wyrok Wojewódzkiego Sądu Administracyjnego siedziba w Warszawie z dnia 15 lipca 2005 r.</a:t>
            </a:r>
            <a:br>
              <a:rPr lang="pl-PL" sz="2800" b="1" smtClean="0"/>
            </a:br>
            <a:r>
              <a:rPr lang="pl-PL" sz="2800" b="1" smtClean="0"/>
              <a:t>IV SA/Wa 222/05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i="1" dirty="0" smtClean="0"/>
              <a:t>Art. 2 ustawy o Państwowej Inspekcji Sanitarnej wskazuje, że </a:t>
            </a:r>
            <a:r>
              <a:rPr lang="pl-PL" i="1" u="sng" dirty="0" smtClean="0"/>
              <a:t>wykonywanie zadań określonych w </a:t>
            </a:r>
            <a:r>
              <a:rPr lang="pl-PL" i="1" u="sng" dirty="0" err="1" smtClean="0"/>
              <a:t>pkt</a:t>
            </a:r>
            <a:r>
              <a:rPr lang="pl-PL" i="1" u="sng" dirty="0" smtClean="0"/>
              <a:t> 1 polega na sprawowaniu zapobiegawczego i bieżącego nadzoru sanitarnego oraz prowadzeniu działalności zapobiegawczej i przeciwepidemicznej</a:t>
            </a:r>
            <a:r>
              <a:rPr lang="pl-PL" i="1" dirty="0" smtClean="0"/>
              <a:t>. Używając określenia w art. 3 ustawy o Państwowej Inspekcji Sanitarnej </a:t>
            </a:r>
            <a:r>
              <a:rPr lang="pl-PL" i="1" u="sng" dirty="0" smtClean="0"/>
              <a:t>"w szczególności" </a:t>
            </a:r>
            <a:r>
              <a:rPr lang="pl-PL" i="1" dirty="0" smtClean="0"/>
              <a:t>ustawodawca wskazał, że wymienione czynności z zakresu zapobiegawczego nadzoru nie stanowią zamkniętego katalogu spraw. Nie oznacza to jednak, że przepis ten może być interpretowany w sposób dowolny.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ctr"/>
            <a:r>
              <a:rPr lang="pl-PL" sz="2800" b="1" smtClean="0"/>
              <a:t>ORGANIZACJA </a:t>
            </a:r>
            <a:endParaRPr lang="pl-PL" sz="4000" b="1" smtClean="0"/>
          </a:p>
        </p:txBody>
      </p:sp>
      <p:sp>
        <p:nvSpPr>
          <p:cNvPr id="4" name="Prostokąt zaokrąglony 3"/>
          <p:cNvSpPr/>
          <p:nvPr/>
        </p:nvSpPr>
        <p:spPr>
          <a:xfrm>
            <a:off x="4356100" y="1268413"/>
            <a:ext cx="3168650" cy="7207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 ZDROWIA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124075" y="5013325"/>
            <a:ext cx="30956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GŁÓWNY INSPEKTOR SANITARNY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Strzałka w lewo 6"/>
          <p:cNvSpPr/>
          <p:nvPr/>
        </p:nvSpPr>
        <p:spPr>
          <a:xfrm>
            <a:off x="5219700" y="4724400"/>
            <a:ext cx="3708400" cy="1368425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CENTRALNY ORGAN ADMINISTRACJI RZĄDOWEJ</a:t>
            </a:r>
            <a:endParaRPr lang="pl-PL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4067175" y="4149725"/>
            <a:ext cx="4465638" cy="7191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GŁÓWNY INSPEKTORAT SANITARNY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Strzałka w dół 7"/>
          <p:cNvSpPr/>
          <p:nvPr/>
        </p:nvSpPr>
        <p:spPr>
          <a:xfrm>
            <a:off x="5724525" y="2060575"/>
            <a:ext cx="2087563" cy="223202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STATUT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 DRODZE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ROZPORZĄDZENIA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250825" y="2276475"/>
            <a:ext cx="2233613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PREMIER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Strzałka w lewo 10"/>
          <p:cNvSpPr/>
          <p:nvPr/>
        </p:nvSpPr>
        <p:spPr>
          <a:xfrm rot="20250242">
            <a:off x="2508250" y="1795463"/>
            <a:ext cx="1716088" cy="469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WNIOSEK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Strzałka w dół 11"/>
          <p:cNvSpPr/>
          <p:nvPr/>
        </p:nvSpPr>
        <p:spPr>
          <a:xfrm rot="20597932">
            <a:off x="1885950" y="3049588"/>
            <a:ext cx="647700" cy="194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POWOŁANIE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Strzałka w dół 12"/>
          <p:cNvSpPr/>
          <p:nvPr/>
        </p:nvSpPr>
        <p:spPr>
          <a:xfrm rot="1301319">
            <a:off x="3494088" y="2163763"/>
            <a:ext cx="720725" cy="2879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NADZÓR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Zadania Państwowej Inspekcji Sanitarnej następujące organy: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1) Główny Inspektor Sanitarny</a:t>
            </a:r>
            <a:r>
              <a:rPr lang="pl-PL" dirty="0" smtClean="0"/>
              <a:t>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2) państwowy wojewódzki inspektor sanitarny</a:t>
            </a:r>
            <a:r>
              <a:rPr lang="pl-PL" dirty="0" smtClean="0"/>
              <a:t>, jako organ rządowej administracji zespolonej w województwie;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3)</a:t>
            </a:r>
            <a:r>
              <a:rPr lang="pl-PL" dirty="0" smtClean="0"/>
              <a:t> </a:t>
            </a:r>
            <a:r>
              <a:rPr lang="pl-PL" b="1" dirty="0" smtClean="0"/>
              <a:t>państwowy powiatowy inspektor sanitarny</a:t>
            </a:r>
            <a:r>
              <a:rPr lang="pl-PL" dirty="0" smtClean="0"/>
              <a:t>, jako organ rządowej administracji zespolonej w powiecie;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4) państwowy graniczny inspektor sanitarny </a:t>
            </a:r>
            <a:r>
              <a:rPr lang="pl-PL" dirty="0" smtClean="0"/>
              <a:t>dla obszarów przejść granicznych drogowych, kolejowych, lotniczych, rzecznych i morskich, portów lotniczych i morskich oraz jednostek pływających na obszarze wód terytorialnych.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2800" b="1" cap="all" dirty="0" smtClean="0"/>
              <a:t>UPRAWNIENIA PAŃSTWOWEJ INSPEKCJI SANITARNEJ</a:t>
            </a:r>
            <a:br>
              <a:rPr lang="pl-PL" sz="2800" b="1" cap="all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8769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</a:t>
            </a:r>
            <a:r>
              <a:rPr lang="pl-PL" sz="2200" dirty="0" smtClean="0"/>
              <a:t>Państwowy inspektor sanitarny lub Główny Inspektor Sanitarny w związku z wykonywaną kontrolą ma prawo: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1) </a:t>
            </a:r>
            <a:r>
              <a:rPr lang="pl-PL" sz="2200" dirty="0" smtClean="0"/>
              <a:t>wstępu na terenie miast i wsi do: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a) </a:t>
            </a:r>
            <a:r>
              <a:rPr lang="pl-PL" sz="2200" dirty="0" smtClean="0"/>
              <a:t>zakładów pracy oraz wszystkich pomieszczeń i urządzeń wchodzących w ich skład,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b) </a:t>
            </a:r>
            <a:r>
              <a:rPr lang="pl-PL" sz="2200" dirty="0" smtClean="0"/>
              <a:t>obiektów użyteczności publicznej, obiektów handlowych, ogrodów działkowych i nieruchomości oraz wszystkich pomieszczeń wchodzących w ich skład,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c) </a:t>
            </a:r>
            <a:r>
              <a:rPr lang="pl-PL" sz="2200" dirty="0" smtClean="0"/>
              <a:t>środków transportu i obiektów z nimi związanych, w tym również na statki morskie, żeglugi śródlądowej i powietrzne,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d) </a:t>
            </a:r>
            <a:r>
              <a:rPr lang="pl-PL" sz="2200" dirty="0" smtClean="0"/>
              <a:t>obiektów będących w trakcie budowy;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2) </a:t>
            </a:r>
            <a:r>
              <a:rPr lang="pl-PL" sz="2200" dirty="0" smtClean="0"/>
              <a:t>żądania pisemnych lub ustnych informacji oraz wzywania i przesłuchiwania osób;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3) </a:t>
            </a:r>
            <a:r>
              <a:rPr lang="pl-PL" sz="2200" dirty="0" smtClean="0"/>
              <a:t>żądania okazania dokumentów i udostępniania wszelkich danych;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200" b="1" dirty="0" smtClean="0"/>
              <a:t>4) </a:t>
            </a:r>
            <a:r>
              <a:rPr lang="pl-PL" sz="2200" dirty="0" smtClean="0"/>
              <a:t>pobierania próbek do badań laboratoryjnych.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algn="ctr"/>
            <a:r>
              <a:rPr lang="pl-PL" sz="3200" b="1" smtClean="0"/>
              <a:t>Zadania (funkcje) administracji gospodarczej</a:t>
            </a:r>
          </a:p>
        </p:txBody>
      </p:sp>
      <p:graphicFrame>
        <p:nvGraphicFramePr>
          <p:cNvPr id="14338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06400" y="1884363"/>
          <a:ext cx="8331200" cy="4491037"/>
        </p:xfrm>
        <a:graphic>
          <a:graphicData uri="http://schemas.openxmlformats.org/presentationml/2006/ole">
            <p:oleObj spid="_x0000_s14338" r:id="rId3" imgW="8327858" imgH="449314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8229600" cy="1143000"/>
          </a:xfrm>
        </p:spPr>
        <p:txBody>
          <a:bodyPr/>
          <a:lstStyle/>
          <a:p>
            <a:r>
              <a:rPr lang="pl-PL" sz="2800" b="1" smtClean="0"/>
              <a:t>W RAZIE STWIERDZENIA NARUSZEŃ PAŃSTWOWY INSPEKTOR SANITARNY NAKAZUJE: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Unieruchomienie zakładu pracy lub jego części;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Zamknięcie obiektu użyteczności publicznej;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Wyłączenie z eksploatacji środka transportu;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Wycofanie z obrotu środka spożywczego, przedmiotu użytku, kosmetyku, itp.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b="1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Decyzje podlegają natychmiastowemu wykonaniu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143000"/>
          </a:xfrm>
        </p:spPr>
        <p:txBody>
          <a:bodyPr/>
          <a:lstStyle/>
          <a:p>
            <a:r>
              <a:rPr lang="pl-PL" sz="3200" b="1" smtClean="0"/>
              <a:t>POLICJA PRZEMYSŁOWA – DOZÓR TECHNICZNY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773238"/>
            <a:ext cx="8229600" cy="43894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Dozorem technicznym są określone ustawą działania zmierzające do zapewnienia bezpiecznego funkcjonowania urządzeń technicznych.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2400" dirty="0" smtClean="0"/>
              <a:t>Dozorowi technicznemu podlegają urządzenia techniczne w toku ich: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- projektowania,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- wytwarzania, w tym wytwarzania materiałów i elementów,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- naprawy i modernizacji,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- obrotu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- eksploatacji.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urządzeniach techniczne - urządzenia, które mogą stwarzać zagrożenie dla życia lub zdrowia ludzkiego oraz mienia i środowiska wskutek: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a) </a:t>
            </a:r>
            <a:r>
              <a:rPr lang="pl-PL" dirty="0" smtClean="0"/>
              <a:t>rozprężenia cieczy lub gazów znajdujących się pod ciśnieniem różnym od atmosferycznego,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b) </a:t>
            </a:r>
            <a:r>
              <a:rPr lang="pl-PL" dirty="0" smtClean="0"/>
              <a:t>wyzwolenia energii potencjalnej lub kinetycznej przy przemieszczaniu ludzi lub ładunków w ograniczonym zasięgu,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b="1" dirty="0" smtClean="0"/>
              <a:t>c) </a:t>
            </a:r>
            <a:r>
              <a:rPr lang="pl-PL" dirty="0" smtClean="0"/>
              <a:t>rozprzestrzeniania się materiałów niebezpiecznych podczas ich magazynowania lub transportu.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b="1" cap="all" dirty="0" smtClean="0"/>
              <a:t>JEDNOSTKI DOZORU TECHNICZNEGO</a:t>
            </a:r>
            <a:r>
              <a:rPr lang="pl-PL" b="1" cap="all" dirty="0" smtClean="0"/>
              <a:t/>
            </a:r>
            <a:br>
              <a:rPr lang="pl-PL" b="1" cap="all" dirty="0" smtClean="0"/>
            </a:b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3419872" y="1268760"/>
            <a:ext cx="2376264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 DS. GOSPODARKI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683568" y="3140968"/>
            <a:ext cx="2376264" cy="108012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PREZES URZĘDU DOZORU TECHNICZNEGO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419872" y="3356992"/>
            <a:ext cx="2592288" cy="108012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URZĄD DOZORU TECHNICZNEGO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Strzałka w dół 6"/>
          <p:cNvSpPr/>
          <p:nvPr/>
        </p:nvSpPr>
        <p:spPr>
          <a:xfrm rot="2794634">
            <a:off x="2467808" y="2220704"/>
            <a:ext cx="936104" cy="115212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POWOŁUJE</a:t>
            </a:r>
            <a:endParaRPr lang="pl-PL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755576" y="5085184"/>
            <a:ext cx="2304256" cy="122413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DYREKTOR ODZIAŁU UDT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3491880" y="5085184"/>
            <a:ext cx="2448272" cy="11521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ODDZIAŁ UDT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1475656" y="4221088"/>
            <a:ext cx="1224136" cy="108012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POWOŁANIE</a:t>
            </a:r>
            <a:endParaRPr lang="pl-PL" sz="1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4859338" y="2276475"/>
            <a:ext cx="576262" cy="1081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STATUT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Strzałka w lewo 13"/>
          <p:cNvSpPr/>
          <p:nvPr/>
        </p:nvSpPr>
        <p:spPr>
          <a:xfrm>
            <a:off x="6084888" y="2997200"/>
            <a:ext cx="2232025" cy="16557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PAŃSTWOWA OSOBA PRAWNA</a:t>
            </a:r>
            <a:endParaRPr lang="pl-P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pl-PL" sz="3600" b="1" smtClean="0"/>
              <a:t>UPRAWNIENIA KONTROLNE I NADZORCZE</a:t>
            </a:r>
          </a:p>
        </p:txBody>
      </p:sp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412875"/>
            <a:ext cx="8229600" cy="4389438"/>
          </a:xfrm>
        </p:spPr>
        <p:txBody>
          <a:bodyPr/>
          <a:lstStyle/>
          <a:p>
            <a:r>
              <a:rPr lang="pl-PL" smtClean="0"/>
              <a:t>Urządzenia techniczne objęte dozorem technicznym, z mogą być eksploatowane tylko na podstawie decyzji zezwalającej na ich eksploatację, wydanej przez organ właściwej jednostki dozoru technicznego.</a:t>
            </a:r>
          </a:p>
          <a:p>
            <a:r>
              <a:rPr lang="pl-PL" smtClean="0"/>
              <a:t>W przypadku nieprzestrzegania przez eksploatującego przepisów o dozorze technicznym organ właściwej jednostki dozoru technicznego wydaje decyzję o wstrzymaniu eksploatacji urządzenia, stosuje się odpowiednio w razie stwierdzenia zagrożenia dla życia lub zdrowia ludzkiego oraz mienia i środowiska.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algn="ctr"/>
            <a:r>
              <a:rPr lang="pl-PL" sz="4000" b="1" smtClean="0"/>
              <a:t>Uprawnienia inspektora</a:t>
            </a:r>
            <a:endParaRPr lang="pl-PL" sz="40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 </a:t>
            </a:r>
            <a:r>
              <a:rPr lang="pl-PL" dirty="0" smtClean="0"/>
              <a:t>Inspektor jest uprawniony do: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1) </a:t>
            </a:r>
            <a:r>
              <a:rPr lang="pl-PL" dirty="0" smtClean="0"/>
              <a:t>wstępu za okazaniem upoważnienia i legitymacji służbowej, o których mowa w art. 24 ust. 1, bez potrzeby uzyskiwania przepustki, do pomieszczeń i obiektów, w których znajdują się urządzenia techniczne;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2) </a:t>
            </a:r>
            <a:r>
              <a:rPr lang="pl-PL" dirty="0" smtClean="0"/>
              <a:t>swobodnego poruszania się w tych pomieszczeniach i obiektach, chyba że odrębne przepisy stanowią inaczej;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3) </a:t>
            </a:r>
            <a:r>
              <a:rPr lang="pl-PL" dirty="0" smtClean="0"/>
              <a:t>dostępu do urządzeń technicznych;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4) </a:t>
            </a:r>
            <a:r>
              <a:rPr lang="pl-PL" dirty="0" smtClean="0"/>
              <a:t>żądania od przedsiębiorcy udzielania niezbędnych informacji i przedstawienia koniecznych dokumentów oraz wyników badań;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5) </a:t>
            </a:r>
            <a:r>
              <a:rPr lang="pl-PL" dirty="0" smtClean="0"/>
              <a:t>przeprowadzania w wyznaczonych terminach badań, prób i pomiarów oraz innych czynności potrzebnych do ustalenia stanu urządzenia technicznego, prawidłowości jego eksploatacji, naprawy lub modernizacji, a także prawidłowości wykonania określonych materiałów i elementów stosowanych do wytwarzania, naprawy lub modernizacji urządzenia technicznego;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b="1" dirty="0" smtClean="0"/>
              <a:t>6) </a:t>
            </a:r>
            <a:r>
              <a:rPr lang="pl-PL" dirty="0" smtClean="0"/>
              <a:t>wydawania zaleceń technicznych.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ytuł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13787" cy="1143000"/>
          </a:xfrm>
        </p:spPr>
        <p:txBody>
          <a:bodyPr/>
          <a:lstStyle/>
          <a:p>
            <a:pPr algn="ctr"/>
            <a:r>
              <a:rPr lang="pl-PL" sz="3600" b="1" smtClean="0"/>
              <a:t>POLICJA HANDLOWA – INSPEKCJA HANDLOWA</a:t>
            </a:r>
          </a:p>
        </p:txBody>
      </p:sp>
      <p:sp>
        <p:nvSpPr>
          <p:cNvPr id="38914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4824413"/>
          </a:xfrm>
        </p:spPr>
        <p:txBody>
          <a:bodyPr/>
          <a:lstStyle/>
          <a:p>
            <a:r>
              <a:rPr lang="pl-PL" smtClean="0"/>
              <a:t>wyspecjalizowany organ kontroli powołany do ochrony interesów i praw  konsumentów oraz interesów gospodarczych państwa.</a:t>
            </a:r>
          </a:p>
          <a:p>
            <a:r>
              <a:rPr lang="pl-PL" smtClean="0"/>
              <a:t>Zadania inspekcji – art. 3 Uih</a:t>
            </a:r>
          </a:p>
          <a:p>
            <a:r>
              <a:rPr lang="pl-PL" smtClean="0"/>
              <a:t> Inspekcja współdziała z powiatowym (miejskim) rzecznikiem konsumentów, organami administracji rządowej i samorządowej, organami kontroli oraz organizacjami pozarządowymi reprezentującymi interesy konsumentów.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pl-PL" sz="3600" b="1" smtClean="0"/>
              <a:t>ORGANIZACJA INSPEKCJI HANDLOWEJ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971550" y="1989138"/>
            <a:ext cx="3168650" cy="172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Prezes Urzędu Ochrony Konkurencji i Konsumentów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932363" y="1989138"/>
            <a:ext cx="3455987" cy="1584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Urząd </a:t>
            </a: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Ochrony Konkurencji i Konsumentów.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2627313" y="3860800"/>
            <a:ext cx="3529012" cy="2016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wojewoda przy pomocy wojewódzkiego inspektora </a:t>
            </a: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inspekcji</a:t>
            </a:r>
            <a:r>
              <a:rPr 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handlowej,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algn="ctr"/>
            <a:r>
              <a:rPr lang="pl-PL" sz="3600" b="1" smtClean="0"/>
              <a:t>GENEZA POLICJI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772817"/>
          <a:ext cx="8229600" cy="4551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229600" cy="1143000"/>
          </a:xfrm>
        </p:spPr>
        <p:txBody>
          <a:bodyPr/>
          <a:lstStyle/>
          <a:p>
            <a:pPr algn="ctr"/>
            <a:r>
              <a:rPr lang="pl-PL" sz="4000" b="1" smtClean="0"/>
              <a:t>GENEZA POLICJI C.D</a:t>
            </a:r>
            <a:endParaRPr lang="pl-PL" sz="400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pPr algn="ctr"/>
            <a:r>
              <a:rPr lang="pl-PL" sz="4400" b="1" smtClean="0"/>
              <a:t>POJĘCIE POLICJI GOSPODARCZEJ</a:t>
            </a:r>
          </a:p>
        </p:txBody>
      </p:sp>
      <p:sp>
        <p:nvSpPr>
          <p:cNvPr id="17410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200" b="1" smtClean="0"/>
              <a:t>JEST TO FUNKCJA INTERWENCJONIZMU RESTRYKCYJNEGO;</a:t>
            </a:r>
          </a:p>
          <a:p>
            <a:endParaRPr lang="pl-PL" sz="2200" b="1" smtClean="0"/>
          </a:p>
          <a:p>
            <a:r>
              <a:rPr lang="pl-PL" sz="2200" b="1" smtClean="0"/>
              <a:t>POLEGA NA INGERENCJI ORGANÓW WŁADZY PUBLICZNEJ ZE WZGLĘDU NA KONIECZNOŚĆ OCHRONY DÓBR PUBLICZNYCH ZAGROŻONYCH PODJĘCIEM I WYKONYWANIEM DZIAŁALNOŚCI GOSPODARCZEJ</a:t>
            </a:r>
          </a:p>
          <a:p>
            <a:endParaRPr lang="pl-PL" sz="2200" b="1" smtClean="0"/>
          </a:p>
          <a:p>
            <a:r>
              <a:rPr lang="pl-PL" sz="2200" b="1" smtClean="0"/>
              <a:t>ISTOTĄ JEST OGRANICZENIE PRAWA SAMOSTANOWIENIA PRZEDSIĘBIORCÓW W REALIZACJI PRZYSŁUGUJĄCYCH IM PRAW PODMIOTOWYCH.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225550"/>
          </a:xfrm>
        </p:spPr>
        <p:txBody>
          <a:bodyPr/>
          <a:lstStyle/>
          <a:p>
            <a:r>
              <a:rPr lang="pl-PL" sz="2800" b="1" smtClean="0"/>
              <a:t>REALIZACJA FUNKCJI POLICYJNEJ W GOSPODARCE POLEGA NA: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389437"/>
          </a:xfrm>
        </p:spPr>
        <p:txBody>
          <a:bodyPr/>
          <a:lstStyle/>
          <a:p>
            <a:r>
              <a:rPr lang="pl-PL" smtClean="0"/>
              <a:t>1. Ustalaniu wzorców zachowań, zapobiegającym zagrożeniom dla życia, zdrowia, mienia i mienia jednostek, środowiska naturalnego oraz moralności publicznej jaki powstają czy powstawać mogą w toku podejmowania i prowadzenia przez przedsiębiorców działalności gospodarczej;</a:t>
            </a:r>
          </a:p>
          <a:p>
            <a:endParaRPr lang="pl-PL" smtClean="0"/>
          </a:p>
          <a:p>
            <a:r>
              <a:rPr lang="pl-PL" smtClean="0"/>
              <a:t>Podejmowaniu przez organy państwa i inne podmioty publicznoprawne władczych działań indywidualnych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r>
              <a:rPr lang="pl-PL" sz="2800" b="1" smtClean="0"/>
              <a:t>Władcze działania indywidualne realizujące funkcję policyjną: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136904" cy="4605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914400" y="620713"/>
            <a:ext cx="8229600" cy="11430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pl-PL" sz="3600" b="1" smtClean="0"/>
              <a:t>STANY I DOBRA CHRONIONE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755650" y="1700213"/>
            <a:ext cx="2592388" cy="12239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PORZĄDEK</a:t>
            </a:r>
            <a:r>
              <a:rPr lang="pl-PL" sz="2400" b="1" dirty="0"/>
              <a:t> </a:t>
            </a:r>
            <a:r>
              <a:rPr lang="pl-PL" sz="2400" b="1" dirty="0">
                <a:solidFill>
                  <a:schemeClr val="tx1"/>
                </a:solidFill>
              </a:rPr>
              <a:t>PUBLICZNY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684213" y="3141663"/>
            <a:ext cx="3240087" cy="16557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BEZPIECZEŃSTWO PUBLICZNE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6588125" y="3357563"/>
            <a:ext cx="2305050" cy="9350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ŻYCIE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6588125" y="1844675"/>
            <a:ext cx="2160588" cy="12239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ZDROWIE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4356100" y="3284538"/>
            <a:ext cx="2087563" cy="12969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MIENIE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580063" y="4652963"/>
            <a:ext cx="2592387" cy="14398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MORALNOŚĆ PUBLICZNA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987675" y="4941888"/>
            <a:ext cx="2447925" cy="1223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tx1"/>
                </a:solidFill>
              </a:rPr>
              <a:t>DOBRE OBYCZAJE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851275" y="1700213"/>
            <a:ext cx="2449513" cy="1223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1"/>
                </a:solidFill>
              </a:rPr>
              <a:t>ŚRODOWISKO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13" name="Strzałka w prawo 12"/>
          <p:cNvSpPr/>
          <p:nvPr/>
        </p:nvSpPr>
        <p:spPr>
          <a:xfrm rot="2602620">
            <a:off x="-141288" y="1158875"/>
            <a:ext cx="1441451" cy="6477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STANY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15" name="Strzałka w prawo 14"/>
          <p:cNvSpPr/>
          <p:nvPr/>
        </p:nvSpPr>
        <p:spPr>
          <a:xfrm>
            <a:off x="1331913" y="5157788"/>
            <a:ext cx="1871662" cy="7191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DOBRA</a:t>
            </a: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algn="ctr"/>
            <a:r>
              <a:rPr lang="pl-PL" sz="3200" b="1" smtClean="0"/>
              <a:t>PREWENCYJNO – ZACHOWAWCZY CHARAKTER DZIAŁAŃ ORGANÓW POLICYJNYCH</a:t>
            </a:r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844675"/>
            <a:ext cx="8424862" cy="4679950"/>
          </a:xfrm>
        </p:spPr>
        <p:txBody>
          <a:bodyPr/>
          <a:lstStyle/>
          <a:p>
            <a:r>
              <a:rPr lang="pl-PL" smtClean="0"/>
              <a:t>Ustalone w przepisach wzorce zachowań wymuszają podejmowanie działań i kształtowanie stanów faktycznych, w których ryzyko naruszenia przez przedsiębiorców stanów i dóbr objętych ochroną jest minimalizowane (niedopuszczenie do powstania zagrożenia - PREWENCJA);</a:t>
            </a:r>
          </a:p>
          <a:p>
            <a:r>
              <a:rPr lang="pl-PL" smtClean="0"/>
              <a:t>Organy mają obowiązek w wypadku powstania zagrożenia doprowadzenia do stanu poprzedniego (usunięcie wszystkiego co naruszyło stany i dobra chronione przez policję  -ZACHOWAWCZY CHARAKTER)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i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i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</TotalTime>
  <Words>1060</Words>
  <Application>Microsoft Office PowerPoint</Application>
  <PresentationFormat>Pokaz na ekranie (4:3)</PresentationFormat>
  <Paragraphs>150</Paragraphs>
  <Slides>27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Szablon projektu</vt:lpstr>
      </vt:variant>
      <vt:variant>
        <vt:i4>4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6" baseType="lpstr">
      <vt:lpstr>Constantia</vt:lpstr>
      <vt:lpstr>Arial</vt:lpstr>
      <vt:lpstr>Calibri</vt:lpstr>
      <vt:lpstr>Wingdings 2</vt:lpstr>
      <vt:lpstr>Przepływ</vt:lpstr>
      <vt:lpstr>Przepływ</vt:lpstr>
      <vt:lpstr>Przepływ</vt:lpstr>
      <vt:lpstr>Przepływ</vt:lpstr>
      <vt:lpstr>Wykres programu Microsoft Excel</vt:lpstr>
      <vt:lpstr>Slajd 1</vt:lpstr>
      <vt:lpstr>Zadania (funkcje) administracji gospodarczej</vt:lpstr>
      <vt:lpstr>GENEZA POLICJI</vt:lpstr>
      <vt:lpstr>GENEZA POLICJI C.D</vt:lpstr>
      <vt:lpstr>POJĘCIE POLICJI GOSPODARCZEJ</vt:lpstr>
      <vt:lpstr>REALIZACJA FUNKCJI POLICYJNEJ W GOSPODARCE POLEGA NA:</vt:lpstr>
      <vt:lpstr>Władcze działania indywidualne realizujące funkcję policyjną:</vt:lpstr>
      <vt:lpstr>STANY I DOBRA CHRONIONE</vt:lpstr>
      <vt:lpstr>PREWENCYJNO – ZACHOWAWCZY CHARAKTER DZIAŁAŃ ORGANÓW POLICYJNYCH</vt:lpstr>
      <vt:lpstr>AKTY PRAWNE ZAWIERAJĄCE OGRANICZENIA POLICYJNE (nakazy, zakazy):</vt:lpstr>
      <vt:lpstr>CHARAKTER INGERENCJI POLICYJNEJ</vt:lpstr>
      <vt:lpstr>OGRANY POLICJI GOSPODARCZEJ</vt:lpstr>
      <vt:lpstr>ŚRODKI STOSOWANE PRZEZ ORGANY POLICYJNE</vt:lpstr>
      <vt:lpstr>POLICJA SANITARNA</vt:lpstr>
      <vt:lpstr>Wyrok Wojewódzkiego Sądu Administracyjnego siedziba w Kielcach z dnia 8 maja 2014 r. II SA/Ke 255/14</vt:lpstr>
      <vt:lpstr>Wyrok Wojewódzkiego Sądu Administracyjnego siedziba w Warszawie z dnia 15 lipca 2005 r. IV SA/Wa 222/05</vt:lpstr>
      <vt:lpstr>ORGANIZACJA </vt:lpstr>
      <vt:lpstr>Zadania Państwowej Inspekcji Sanitarnej następujące organy:</vt:lpstr>
      <vt:lpstr>UPRAWNIENIA PAŃSTWOWEJ INSPEKCJI SANITARNEJ </vt:lpstr>
      <vt:lpstr>W RAZIE STWIERDZENIA NARUSZEŃ PAŃSTWOWY INSPEKTOR SANITARNY NAKAZUJE:</vt:lpstr>
      <vt:lpstr>POLICJA PRZEMYSŁOWA – DOZÓR TECHNICZNY</vt:lpstr>
      <vt:lpstr>Slajd 22</vt:lpstr>
      <vt:lpstr>JEDNOSTKI DOZORU TECHNICZNEGO </vt:lpstr>
      <vt:lpstr>UPRAWNIENIA KONTROLNE I NADZORCZE</vt:lpstr>
      <vt:lpstr>Uprawnienia inspektora</vt:lpstr>
      <vt:lpstr>POLICJA HANDLOWA – INSPEKCJA HANDLOWA</vt:lpstr>
      <vt:lpstr>ORGANIZACJA INSPEKCJI HANDLOWEJ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POLICJA GOSPODARCZA</dc:title>
  <dc:creator>user</dc:creator>
  <cp:lastModifiedBy>justyna.balcerzak</cp:lastModifiedBy>
  <cp:revision>33</cp:revision>
  <dcterms:created xsi:type="dcterms:W3CDTF">2015-03-15T16:13:13Z</dcterms:created>
  <dcterms:modified xsi:type="dcterms:W3CDTF">2015-03-19T06:30:05Z</dcterms:modified>
</cp:coreProperties>
</file>