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344" r:id="rId3"/>
    <p:sldId id="345" r:id="rId4"/>
    <p:sldId id="346" r:id="rId5"/>
    <p:sldId id="347" r:id="rId6"/>
    <p:sldId id="348" r:id="rId7"/>
    <p:sldId id="335" r:id="rId8"/>
    <p:sldId id="318" r:id="rId9"/>
    <p:sldId id="349" r:id="rId10"/>
    <p:sldId id="350" r:id="rId11"/>
    <p:sldId id="332" r:id="rId12"/>
    <p:sldId id="320" r:id="rId13"/>
    <p:sldId id="321" r:id="rId14"/>
    <p:sldId id="322" r:id="rId15"/>
    <p:sldId id="336" r:id="rId16"/>
    <p:sldId id="337" r:id="rId17"/>
    <p:sldId id="338" r:id="rId18"/>
    <p:sldId id="343" r:id="rId19"/>
    <p:sldId id="339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POMOC SPOŁECZNA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solidFill>
                  <a:srgbClr val="333333"/>
                </a:solidFill>
                <a:latin typeface="Tahoma"/>
              </a:rPr>
              <a:t>Osoba </a:t>
            </a:r>
            <a:r>
              <a:rPr lang="pl-PL" dirty="0">
                <a:solidFill>
                  <a:srgbClr val="333333"/>
                </a:solidFill>
                <a:latin typeface="Tahoma"/>
              </a:rPr>
              <a:t>lub rodzina może zgłosić się o przyznanie pomocy do ośrodka pomocy społecznej w miejscu zamieszkania (ośrodki znajdują się w każdej gminie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).</a:t>
            </a:r>
          </a:p>
          <a:p>
            <a:pPr algn="just"/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pl-PL" dirty="0">
                <a:solidFill>
                  <a:srgbClr val="333333"/>
                </a:solidFill>
                <a:latin typeface="Tahoma"/>
              </a:rPr>
              <a:t>Decyzje o przyznaniu lub odmowie przyznania pomocy wymagają uprzednio przeprowadzenia przez pracownika socjalnego rodzinnego </a:t>
            </a:r>
            <a:r>
              <a:rPr lang="pl-PL" b="1" dirty="0">
                <a:solidFill>
                  <a:srgbClr val="333333"/>
                </a:solidFill>
                <a:latin typeface="Tahoma"/>
              </a:rPr>
              <a:t>wywiadu środowiskowego</a:t>
            </a:r>
            <a:r>
              <a:rPr lang="pl-PL" dirty="0">
                <a:solidFill>
                  <a:srgbClr val="333333"/>
                </a:solidFill>
                <a:latin typeface="Tahoma"/>
              </a:rPr>
              <a:t>. Decyzje w sprawach świadczeń pomocy społecznej wydawane są w formie pisemnej. Od każdej decyzji służy prawo </a:t>
            </a:r>
            <a:r>
              <a:rPr lang="pl-PL" b="1" dirty="0">
                <a:solidFill>
                  <a:srgbClr val="333333"/>
                </a:solidFill>
                <a:latin typeface="Tahoma"/>
              </a:rPr>
              <a:t>odwołania</a:t>
            </a:r>
            <a:r>
              <a:rPr lang="pl-PL" dirty="0">
                <a:solidFill>
                  <a:srgbClr val="333333"/>
                </a:solidFill>
                <a:latin typeface="Tahoma"/>
              </a:rPr>
              <a:t>.</a:t>
            </a:r>
            <a:endParaRPr lang="pl-PL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259508" y="1124744"/>
            <a:ext cx="70590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RODZAJE ŚWIADCZEŃ PIENIĘŻNYCH W RAMACH POMOCY SPOŁECZNEJ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67520" y="2348880"/>
            <a:ext cx="68430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/>
              <a:buChar char="•"/>
            </a:pPr>
            <a:r>
              <a:rPr lang="pl-PL" dirty="0" smtClean="0">
                <a:solidFill>
                  <a:srgbClr val="333333"/>
                </a:solidFill>
                <a:latin typeface="tahoma"/>
              </a:rPr>
              <a:t>zasiłek </a:t>
            </a:r>
            <a:r>
              <a:rPr lang="pl-PL" dirty="0">
                <a:solidFill>
                  <a:srgbClr val="333333"/>
                </a:solidFill>
                <a:latin typeface="tahoma"/>
              </a:rPr>
              <a:t>stały (zadanie własne gminy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zasiłek okresowy (zadanie własne gminy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zasiłek celowy i specjalny zasiłek celowy (zadanie własne gminy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zasiłek i pożyczka na ekonomiczne usamodzielnienie (zadanie własne gminy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pomoc dla rodzin zastępczych (zadanie własne powiatu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  <a:endParaRPr lang="pl-PL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403648" y="1628800"/>
            <a:ext cx="71284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pomoc na usamodzielnienie oraz na kontynuowanie nauki (zadanie własne powiatu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lvl="0"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lvl="0"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świadczenie pieniężne na utrzymanie i pokrycie wydatków związanych z nauką języka polskiego dla cudzoziemców, którzy uzyskali w Rzeczypospolitej Polskiej status uchodźcy lub ochronę uzupełniającą (zadanie własne powiatu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),</a:t>
            </a:r>
          </a:p>
          <a:p>
            <a:pPr lvl="0"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lvl="0"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wynagrodzenie należne opiekunowi z tytułu sprawowania opieki przyznane przez sąd (zadanie zlecone).</a:t>
            </a:r>
            <a:endParaRPr lang="pl-PL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1" name="Prostokąt 10"/>
          <p:cNvSpPr>
            <a:spLocks noChangeArrowheads="1"/>
          </p:cNvSpPr>
          <p:nvPr/>
        </p:nvSpPr>
        <p:spPr bwMode="auto">
          <a:xfrm>
            <a:off x="2483768" y="1124744"/>
            <a:ext cx="5553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just"/>
            <a:r>
              <a:rPr lang="pl-PL" sz="2000" b="1" dirty="0">
                <a:solidFill>
                  <a:srgbClr val="333333"/>
                </a:solidFill>
                <a:latin typeface="Tahoma"/>
              </a:rPr>
              <a:t>Prawo do świadczeń z pomocy społecznej przysługuje:</a:t>
            </a:r>
            <a:endParaRPr lang="pl-PL" sz="2000" dirty="0">
              <a:solidFill>
                <a:srgbClr val="333333"/>
              </a:solidFill>
              <a:latin typeface="Tahoma"/>
            </a:endParaRP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547664" y="1916832"/>
            <a:ext cx="66967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/>
              <a:buChar char="•"/>
            </a:pP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Osobom </a:t>
            </a:r>
            <a:r>
              <a:rPr lang="pl-PL" sz="2000" dirty="0">
                <a:solidFill>
                  <a:srgbClr val="333333"/>
                </a:solidFill>
                <a:latin typeface="tahoma"/>
              </a:rPr>
              <a:t>posiadającym obywatelstwo polskie, mającym miejsce zamieszkania i przebywającym na terytorium Rzeczypospolitej Polskiej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sz="2000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Cudzoziemcom mającym miejsce zamieszkania i przebywającym na terytorium Rzeczypospolitej Polskiej, posiadającym zezwolenie na osiedlenie się, zgodę na pobyt tolerowany lub status uchodźcy nadany w Rzeczypospolitej Polskiej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sz="2000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Obywatelom państw członkowskich Unii Europejskiej lub Europejskiego Obszaru Gospodarczego, przebywającym na terytorium Rzeczypospolitej Polskiej, którzy uzyskali zezwolenie na pobyt.</a:t>
            </a:r>
            <a:endParaRPr lang="pl-PL" sz="20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idx="4294967295"/>
          </p:nvPr>
        </p:nvGraphicFramePr>
        <p:xfrm>
          <a:off x="2090737" y="3177381"/>
          <a:ext cx="4962525" cy="1371600"/>
        </p:xfrm>
        <a:graphic>
          <a:graphicData uri="http://schemas.openxmlformats.org/drawingml/2006/table">
            <a:tbl>
              <a:tblPr/>
              <a:tblGrid>
                <a:gridCol w="214502"/>
                <a:gridCol w="3126283"/>
                <a:gridCol w="1621740"/>
              </a:tblGrid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pl-PL">
                          <a:solidFill>
                            <a:srgbClr val="333333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pl-PL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i="0">
                          <a:solidFill>
                            <a:srgbClr val="333333"/>
                          </a:solidFill>
                          <a:effectLst/>
                          <a:latin typeface="tahoma"/>
                        </a:rPr>
                        <a:t>Na osobę samotnie gospodarującą</a:t>
                      </a:r>
                      <a:endParaRPr lang="pl-PL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b="1" i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nie więcej niż 634,00 zł</a:t>
                      </a:r>
                      <a:r>
                        <a:rPr lang="pl-PL" i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/>
                      </a:r>
                      <a:br>
                        <a:rPr lang="pl-PL" i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</a:br>
                      <a:endParaRPr lang="pl-PL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pl-PL">
                          <a:solidFill>
                            <a:srgbClr val="333333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pl-PL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i="0">
                          <a:solidFill>
                            <a:srgbClr val="333333"/>
                          </a:solidFill>
                          <a:effectLst/>
                          <a:latin typeface="tahoma"/>
                        </a:rPr>
                        <a:t>Na każdą osobę w rodzinie</a:t>
                      </a:r>
                      <a:endParaRPr lang="pl-PL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b="1" i="0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nie więcej niż 514,00 zł</a:t>
                      </a:r>
                      <a:endParaRPr lang="pl-PL" dirty="0">
                        <a:solidFill>
                          <a:srgbClr val="333333"/>
                        </a:solidFill>
                        <a:effectLst/>
                        <a:latin typeface="Tahoma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53394" y="126876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rgbClr val="333333"/>
                </a:solidFill>
                <a:latin typeface="Tahoma"/>
              </a:rPr>
              <a:t>Wysokość dochodu uprawniająca do korzystania ze </a:t>
            </a:r>
            <a:r>
              <a:rPr lang="pl-PL" sz="2400" b="1" dirty="0" smtClean="0">
                <a:solidFill>
                  <a:srgbClr val="333333"/>
                </a:solidFill>
                <a:latin typeface="Tahoma"/>
              </a:rPr>
              <a:t>świadczeń (od 1 października 2015 r.):</a:t>
            </a:r>
            <a:endParaRPr lang="pl-PL" sz="2400" b="1" i="0" dirty="0">
              <a:solidFill>
                <a:srgbClr val="333333"/>
              </a:solidFill>
              <a:effectLst/>
              <a:latin typeface="Tahoma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52015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Na osobę samotnie gospodarującą: nie więcej niż </a:t>
            </a:r>
            <a:r>
              <a:rPr lang="pl-PL" sz="2000" b="1" dirty="0" smtClean="0"/>
              <a:t>634 zł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Na każdą osobę w rodzinie: nie więcej niż </a:t>
            </a:r>
            <a:r>
              <a:rPr lang="pl-PL" sz="2000" b="1" dirty="0" smtClean="0"/>
              <a:t>514 zł 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1559721"/>
            <a:ext cx="713422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latin typeface="Arial"/>
              </a:rPr>
              <a:t>Kwoty świadczeń:</a:t>
            </a:r>
          </a:p>
          <a:p>
            <a:pPr algn="just"/>
            <a:endParaRPr lang="pl-PL" sz="2400" b="1" dirty="0">
              <a:latin typeface="Arial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Zasiłek stały dla osoby samotnej 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(max): </a:t>
            </a:r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604 zł,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tahom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Zasiłek stały dla osoby w rodzinie (max): </a:t>
            </a:r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514 zł,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tahom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Minimalna wysokość zasiłku 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stałego: </a:t>
            </a:r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30zł,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tahom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Maksymalna wysokość zasiłku 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okresowego: </a:t>
            </a:r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418 zł,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tahom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Minimalna wysokość zasiłku </a:t>
            </a:r>
            <a:r>
              <a:rPr lang="pl-PL" sz="2000" dirty="0" smtClean="0">
                <a:solidFill>
                  <a:srgbClr val="333333"/>
                </a:solidFill>
                <a:latin typeface="tahoma"/>
              </a:rPr>
              <a:t>okresowego: </a:t>
            </a:r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20 zł.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tahoma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339998" y="1067445"/>
            <a:ext cx="7056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srgbClr val="333333"/>
                </a:solidFill>
                <a:latin typeface="Tahoma"/>
              </a:rPr>
              <a:t>Podstawa </a:t>
            </a:r>
            <a:r>
              <a:rPr lang="pl-PL" sz="2400" b="1" dirty="0">
                <a:solidFill>
                  <a:srgbClr val="333333"/>
                </a:solidFill>
                <a:latin typeface="Tahoma"/>
              </a:rPr>
              <a:t>przyznania świadczenia z pomocy społecznej</a:t>
            </a:r>
            <a:endParaRPr lang="pl-PL" sz="2400" b="1" i="1" dirty="0"/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9998" y="2420888"/>
            <a:ext cx="713422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Podstawą przyznania świadczenia z pomocy społecznej jest </a:t>
            </a:r>
            <a:r>
              <a:rPr lang="pl-PL" sz="2000" b="1" dirty="0">
                <a:solidFill>
                  <a:srgbClr val="333333"/>
                </a:solidFill>
                <a:latin typeface="Tahoma"/>
              </a:rPr>
              <a:t>wywiad środowiskowy</a:t>
            </a:r>
            <a:r>
              <a:rPr lang="pl-PL" sz="2000" dirty="0">
                <a:solidFill>
                  <a:srgbClr val="333333"/>
                </a:solidFill>
                <a:latin typeface="Tahoma"/>
              </a:rPr>
              <a:t>, przeprowadzony przez pracownika socjalnego – w ciągu 14 dni od daty otrzymania informacji o potrzebie przyznania świadczenia lub o zmianie sytuacji osobistej czy też majątkowej osoby lub rodziny korzystającej z pomocy – w miejscu zamieszkania bądź w innym miejscu stałego lub czasowego pobytu osoby zainteresowanej.</a:t>
            </a:r>
            <a:endParaRPr lang="pl-PL" sz="20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890597"/>
            <a:ext cx="7134225" cy="630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współdziałania</a:t>
            </a: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Tahoma"/>
              </a:rPr>
              <a:t>Osoby i rodziny korzystające z pomocy społecznej są zobowiązane do </a:t>
            </a:r>
            <a:r>
              <a:rPr lang="pl-PL" sz="2400" b="1" dirty="0">
                <a:solidFill>
                  <a:srgbClr val="333333"/>
                </a:solidFill>
                <a:latin typeface="Tahoma"/>
              </a:rPr>
              <a:t>współdziałania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 z pracownikiem socjalnym w rozwiązywaniu ich trudnej sytuacji życiowej. Brak takiego współdziałania, odmowa zawarcia kontraktu socjalnego niedotrzymanie jego postanowień, nieuzasadniona odmowa podjęcia pracy przez osobę bezrobotną lub nieuzasadniona odmowa podjęcia leczenia odwykowego w zakładzie lecznictwa odwykowego przez osobę uzależnioną, mogą stanowić podstawę do odmowy świadczenia, uchylenia decyzji o przyznaniu świadczenia lub wstrzymania świadczeń pieniężnych z pomocy społecznej.</a:t>
            </a:r>
          </a:p>
          <a:p>
            <a:pPr lvl="0" algn="just">
              <a:lnSpc>
                <a:spcPct val="150000"/>
              </a:lnSpc>
            </a:pPr>
            <a:endParaRPr lang="pl-PL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7" y="1192153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Marnotrawienie świadczeń</a:t>
            </a:r>
            <a:endParaRPr lang="pl-PL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298104" y="1653818"/>
            <a:ext cx="7056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W przypadku stwierdzenia przez pracownika socjalnego </a:t>
            </a:r>
            <a:r>
              <a:rPr lang="pl-PL" sz="2000" b="1" dirty="0">
                <a:solidFill>
                  <a:srgbClr val="333333"/>
                </a:solidFill>
                <a:latin typeface="Tahoma"/>
              </a:rPr>
              <a:t>marnotrawienia </a:t>
            </a:r>
            <a:r>
              <a:rPr lang="pl-PL" sz="2000" dirty="0">
                <a:solidFill>
                  <a:srgbClr val="333333"/>
                </a:solidFill>
                <a:latin typeface="Tahoma"/>
              </a:rPr>
              <a:t>przyznanych świadczeń, ich celowego niszczenia lub korzystania w sposób niezgodny z przeznaczeniem bądź marnotrawienia własnych zasobów finansowych może nastąpić ograniczenie świadczeń, odmowa ich przyznania albo przyznanie pomocy w formie świadczenia niepieniężnego.</a:t>
            </a:r>
            <a:endParaRPr lang="pl-PL" sz="20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46084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Georgia"/>
              </a:rPr>
              <a:t>Deklarowany dochód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333333"/>
                </a:solidFill>
                <a:latin typeface="Tahoma"/>
              </a:rPr>
              <a:t>W przypadku stwierdzonych przez pracownika socjalnego </a:t>
            </a:r>
            <a:r>
              <a:rPr lang="pl-PL" sz="2000" b="1" dirty="0">
                <a:solidFill>
                  <a:srgbClr val="333333"/>
                </a:solidFill>
                <a:latin typeface="Tahoma"/>
              </a:rPr>
              <a:t>dysproporcji</a:t>
            </a:r>
            <a:r>
              <a:rPr lang="pl-PL" sz="2000" dirty="0">
                <a:solidFill>
                  <a:srgbClr val="333333"/>
                </a:solidFill>
                <a:latin typeface="Tahoma"/>
              </a:rPr>
              <a:t> miedzy udokumentowaną wysokością dochodu a sytuacją majątkową osoby lub rodziny, wskazującą, że osoba ta lub rodzina jest w stanie przezwyciężyć trudną sytuację życiową, wykorzystując własne zasoby majątkowe, w szczególności w przypadku posiadania znacznych zasobów finansowych, wartościowych przedmiotów majątkowych lub nieruchomości, można odmówić przyznania świadczenia.</a:t>
            </a:r>
            <a:endParaRPr lang="pl-PL" sz="20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542838"/>
            <a:ext cx="74168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dirty="0"/>
              <a:t>Podstawa prawna: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Ustawa 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z dnia 12 marca 2004 roku o pomocy </a:t>
            </a:r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społecznej (</a:t>
            </a:r>
            <a:r>
              <a:rPr lang="nn-NO" sz="2400" dirty="0" smtClean="0">
                <a:solidFill>
                  <a:srgbClr val="333333"/>
                </a:solidFill>
                <a:latin typeface="tahoma"/>
              </a:rPr>
              <a:t>Dz.U</a:t>
            </a:r>
            <a:r>
              <a:rPr lang="nn-NO" sz="2400" dirty="0">
                <a:solidFill>
                  <a:srgbClr val="333333"/>
                </a:solidFill>
                <a:latin typeface="tahoma"/>
              </a:rPr>
              <a:t>. 2004 nr 64 poz. </a:t>
            </a:r>
            <a:r>
              <a:rPr lang="nn-NO" sz="2400" dirty="0" smtClean="0">
                <a:solidFill>
                  <a:srgbClr val="333333"/>
                </a:solidFill>
                <a:latin typeface="tahoma"/>
              </a:rPr>
              <a:t>593</a:t>
            </a:r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)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286164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pl-PL" sz="2400" dirty="0">
              <a:solidFill>
                <a:prstClr val="black"/>
              </a:solidFill>
            </a:endParaRP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Tahoma"/>
              </a:rPr>
              <a:t>Pomoc społeczna jest instytucją polityki społecznej państwa, mającą na celu umożliwienie osobom i rodzinom przezwyciężanie trudnych sytuacji życiowych, których nie są one w stanie pokonać, wykorzystując własne uprawnienia, zasoby i możliwości.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  <a:endParaRPr lang="pl-PL" sz="24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7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993503"/>
            <a:ext cx="79208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dirty="0">
                <a:solidFill>
                  <a:srgbClr val="333333"/>
                </a:solidFill>
                <a:latin typeface="Tahoma"/>
              </a:rPr>
              <a:t>Pomoc społeczną organizują organy administracji rządowej (minister właściwy do spraw zabezpieczenia społecznego, wojewodowie) i samorządowej (marszałkowie województw, starostowie na poziomie powiatów oraz wójtowie, burmistrzowie (prezydenci miast) na poziomie gmin. </a:t>
            </a:r>
            <a:endParaRPr lang="pl-PL" sz="2400" dirty="0" smtClean="0">
              <a:solidFill>
                <a:srgbClr val="333333"/>
              </a:solidFill>
              <a:latin typeface="Tahoma"/>
            </a:endParaRPr>
          </a:p>
          <a:p>
            <a:pPr algn="just"/>
            <a:endParaRPr lang="pl-PL" sz="2400" dirty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Organy 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te realizując zadania pomocy społecznej współpracują, na zasadzie partnerstwa, z organizacjami społecznymi i pozarządowymi, Kościołem Katolickim, innymi kościołami, związkami wyznaniowymi oraz osobami fizycznymi i prawnymi.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6789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178169"/>
            <a:ext cx="79208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dirty="0">
                <a:solidFill>
                  <a:srgbClr val="333333"/>
                </a:solidFill>
                <a:latin typeface="Tahoma"/>
              </a:rPr>
              <a:t>Pomoc społeczna wspiera osoby i rodziny w wysiłkach zmierzających do zaspokojenia niezbędnych potrzeb i umożliwia im życie w warunkach odpowiadających godności człowieka. Zadaniem pomocy społecznej jest zapobieganie trudnym sytuacjom życiowym przez podejmowanie działań zmierzających do życiowego usamodzielnienia osób i rodzin oraz ich integracji ze środowiskiem</a:t>
            </a:r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.</a:t>
            </a:r>
          </a:p>
          <a:p>
            <a:pPr algn="just"/>
            <a:endParaRPr lang="pl-PL" sz="2400" dirty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pl-PL" sz="2400" dirty="0">
                <a:solidFill>
                  <a:srgbClr val="333333"/>
                </a:solidFill>
                <a:latin typeface="Tahoma"/>
              </a:rPr>
              <a:t>Osoby i rodziny korzystające z pomocy społecznej są obowiązane do </a:t>
            </a:r>
            <a:r>
              <a:rPr lang="pl-PL" sz="2400" b="1" dirty="0">
                <a:solidFill>
                  <a:srgbClr val="333333"/>
                </a:solidFill>
                <a:latin typeface="Tahoma"/>
              </a:rPr>
              <a:t>współdziałania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 w rozwiązywaniu ich trudnej sytuacji życiowej.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178172"/>
            <a:ext cx="79208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dirty="0">
                <a:solidFill>
                  <a:srgbClr val="333333"/>
                </a:solidFill>
                <a:latin typeface="Tahoma"/>
              </a:rPr>
              <a:t>Pomoc społeczna polega w szczególności na</a:t>
            </a:r>
            <a:r>
              <a:rPr lang="pl-PL" sz="2400" b="1" dirty="0" smtClean="0">
                <a:solidFill>
                  <a:srgbClr val="333333"/>
                </a:solidFill>
                <a:latin typeface="Tahoma"/>
              </a:rPr>
              <a:t>:</a:t>
            </a:r>
          </a:p>
          <a:p>
            <a:pPr algn="just"/>
            <a:endParaRPr lang="pl-PL" sz="2400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przyznawaniu i wypłacaniu świadczeń,</a:t>
            </a: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pracy socjalnej</a:t>
            </a:r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,</a:t>
            </a:r>
            <a:endParaRPr lang="pl-PL" sz="2400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prowadzeniu i rozwoju niezbędnej infrastruktury socjalnej,</a:t>
            </a: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analizie i ocenie zjawisk rodzących zapotrzebowanie na świadczenia z pomocy społecznej,</a:t>
            </a: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realizacji zadań wynikających z rozeznanych potrzeb społecznych,</a:t>
            </a:r>
          </a:p>
          <a:p>
            <a:pPr algn="just">
              <a:buFont typeface="Arial"/>
              <a:buChar char="•"/>
            </a:pPr>
            <a:r>
              <a:rPr lang="pl-PL" sz="2400" dirty="0">
                <a:solidFill>
                  <a:srgbClr val="333333"/>
                </a:solidFill>
                <a:latin typeface="Tahoma"/>
              </a:rPr>
              <a:t>rozwijaniu nowych form pomocy społecznej i samopomocy w ramach zidentyfikowanych potrzeb.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98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3608" y="1124744"/>
            <a:ext cx="79924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rgbClr val="333333"/>
                </a:solidFill>
                <a:latin typeface="tahoma"/>
              </a:rPr>
              <a:t>Pomocy społecznej na zasadach określonych w ustawie z dnia 12 marca 2004 roku o pomocy społecznej udziela się osobom i rodzinom 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– </a:t>
            </a:r>
          </a:p>
          <a:p>
            <a:pPr algn="just"/>
            <a:r>
              <a:rPr lang="pl-PL" b="1" dirty="0" smtClean="0">
                <a:solidFill>
                  <a:srgbClr val="333333"/>
                </a:solidFill>
                <a:latin typeface="tahoma"/>
              </a:rPr>
              <a:t>w </a:t>
            </a:r>
            <a:r>
              <a:rPr lang="pl-PL" b="1" dirty="0">
                <a:solidFill>
                  <a:srgbClr val="333333"/>
                </a:solidFill>
                <a:latin typeface="tahoma"/>
              </a:rPr>
              <a:t>szczególności z powodu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:</a:t>
            </a:r>
          </a:p>
          <a:p>
            <a:pPr algn="just"/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ubóstwa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sieroctwa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bezdomności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bezrobocia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niepełnosprawności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długotrwałej choroby lub ciężkiej choroby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przemocy w rodzinie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potrzeby ochrony macierzyństwa lub wielodzietności,</a:t>
            </a:r>
            <a:endParaRPr lang="pl-PL" dirty="0">
              <a:solidFill>
                <a:srgbClr val="333333"/>
              </a:solidFill>
              <a:latin typeface="Tahom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bezradności w sprawach opiekuńczo – wychowawczych i prowadzenia gospodarstwa domowego, zwłaszcza w rodzinach niepełnych lub wielodzietnych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braku umiejętności w przystosowaniu się do życia młodzieży opuszczającej placówki opiekuńczo-wychowawcze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trudności w integracji osób, które otrzymały status uchodźcy,</a:t>
            </a: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alkoholizmu lub narkomanii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trudności w przystosowaniu do życia po opuszczeniu zakładu karnego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zdarzenia losowego i sytuacji kryzysowej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klęski żywiołowej lub ekologicznej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333333"/>
                </a:solidFill>
                <a:latin typeface="Tahoma"/>
              </a:rPr>
              <a:t>Zasady udzielania pomocy społecznej</a:t>
            </a:r>
            <a:endParaRPr lang="pl-PL" dirty="0">
              <a:solidFill>
                <a:srgbClr val="333333"/>
              </a:solidFill>
              <a:latin typeface="Tahoma"/>
            </a:endParaRPr>
          </a:p>
          <a:p>
            <a:r>
              <a:rPr lang="pl-PL" dirty="0">
                <a:solidFill>
                  <a:srgbClr val="333333"/>
                </a:solidFill>
                <a:latin typeface="Tahoma"/>
              </a:rPr>
              <a:t> </a:t>
            </a:r>
          </a:p>
          <a:p>
            <a:pPr algn="just"/>
            <a:r>
              <a:rPr lang="pl-PL" dirty="0">
                <a:solidFill>
                  <a:srgbClr val="333333"/>
                </a:solidFill>
                <a:latin typeface="Tahoma"/>
              </a:rPr>
              <a:t>Świadczenia pomocy społecznej udzielane są </a:t>
            </a:r>
            <a:r>
              <a:rPr lang="pl-PL" b="1" dirty="0">
                <a:solidFill>
                  <a:srgbClr val="333333"/>
                </a:solidFill>
                <a:latin typeface="Tahoma"/>
              </a:rPr>
              <a:t>na wniosek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:</a:t>
            </a:r>
          </a:p>
          <a:p>
            <a:pPr algn="just"/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osoby zainteresowanej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jej przedstawiciela ustawowego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,</a:t>
            </a:r>
          </a:p>
          <a:p>
            <a:pPr algn="just">
              <a:buFont typeface="Arial"/>
              <a:buChar char="•"/>
            </a:pPr>
            <a:endParaRPr lang="pl-PL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r>
              <a:rPr lang="pl-PL" dirty="0">
                <a:solidFill>
                  <a:srgbClr val="333333"/>
                </a:solidFill>
                <a:latin typeface="Tahoma"/>
              </a:rPr>
              <a:t>innej osoby, za zgodą osoby zainteresowanej lub jej przedstawiciela ustawowego</a:t>
            </a:r>
            <a:r>
              <a:rPr lang="pl-PL" dirty="0" smtClean="0">
                <a:solidFill>
                  <a:srgbClr val="333333"/>
                </a:solidFill>
                <a:latin typeface="Tahoma"/>
              </a:rPr>
              <a:t>.</a:t>
            </a:r>
          </a:p>
          <a:p>
            <a:pPr algn="just">
              <a:buFont typeface="Arial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Tahoma"/>
            </a:endParaRPr>
          </a:p>
          <a:p>
            <a:pPr algn="just">
              <a:buFont typeface="Arial"/>
              <a:buChar char="•"/>
            </a:pPr>
            <a:endParaRPr lang="pl-PL" dirty="0" smtClean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Tahoma"/>
            </a:endParaRPr>
          </a:p>
          <a:p>
            <a:pPr lvl="0" algn="just"/>
            <a:r>
              <a:rPr lang="pl-PL" dirty="0">
                <a:solidFill>
                  <a:srgbClr val="333333"/>
                </a:solidFill>
                <a:latin typeface="Tahoma"/>
              </a:rPr>
              <a:t>Pomoc społeczna może być także udzielana </a:t>
            </a:r>
            <a:r>
              <a:rPr lang="pl-PL" b="1" dirty="0">
                <a:solidFill>
                  <a:srgbClr val="333333"/>
                </a:solidFill>
                <a:latin typeface="Tahoma"/>
              </a:rPr>
              <a:t>z urzędu.</a:t>
            </a:r>
          </a:p>
          <a:p>
            <a:pPr algn="just">
              <a:buFont typeface="Arial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3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1035</Words>
  <Application>Microsoft Office PowerPoint</Application>
  <PresentationFormat>Pokaz na ekranie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user</cp:lastModifiedBy>
  <cp:revision>202</cp:revision>
  <dcterms:created xsi:type="dcterms:W3CDTF">2014-01-18T14:20:26Z</dcterms:created>
  <dcterms:modified xsi:type="dcterms:W3CDTF">2015-11-11T17:12:26Z</dcterms:modified>
</cp:coreProperties>
</file>