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85" r:id="rId7"/>
    <p:sldId id="266" r:id="rId8"/>
    <p:sldId id="262" r:id="rId9"/>
    <p:sldId id="263" r:id="rId10"/>
    <p:sldId id="267" r:id="rId11"/>
    <p:sldId id="264" r:id="rId12"/>
    <p:sldId id="268" r:id="rId13"/>
    <p:sldId id="269" r:id="rId14"/>
    <p:sldId id="270" r:id="rId15"/>
    <p:sldId id="288" r:id="rId16"/>
    <p:sldId id="289" r:id="rId17"/>
    <p:sldId id="290" r:id="rId18"/>
    <p:sldId id="265" r:id="rId19"/>
    <p:sldId id="271" r:id="rId20"/>
    <p:sldId id="272" r:id="rId21"/>
    <p:sldId id="273" r:id="rId22"/>
    <p:sldId id="274" r:id="rId23"/>
    <p:sldId id="275" r:id="rId24"/>
    <p:sldId id="276" r:id="rId25"/>
    <p:sldId id="286" r:id="rId26"/>
    <p:sldId id="277" r:id="rId27"/>
    <p:sldId id="287" r:id="rId28"/>
    <p:sldId id="257" r:id="rId29"/>
    <p:sldId id="278" r:id="rId30"/>
    <p:sldId id="280" r:id="rId31"/>
    <p:sldId id="281" r:id="rId32"/>
    <p:sldId id="282" r:id="rId33"/>
    <p:sldId id="283" r:id="rId34"/>
    <p:sldId id="284" r:id="rId35"/>
    <p:sldId id="279" r:id="rId3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56CD8C-C3D8-4536-BE0B-FD0D0EF945CD}" v="713" dt="2020-05-18T12:55:21.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C6055-6717-4ADC-AEB8-BBBFFEA7401D}"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pl-PL"/>
        </a:p>
      </dgm:t>
    </dgm:pt>
    <dgm:pt modelId="{3504C8C2-919E-48E7-AE11-43BF70D5CC9C}">
      <dgm:prSet phldrT="[Text]"/>
      <dgm:spPr/>
      <dgm:t>
        <a:bodyPr/>
        <a:lstStyle/>
        <a:p>
          <a:r>
            <a:rPr lang="pl-PL" dirty="0">
              <a:latin typeface="Calibri"/>
              <a:cs typeface="Calibri"/>
            </a:rPr>
            <a:t>PRZEBIEG POSTĘPOWANIE EGZEKUCYJNEGO</a:t>
          </a:r>
          <a:endParaRPr lang="pl-PL" b="0" i="0" u="none" strike="noStrike" cap="none" baseline="0" noProof="0" dirty="0">
            <a:solidFill>
              <a:srgbClr val="010000"/>
            </a:solidFill>
            <a:latin typeface="Calibri"/>
            <a:cs typeface="Calibri"/>
          </a:endParaRPr>
        </a:p>
      </dgm:t>
    </dgm:pt>
    <dgm:pt modelId="{FBEA87DE-09F7-4BFD-9675-731E98D57637}" type="parTrans" cxnId="{6D001179-C0B8-44E5-B9D5-B9DD3D7F7B65}">
      <dgm:prSet/>
      <dgm:spPr/>
      <dgm:t>
        <a:bodyPr/>
        <a:lstStyle/>
        <a:p>
          <a:endParaRPr lang="pl-PL"/>
        </a:p>
      </dgm:t>
    </dgm:pt>
    <dgm:pt modelId="{0027C2FC-2C88-4B22-A99C-ED62279149D3}" type="sibTrans" cxnId="{6D001179-C0B8-44E5-B9D5-B9DD3D7F7B65}">
      <dgm:prSet/>
      <dgm:spPr/>
      <dgm:t>
        <a:bodyPr/>
        <a:lstStyle/>
        <a:p>
          <a:endParaRPr lang="pl-PL"/>
        </a:p>
      </dgm:t>
    </dgm:pt>
    <dgm:pt modelId="{14297B14-2A26-4E58-B1C8-2C3A1441C2D1}">
      <dgm:prSet phldrT="[Text]"/>
      <dgm:spPr/>
      <dgm:t>
        <a:bodyPr/>
        <a:lstStyle/>
        <a:p>
          <a:r>
            <a:rPr lang="pl-PL" dirty="0">
              <a:latin typeface="Calibri"/>
              <a:cs typeface="Calibri"/>
            </a:rPr>
            <a:t>POWÓDZTWA PRZECIWEGZEKUCYJNE</a:t>
          </a:r>
        </a:p>
      </dgm:t>
    </dgm:pt>
    <dgm:pt modelId="{4D5CA453-2BF9-44A0-A4F5-C144FA6FB65E}" type="parTrans" cxnId="{F9327B04-695B-402F-92CB-86A93391CF2B}">
      <dgm:prSet/>
      <dgm:spPr/>
      <dgm:t>
        <a:bodyPr/>
        <a:lstStyle/>
        <a:p>
          <a:endParaRPr lang="pl-PL"/>
        </a:p>
      </dgm:t>
    </dgm:pt>
    <dgm:pt modelId="{E8827603-B00A-42D6-8F45-5977BC0E1954}" type="sibTrans" cxnId="{F9327B04-695B-402F-92CB-86A93391CF2B}">
      <dgm:prSet/>
      <dgm:spPr/>
      <dgm:t>
        <a:bodyPr/>
        <a:lstStyle/>
        <a:p>
          <a:endParaRPr lang="pl-PL"/>
        </a:p>
      </dgm:t>
    </dgm:pt>
    <dgm:pt modelId="{DC312734-8D7F-4800-945F-CF384B74E72C}">
      <dgm:prSet phldrT="[Text]"/>
      <dgm:spPr/>
      <dgm:t>
        <a:bodyPr/>
        <a:lstStyle/>
        <a:p>
          <a:r>
            <a:rPr lang="pl-PL" dirty="0">
              <a:latin typeface="Calibri"/>
              <a:cs typeface="Calibri"/>
            </a:rPr>
            <a:t>ŚRODKI ZASKARŻENIA W POSTĘPOWANIU EGZEKUCYJNYM</a:t>
          </a:r>
        </a:p>
      </dgm:t>
    </dgm:pt>
    <dgm:pt modelId="{F783D1B2-F653-4753-BB77-60F574E031E4}" type="parTrans" cxnId="{0B006F03-60EC-45BB-89B3-C7852B65FE5C}">
      <dgm:prSet/>
      <dgm:spPr/>
      <dgm:t>
        <a:bodyPr/>
        <a:lstStyle/>
        <a:p>
          <a:endParaRPr lang="pl-PL"/>
        </a:p>
      </dgm:t>
    </dgm:pt>
    <dgm:pt modelId="{D441AFB3-7828-4642-B35D-260D85FD2EA0}" type="sibTrans" cxnId="{0B006F03-60EC-45BB-89B3-C7852B65FE5C}">
      <dgm:prSet/>
      <dgm:spPr/>
      <dgm:t>
        <a:bodyPr/>
        <a:lstStyle/>
        <a:p>
          <a:endParaRPr lang="pl-PL"/>
        </a:p>
      </dgm:t>
    </dgm:pt>
    <dgm:pt modelId="{B4CC6C17-72A7-48CC-9D5D-76B6C77FE355}" type="pres">
      <dgm:prSet presAssocID="{42EC6055-6717-4ADC-AEB8-BBBFFEA7401D}" presName="hierChild1" presStyleCnt="0">
        <dgm:presLayoutVars>
          <dgm:chPref val="1"/>
          <dgm:dir/>
          <dgm:animOne val="branch"/>
          <dgm:animLvl val="lvl"/>
          <dgm:resizeHandles/>
        </dgm:presLayoutVars>
      </dgm:prSet>
      <dgm:spPr/>
      <dgm:t>
        <a:bodyPr/>
        <a:lstStyle/>
        <a:p>
          <a:endParaRPr lang="pl-PL"/>
        </a:p>
      </dgm:t>
    </dgm:pt>
    <dgm:pt modelId="{6CF06FEA-68EA-422B-8CEC-B2800CA54709}" type="pres">
      <dgm:prSet presAssocID="{3504C8C2-919E-48E7-AE11-43BF70D5CC9C}" presName="hierRoot1" presStyleCnt="0"/>
      <dgm:spPr/>
    </dgm:pt>
    <dgm:pt modelId="{06510740-64FD-4E87-B62E-FA1C95F28849}" type="pres">
      <dgm:prSet presAssocID="{3504C8C2-919E-48E7-AE11-43BF70D5CC9C}" presName="composite" presStyleCnt="0"/>
      <dgm:spPr/>
    </dgm:pt>
    <dgm:pt modelId="{E216315E-2184-42BD-AE6A-039A90A964A1}" type="pres">
      <dgm:prSet presAssocID="{3504C8C2-919E-48E7-AE11-43BF70D5CC9C}" presName="background" presStyleLbl="node0" presStyleIdx="0" presStyleCnt="3"/>
      <dgm:spPr/>
    </dgm:pt>
    <dgm:pt modelId="{7861DAFB-AE77-489F-A4DB-62391DDBC29B}" type="pres">
      <dgm:prSet presAssocID="{3504C8C2-919E-48E7-AE11-43BF70D5CC9C}" presName="text" presStyleLbl="fgAcc0" presStyleIdx="0" presStyleCnt="3">
        <dgm:presLayoutVars>
          <dgm:chPref val="3"/>
        </dgm:presLayoutVars>
      </dgm:prSet>
      <dgm:spPr/>
      <dgm:t>
        <a:bodyPr/>
        <a:lstStyle/>
        <a:p>
          <a:endParaRPr lang="pl-PL"/>
        </a:p>
      </dgm:t>
    </dgm:pt>
    <dgm:pt modelId="{F80DCD26-B333-4F07-8173-60BDC6A1C088}" type="pres">
      <dgm:prSet presAssocID="{3504C8C2-919E-48E7-AE11-43BF70D5CC9C}" presName="hierChild2" presStyleCnt="0"/>
      <dgm:spPr/>
    </dgm:pt>
    <dgm:pt modelId="{B56801DA-5EF4-4B65-B123-47205FB29B24}" type="pres">
      <dgm:prSet presAssocID="{14297B14-2A26-4E58-B1C8-2C3A1441C2D1}" presName="hierRoot1" presStyleCnt="0"/>
      <dgm:spPr/>
    </dgm:pt>
    <dgm:pt modelId="{BDBE5B17-B3FB-453B-A55F-29912806E796}" type="pres">
      <dgm:prSet presAssocID="{14297B14-2A26-4E58-B1C8-2C3A1441C2D1}" presName="composite" presStyleCnt="0"/>
      <dgm:spPr/>
    </dgm:pt>
    <dgm:pt modelId="{F802A37A-04F2-44E1-B0B7-02CD1EF13CC6}" type="pres">
      <dgm:prSet presAssocID="{14297B14-2A26-4E58-B1C8-2C3A1441C2D1}" presName="background" presStyleLbl="node0" presStyleIdx="1" presStyleCnt="3"/>
      <dgm:spPr/>
    </dgm:pt>
    <dgm:pt modelId="{C92E09C6-74CF-47AE-82FE-49C41EAF7AB7}" type="pres">
      <dgm:prSet presAssocID="{14297B14-2A26-4E58-B1C8-2C3A1441C2D1}" presName="text" presStyleLbl="fgAcc0" presStyleIdx="1" presStyleCnt="3">
        <dgm:presLayoutVars>
          <dgm:chPref val="3"/>
        </dgm:presLayoutVars>
      </dgm:prSet>
      <dgm:spPr/>
      <dgm:t>
        <a:bodyPr/>
        <a:lstStyle/>
        <a:p>
          <a:endParaRPr lang="pl-PL"/>
        </a:p>
      </dgm:t>
    </dgm:pt>
    <dgm:pt modelId="{B681EB01-1B63-4D8D-85E4-1DDCA34C3DD9}" type="pres">
      <dgm:prSet presAssocID="{14297B14-2A26-4E58-B1C8-2C3A1441C2D1}" presName="hierChild2" presStyleCnt="0"/>
      <dgm:spPr/>
    </dgm:pt>
    <dgm:pt modelId="{A64731A7-424F-40A4-B3D2-4B0272F0FE28}" type="pres">
      <dgm:prSet presAssocID="{DC312734-8D7F-4800-945F-CF384B74E72C}" presName="hierRoot1" presStyleCnt="0"/>
      <dgm:spPr/>
    </dgm:pt>
    <dgm:pt modelId="{2DD30F27-8CFA-4B91-97C0-54C775474804}" type="pres">
      <dgm:prSet presAssocID="{DC312734-8D7F-4800-945F-CF384B74E72C}" presName="composite" presStyleCnt="0"/>
      <dgm:spPr/>
    </dgm:pt>
    <dgm:pt modelId="{9DE5103B-1D2B-4531-B844-51ADEEC65CB6}" type="pres">
      <dgm:prSet presAssocID="{DC312734-8D7F-4800-945F-CF384B74E72C}" presName="background" presStyleLbl="node0" presStyleIdx="2" presStyleCnt="3"/>
      <dgm:spPr/>
    </dgm:pt>
    <dgm:pt modelId="{8E632689-36C4-45D2-9860-C6E53827A94C}" type="pres">
      <dgm:prSet presAssocID="{DC312734-8D7F-4800-945F-CF384B74E72C}" presName="text" presStyleLbl="fgAcc0" presStyleIdx="2" presStyleCnt="3">
        <dgm:presLayoutVars>
          <dgm:chPref val="3"/>
        </dgm:presLayoutVars>
      </dgm:prSet>
      <dgm:spPr/>
      <dgm:t>
        <a:bodyPr/>
        <a:lstStyle/>
        <a:p>
          <a:endParaRPr lang="pl-PL"/>
        </a:p>
      </dgm:t>
    </dgm:pt>
    <dgm:pt modelId="{BE378359-4299-4D85-A1A1-D0EDE6B7CFDB}" type="pres">
      <dgm:prSet presAssocID="{DC312734-8D7F-4800-945F-CF384B74E72C}" presName="hierChild2" presStyleCnt="0"/>
      <dgm:spPr/>
    </dgm:pt>
  </dgm:ptLst>
  <dgm:cxnLst>
    <dgm:cxn modelId="{F9327B04-695B-402F-92CB-86A93391CF2B}" srcId="{42EC6055-6717-4ADC-AEB8-BBBFFEA7401D}" destId="{14297B14-2A26-4E58-B1C8-2C3A1441C2D1}" srcOrd="1" destOrd="0" parTransId="{4D5CA453-2BF9-44A0-A4F5-C144FA6FB65E}" sibTransId="{E8827603-B00A-42D6-8F45-5977BC0E1954}"/>
    <dgm:cxn modelId="{71AEE1B9-B01E-4D16-933E-73CAF8EE3B73}" type="presOf" srcId="{42EC6055-6717-4ADC-AEB8-BBBFFEA7401D}" destId="{B4CC6C17-72A7-48CC-9D5D-76B6C77FE355}" srcOrd="0" destOrd="0" presId="urn:microsoft.com/office/officeart/2005/8/layout/hierarchy1"/>
    <dgm:cxn modelId="{6D001179-C0B8-44E5-B9D5-B9DD3D7F7B65}" srcId="{42EC6055-6717-4ADC-AEB8-BBBFFEA7401D}" destId="{3504C8C2-919E-48E7-AE11-43BF70D5CC9C}" srcOrd="0" destOrd="0" parTransId="{FBEA87DE-09F7-4BFD-9675-731E98D57637}" sibTransId="{0027C2FC-2C88-4B22-A99C-ED62279149D3}"/>
    <dgm:cxn modelId="{DBFA1B8C-AE1B-4FC9-9C26-281A4FAC8E7E}" type="presOf" srcId="{14297B14-2A26-4E58-B1C8-2C3A1441C2D1}" destId="{C92E09C6-74CF-47AE-82FE-49C41EAF7AB7}" srcOrd="0" destOrd="0" presId="urn:microsoft.com/office/officeart/2005/8/layout/hierarchy1"/>
    <dgm:cxn modelId="{0B006F03-60EC-45BB-89B3-C7852B65FE5C}" srcId="{42EC6055-6717-4ADC-AEB8-BBBFFEA7401D}" destId="{DC312734-8D7F-4800-945F-CF384B74E72C}" srcOrd="2" destOrd="0" parTransId="{F783D1B2-F653-4753-BB77-60F574E031E4}" sibTransId="{D441AFB3-7828-4642-B35D-260D85FD2EA0}"/>
    <dgm:cxn modelId="{BF146535-1CCF-48F1-BCE0-922584E6776F}" type="presOf" srcId="{3504C8C2-919E-48E7-AE11-43BF70D5CC9C}" destId="{7861DAFB-AE77-489F-A4DB-62391DDBC29B}" srcOrd="0" destOrd="0" presId="urn:microsoft.com/office/officeart/2005/8/layout/hierarchy1"/>
    <dgm:cxn modelId="{EC693D3C-3EC4-45FA-AF61-7E1764A00A8D}" type="presOf" srcId="{DC312734-8D7F-4800-945F-CF384B74E72C}" destId="{8E632689-36C4-45D2-9860-C6E53827A94C}" srcOrd="0" destOrd="0" presId="urn:microsoft.com/office/officeart/2005/8/layout/hierarchy1"/>
    <dgm:cxn modelId="{9C9E5422-BCB9-4208-8A58-CE4438DA7ECC}" type="presParOf" srcId="{B4CC6C17-72A7-48CC-9D5D-76B6C77FE355}" destId="{6CF06FEA-68EA-422B-8CEC-B2800CA54709}" srcOrd="0" destOrd="0" presId="urn:microsoft.com/office/officeart/2005/8/layout/hierarchy1"/>
    <dgm:cxn modelId="{A3BCA604-090D-466D-A18D-2470999E5A71}" type="presParOf" srcId="{6CF06FEA-68EA-422B-8CEC-B2800CA54709}" destId="{06510740-64FD-4E87-B62E-FA1C95F28849}" srcOrd="0" destOrd="0" presId="urn:microsoft.com/office/officeart/2005/8/layout/hierarchy1"/>
    <dgm:cxn modelId="{59BCFA05-B686-48DC-843D-B286AC3C28A0}" type="presParOf" srcId="{06510740-64FD-4E87-B62E-FA1C95F28849}" destId="{E216315E-2184-42BD-AE6A-039A90A964A1}" srcOrd="0" destOrd="0" presId="urn:microsoft.com/office/officeart/2005/8/layout/hierarchy1"/>
    <dgm:cxn modelId="{9F33EF36-BBBD-4333-BCF3-194CC8CA5786}" type="presParOf" srcId="{06510740-64FD-4E87-B62E-FA1C95F28849}" destId="{7861DAFB-AE77-489F-A4DB-62391DDBC29B}" srcOrd="1" destOrd="0" presId="urn:microsoft.com/office/officeart/2005/8/layout/hierarchy1"/>
    <dgm:cxn modelId="{249402C3-57C8-4E60-B801-11564E7E5278}" type="presParOf" srcId="{6CF06FEA-68EA-422B-8CEC-B2800CA54709}" destId="{F80DCD26-B333-4F07-8173-60BDC6A1C088}" srcOrd="1" destOrd="0" presId="urn:microsoft.com/office/officeart/2005/8/layout/hierarchy1"/>
    <dgm:cxn modelId="{6919E928-D452-4A78-B1FC-59CA32FDC2F3}" type="presParOf" srcId="{B4CC6C17-72A7-48CC-9D5D-76B6C77FE355}" destId="{B56801DA-5EF4-4B65-B123-47205FB29B24}" srcOrd="1" destOrd="0" presId="urn:microsoft.com/office/officeart/2005/8/layout/hierarchy1"/>
    <dgm:cxn modelId="{A0F33E9E-C68E-43C2-B0B7-4FBF45E462B1}" type="presParOf" srcId="{B56801DA-5EF4-4B65-B123-47205FB29B24}" destId="{BDBE5B17-B3FB-453B-A55F-29912806E796}" srcOrd="0" destOrd="0" presId="urn:microsoft.com/office/officeart/2005/8/layout/hierarchy1"/>
    <dgm:cxn modelId="{A015AC8A-00A1-4E57-A6CD-4AAFD97F2E4E}" type="presParOf" srcId="{BDBE5B17-B3FB-453B-A55F-29912806E796}" destId="{F802A37A-04F2-44E1-B0B7-02CD1EF13CC6}" srcOrd="0" destOrd="0" presId="urn:microsoft.com/office/officeart/2005/8/layout/hierarchy1"/>
    <dgm:cxn modelId="{EF33A6A7-AC0A-4056-9BF4-BB20E67A5CD9}" type="presParOf" srcId="{BDBE5B17-B3FB-453B-A55F-29912806E796}" destId="{C92E09C6-74CF-47AE-82FE-49C41EAF7AB7}" srcOrd="1" destOrd="0" presId="urn:microsoft.com/office/officeart/2005/8/layout/hierarchy1"/>
    <dgm:cxn modelId="{A9CF0658-842F-4E0E-8F82-27833446BCB5}" type="presParOf" srcId="{B56801DA-5EF4-4B65-B123-47205FB29B24}" destId="{B681EB01-1B63-4D8D-85E4-1DDCA34C3DD9}" srcOrd="1" destOrd="0" presId="urn:microsoft.com/office/officeart/2005/8/layout/hierarchy1"/>
    <dgm:cxn modelId="{25C5B949-42C0-4158-8893-430641C3AC26}" type="presParOf" srcId="{B4CC6C17-72A7-48CC-9D5D-76B6C77FE355}" destId="{A64731A7-424F-40A4-B3D2-4B0272F0FE28}" srcOrd="2" destOrd="0" presId="urn:microsoft.com/office/officeart/2005/8/layout/hierarchy1"/>
    <dgm:cxn modelId="{C9E06BCE-067E-4E50-8F50-4367A43DFCA7}" type="presParOf" srcId="{A64731A7-424F-40A4-B3D2-4B0272F0FE28}" destId="{2DD30F27-8CFA-4B91-97C0-54C775474804}" srcOrd="0" destOrd="0" presId="urn:microsoft.com/office/officeart/2005/8/layout/hierarchy1"/>
    <dgm:cxn modelId="{2D20D60D-A450-47E0-A696-2C8244A16D5C}" type="presParOf" srcId="{2DD30F27-8CFA-4B91-97C0-54C775474804}" destId="{9DE5103B-1D2B-4531-B844-51ADEEC65CB6}" srcOrd="0" destOrd="0" presId="urn:microsoft.com/office/officeart/2005/8/layout/hierarchy1"/>
    <dgm:cxn modelId="{6036D388-3A94-4C7F-B8BE-DBE99D395AD2}" type="presParOf" srcId="{2DD30F27-8CFA-4B91-97C0-54C775474804}" destId="{8E632689-36C4-45D2-9860-C6E53827A94C}" srcOrd="1" destOrd="0" presId="urn:microsoft.com/office/officeart/2005/8/layout/hierarchy1"/>
    <dgm:cxn modelId="{C627EE0A-8FA8-4BE4-8186-7394A095E45B}" type="presParOf" srcId="{A64731A7-424F-40A4-B3D2-4B0272F0FE28}" destId="{BE378359-4299-4D85-A1A1-D0EDE6B7CFD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23A87-4A44-45A9-8A7C-9904F012664B}" type="doc">
      <dgm:prSet loTypeId="urn:microsoft.com/office/officeart/2005/8/layout/orgChart1" loCatId="hierarchy" qsTypeId="urn:microsoft.com/office/officeart/2005/8/quickstyle/simple4" qsCatId="simple" csTypeId="urn:microsoft.com/office/officeart/2005/8/colors/colorful5" csCatId="colorful" phldr="1"/>
      <dgm:spPr/>
      <dgm:t>
        <a:bodyPr/>
        <a:lstStyle/>
        <a:p>
          <a:endParaRPr lang="pl-PL"/>
        </a:p>
      </dgm:t>
    </dgm:pt>
    <dgm:pt modelId="{C096AEC2-DE3F-4017-B8A8-E69C1A049A1B}">
      <dgm:prSet phldrT="[Tekst]"/>
      <dgm:spPr/>
      <dgm:t>
        <a:bodyPr/>
        <a:lstStyle/>
        <a:p>
          <a:r>
            <a:rPr lang="pl-PL" dirty="0"/>
            <a:t>ŚRODKI ZASKARŻENIA</a:t>
          </a:r>
        </a:p>
      </dgm:t>
    </dgm:pt>
    <dgm:pt modelId="{83F065A2-0729-498F-A6F3-8B10565CCA2C}" type="parTrans" cxnId="{FEF1BDCB-2586-424E-A351-FDDC1777410E}">
      <dgm:prSet/>
      <dgm:spPr/>
      <dgm:t>
        <a:bodyPr/>
        <a:lstStyle/>
        <a:p>
          <a:endParaRPr lang="pl-PL"/>
        </a:p>
      </dgm:t>
    </dgm:pt>
    <dgm:pt modelId="{A16E3D26-A615-4427-9C11-F730F02FDE58}" type="sibTrans" cxnId="{FEF1BDCB-2586-424E-A351-FDDC1777410E}">
      <dgm:prSet/>
      <dgm:spPr/>
      <dgm:t>
        <a:bodyPr/>
        <a:lstStyle/>
        <a:p>
          <a:endParaRPr lang="pl-PL"/>
        </a:p>
      </dgm:t>
    </dgm:pt>
    <dgm:pt modelId="{80CD2B2A-D04F-4BFA-A35C-6EE0BF507028}">
      <dgm:prSet phldrT="[Tekst]"/>
      <dgm:spPr/>
      <dgm:t>
        <a:bodyPr/>
        <a:lstStyle/>
        <a:p>
          <a:r>
            <a:rPr lang="pl-PL" dirty="0"/>
            <a:t>ZWYCZAJNE</a:t>
          </a:r>
        </a:p>
      </dgm:t>
    </dgm:pt>
    <dgm:pt modelId="{585B8716-FD04-49A5-AD6A-4314F6088CE8}" type="parTrans" cxnId="{0C116D8A-ED2F-4207-8A80-D5EE7C783EBE}">
      <dgm:prSet/>
      <dgm:spPr/>
      <dgm:t>
        <a:bodyPr/>
        <a:lstStyle/>
        <a:p>
          <a:endParaRPr lang="pl-PL"/>
        </a:p>
      </dgm:t>
    </dgm:pt>
    <dgm:pt modelId="{178617E3-D169-48E2-A8C4-302AC33FBC19}" type="sibTrans" cxnId="{0C116D8A-ED2F-4207-8A80-D5EE7C783EBE}">
      <dgm:prSet/>
      <dgm:spPr/>
      <dgm:t>
        <a:bodyPr/>
        <a:lstStyle/>
        <a:p>
          <a:endParaRPr lang="pl-PL"/>
        </a:p>
      </dgm:t>
    </dgm:pt>
    <dgm:pt modelId="{1F3FE3FC-E7A7-4701-AFA3-78C1E7ED7E23}">
      <dgm:prSet/>
      <dgm:spPr/>
      <dgm:t>
        <a:bodyPr/>
        <a:lstStyle/>
        <a:p>
          <a:r>
            <a:rPr lang="pl-PL" dirty="0"/>
            <a:t>ODWOŁAWCZE</a:t>
          </a:r>
        </a:p>
      </dgm:t>
    </dgm:pt>
    <dgm:pt modelId="{8986A95B-C743-4772-94FC-2586AE3F67E6}" type="parTrans" cxnId="{7E346E2B-1AB8-4115-8352-5C2B31722680}">
      <dgm:prSet/>
      <dgm:spPr/>
      <dgm:t>
        <a:bodyPr/>
        <a:lstStyle/>
        <a:p>
          <a:endParaRPr lang="pl-PL"/>
        </a:p>
      </dgm:t>
    </dgm:pt>
    <dgm:pt modelId="{0D98BD40-06A0-4212-9413-9FC7876A2BAC}" type="sibTrans" cxnId="{7E346E2B-1AB8-4115-8352-5C2B31722680}">
      <dgm:prSet/>
      <dgm:spPr/>
      <dgm:t>
        <a:bodyPr/>
        <a:lstStyle/>
        <a:p>
          <a:endParaRPr lang="pl-PL"/>
        </a:p>
      </dgm:t>
    </dgm:pt>
    <dgm:pt modelId="{66DDEC33-DC70-46BD-8A07-A09BD4799DB8}">
      <dgm:prSet/>
      <dgm:spPr/>
      <dgm:t>
        <a:bodyPr/>
        <a:lstStyle/>
        <a:p>
          <a:r>
            <a:rPr lang="pl-PL" dirty="0"/>
            <a:t>INNE ZWYCZAJNE ŚRODKI ZASKARŻENIA</a:t>
          </a:r>
        </a:p>
      </dgm:t>
    </dgm:pt>
    <dgm:pt modelId="{F81DFAD5-98BE-4AFB-91AB-737FCC0ED507}" type="parTrans" cxnId="{2D7543B3-49F9-4089-9C07-D0DCF2A24E58}">
      <dgm:prSet/>
      <dgm:spPr/>
      <dgm:t>
        <a:bodyPr/>
        <a:lstStyle/>
        <a:p>
          <a:endParaRPr lang="pl-PL"/>
        </a:p>
      </dgm:t>
    </dgm:pt>
    <dgm:pt modelId="{B75A613A-5E01-49FC-A9C7-11A77A4138AD}" type="sibTrans" cxnId="{2D7543B3-49F9-4089-9C07-D0DCF2A24E58}">
      <dgm:prSet/>
      <dgm:spPr/>
      <dgm:t>
        <a:bodyPr/>
        <a:lstStyle/>
        <a:p>
          <a:endParaRPr lang="pl-PL"/>
        </a:p>
      </dgm:t>
    </dgm:pt>
    <dgm:pt modelId="{A1B3D229-B4FD-494C-8F0A-1BC3ADDA452B}">
      <dgm:prSet/>
      <dgm:spPr/>
      <dgm:t>
        <a:bodyPr/>
        <a:lstStyle/>
        <a:p>
          <a:r>
            <a:rPr lang="pl-PL" dirty="0"/>
            <a:t>ZAŻALENIE</a:t>
          </a:r>
        </a:p>
      </dgm:t>
    </dgm:pt>
    <dgm:pt modelId="{36FED016-3D1F-4D7F-83BC-F15C24F77C02}" type="parTrans" cxnId="{DE330DAF-053F-42C7-BE4E-208D16E25D58}">
      <dgm:prSet/>
      <dgm:spPr/>
      <dgm:t>
        <a:bodyPr/>
        <a:lstStyle/>
        <a:p>
          <a:endParaRPr lang="pl-PL"/>
        </a:p>
      </dgm:t>
    </dgm:pt>
    <dgm:pt modelId="{B60D96EF-310C-4147-90E5-9D127EF29F24}" type="sibTrans" cxnId="{DE330DAF-053F-42C7-BE4E-208D16E25D58}">
      <dgm:prSet/>
      <dgm:spPr/>
      <dgm:t>
        <a:bodyPr/>
        <a:lstStyle/>
        <a:p>
          <a:endParaRPr lang="pl-PL"/>
        </a:p>
      </dgm:t>
    </dgm:pt>
    <dgm:pt modelId="{5E2DC138-E56D-47E0-9998-D27CCC6DDF13}">
      <dgm:prSet/>
      <dgm:spPr/>
      <dgm:t>
        <a:bodyPr/>
        <a:lstStyle/>
        <a:p>
          <a:r>
            <a:rPr lang="pl-PL" dirty="0"/>
            <a:t>SKARGA NA CZYNNOŚĆ KOMORNIKA</a:t>
          </a:r>
          <a:br>
            <a:rPr lang="pl-PL" dirty="0"/>
          </a:br>
          <a:endParaRPr lang="pl-PL" dirty="0"/>
        </a:p>
      </dgm:t>
    </dgm:pt>
    <dgm:pt modelId="{7CD842B5-67EF-49AA-B312-DA89F0F33A0F}" type="parTrans" cxnId="{16C90FBA-025D-4433-8211-4557A7769BAC}">
      <dgm:prSet/>
      <dgm:spPr/>
      <dgm:t>
        <a:bodyPr/>
        <a:lstStyle/>
        <a:p>
          <a:endParaRPr lang="pl-PL"/>
        </a:p>
      </dgm:t>
    </dgm:pt>
    <dgm:pt modelId="{9F5E4E65-F8A9-4390-A609-1D019C2BD063}" type="sibTrans" cxnId="{16C90FBA-025D-4433-8211-4557A7769BAC}">
      <dgm:prSet/>
      <dgm:spPr/>
      <dgm:t>
        <a:bodyPr/>
        <a:lstStyle/>
        <a:p>
          <a:endParaRPr lang="pl-PL"/>
        </a:p>
      </dgm:t>
    </dgm:pt>
    <dgm:pt modelId="{3023A504-02E6-4E86-8524-38A0BE1A615A}">
      <dgm:prSet/>
      <dgm:spPr/>
      <dgm:t>
        <a:bodyPr/>
        <a:lstStyle/>
        <a:p>
          <a:r>
            <a:rPr lang="pl-PL" dirty="0"/>
            <a:t>ZARZUTY PRZECIWKO PLANOWI PODZIAŁU SUMY UZYSKANEJ Z EGZEKUCJI</a:t>
          </a:r>
        </a:p>
      </dgm:t>
    </dgm:pt>
    <dgm:pt modelId="{959DAF7B-7E41-4FCC-A8C9-E2A3E15B09BE}" type="parTrans" cxnId="{E1BF872D-A354-4B29-83BF-287A9D4063C9}">
      <dgm:prSet/>
      <dgm:spPr/>
      <dgm:t>
        <a:bodyPr/>
        <a:lstStyle/>
        <a:p>
          <a:endParaRPr lang="pl-PL"/>
        </a:p>
      </dgm:t>
    </dgm:pt>
    <dgm:pt modelId="{EBFBEE7E-B517-47E4-BD72-5EBE2F3D3EF0}" type="sibTrans" cxnId="{E1BF872D-A354-4B29-83BF-287A9D4063C9}">
      <dgm:prSet/>
      <dgm:spPr/>
      <dgm:t>
        <a:bodyPr/>
        <a:lstStyle/>
        <a:p>
          <a:endParaRPr lang="pl-PL"/>
        </a:p>
      </dgm:t>
    </dgm:pt>
    <dgm:pt modelId="{6D42B3FA-6F65-4A4D-8113-6404EAC47ECC}">
      <dgm:prSet/>
      <dgm:spPr/>
      <dgm:t>
        <a:bodyPr/>
        <a:lstStyle/>
        <a:p>
          <a:r>
            <a:rPr lang="pl-PL" dirty="0"/>
            <a:t>SKARGA NA PLAN PODZIAŁU SUMY UZYSKANEJ Z EGZEKUCJI PRZEZ ZARZĄD PRZYMUSOWY</a:t>
          </a:r>
        </a:p>
      </dgm:t>
    </dgm:pt>
    <dgm:pt modelId="{B833B3F2-7DF9-4956-8D3A-95CDD257F8EE}" type="parTrans" cxnId="{1F53E2EF-AE38-403D-8277-20BE77F0921B}">
      <dgm:prSet/>
      <dgm:spPr/>
      <dgm:t>
        <a:bodyPr/>
        <a:lstStyle/>
        <a:p>
          <a:endParaRPr lang="pl-PL"/>
        </a:p>
      </dgm:t>
    </dgm:pt>
    <dgm:pt modelId="{B155600A-1673-459B-AFC6-DC5777A44C88}" type="sibTrans" cxnId="{1F53E2EF-AE38-403D-8277-20BE77F0921B}">
      <dgm:prSet/>
      <dgm:spPr/>
      <dgm:t>
        <a:bodyPr/>
        <a:lstStyle/>
        <a:p>
          <a:endParaRPr lang="pl-PL"/>
        </a:p>
      </dgm:t>
    </dgm:pt>
    <dgm:pt modelId="{68D2DABB-59F2-4A9F-9F9E-53B9474351C0}">
      <dgm:prSet/>
      <dgm:spPr/>
      <dgm:t>
        <a:bodyPr/>
        <a:lstStyle/>
        <a:p>
          <a:r>
            <a:rPr lang="pl-PL" dirty="0"/>
            <a:t>SKARGA NA ORZECZENIE REFERENDARZA SĄDOWEGO</a:t>
          </a:r>
        </a:p>
      </dgm:t>
    </dgm:pt>
    <dgm:pt modelId="{2D0F70E7-3CCE-436C-8CD1-EB78205BAB64}" type="parTrans" cxnId="{D97E1CC5-BA6D-469E-892B-E71C10B307A4}">
      <dgm:prSet/>
      <dgm:spPr/>
      <dgm:t>
        <a:bodyPr/>
        <a:lstStyle/>
        <a:p>
          <a:endParaRPr lang="pl-PL"/>
        </a:p>
      </dgm:t>
    </dgm:pt>
    <dgm:pt modelId="{DFF0A1D0-8B64-4D85-A5C6-F65178D8D276}" type="sibTrans" cxnId="{D97E1CC5-BA6D-469E-892B-E71C10B307A4}">
      <dgm:prSet/>
      <dgm:spPr/>
      <dgm:t>
        <a:bodyPr/>
        <a:lstStyle/>
        <a:p>
          <a:endParaRPr lang="pl-PL"/>
        </a:p>
      </dgm:t>
    </dgm:pt>
    <dgm:pt modelId="{5C3183AF-7FE5-46D7-B099-F1E44541FB9F}" type="pres">
      <dgm:prSet presAssocID="{26323A87-4A44-45A9-8A7C-9904F012664B}" presName="hierChild1" presStyleCnt="0">
        <dgm:presLayoutVars>
          <dgm:orgChart val="1"/>
          <dgm:chPref val="1"/>
          <dgm:dir/>
          <dgm:animOne val="branch"/>
          <dgm:animLvl val="lvl"/>
          <dgm:resizeHandles/>
        </dgm:presLayoutVars>
      </dgm:prSet>
      <dgm:spPr/>
      <dgm:t>
        <a:bodyPr/>
        <a:lstStyle/>
        <a:p>
          <a:endParaRPr lang="pl-PL"/>
        </a:p>
      </dgm:t>
    </dgm:pt>
    <dgm:pt modelId="{3C0FBE6F-1958-4D23-9B90-A86298C797EA}" type="pres">
      <dgm:prSet presAssocID="{C096AEC2-DE3F-4017-B8A8-E69C1A049A1B}" presName="hierRoot1" presStyleCnt="0">
        <dgm:presLayoutVars>
          <dgm:hierBranch val="init"/>
        </dgm:presLayoutVars>
      </dgm:prSet>
      <dgm:spPr/>
    </dgm:pt>
    <dgm:pt modelId="{AAF4101B-779F-4659-99B7-CBD37821A172}" type="pres">
      <dgm:prSet presAssocID="{C096AEC2-DE3F-4017-B8A8-E69C1A049A1B}" presName="rootComposite1" presStyleCnt="0"/>
      <dgm:spPr/>
    </dgm:pt>
    <dgm:pt modelId="{C6103453-60E6-4E8C-89D2-ED7556B39582}" type="pres">
      <dgm:prSet presAssocID="{C096AEC2-DE3F-4017-B8A8-E69C1A049A1B}" presName="rootText1" presStyleLbl="node0" presStyleIdx="0" presStyleCnt="1">
        <dgm:presLayoutVars>
          <dgm:chPref val="3"/>
        </dgm:presLayoutVars>
      </dgm:prSet>
      <dgm:spPr/>
      <dgm:t>
        <a:bodyPr/>
        <a:lstStyle/>
        <a:p>
          <a:endParaRPr lang="pl-PL"/>
        </a:p>
      </dgm:t>
    </dgm:pt>
    <dgm:pt modelId="{0A61684C-AD3F-4BA7-ABB2-AC39F0E411D4}" type="pres">
      <dgm:prSet presAssocID="{C096AEC2-DE3F-4017-B8A8-E69C1A049A1B}" presName="rootConnector1" presStyleLbl="node1" presStyleIdx="0" presStyleCnt="0"/>
      <dgm:spPr/>
      <dgm:t>
        <a:bodyPr/>
        <a:lstStyle/>
        <a:p>
          <a:endParaRPr lang="pl-PL"/>
        </a:p>
      </dgm:t>
    </dgm:pt>
    <dgm:pt modelId="{7C2C5784-C2BE-406F-8FD4-BDE743CEE835}" type="pres">
      <dgm:prSet presAssocID="{C096AEC2-DE3F-4017-B8A8-E69C1A049A1B}" presName="hierChild2" presStyleCnt="0"/>
      <dgm:spPr/>
    </dgm:pt>
    <dgm:pt modelId="{5AFA53F7-871F-4578-BE19-B6D5810E6D1E}" type="pres">
      <dgm:prSet presAssocID="{585B8716-FD04-49A5-AD6A-4314F6088CE8}" presName="Name37" presStyleLbl="parChTrans1D2" presStyleIdx="0" presStyleCnt="1"/>
      <dgm:spPr/>
      <dgm:t>
        <a:bodyPr/>
        <a:lstStyle/>
        <a:p>
          <a:endParaRPr lang="pl-PL"/>
        </a:p>
      </dgm:t>
    </dgm:pt>
    <dgm:pt modelId="{B96B695A-8F9F-4A26-A69E-36B31E827350}" type="pres">
      <dgm:prSet presAssocID="{80CD2B2A-D04F-4BFA-A35C-6EE0BF507028}" presName="hierRoot2" presStyleCnt="0">
        <dgm:presLayoutVars>
          <dgm:hierBranch val="init"/>
        </dgm:presLayoutVars>
      </dgm:prSet>
      <dgm:spPr/>
    </dgm:pt>
    <dgm:pt modelId="{EDDBE7CB-1A0C-4F3A-905D-0175D444C954}" type="pres">
      <dgm:prSet presAssocID="{80CD2B2A-D04F-4BFA-A35C-6EE0BF507028}" presName="rootComposite" presStyleCnt="0"/>
      <dgm:spPr/>
    </dgm:pt>
    <dgm:pt modelId="{78FADDAD-C930-4D2E-9ABB-9DA1237E1C00}" type="pres">
      <dgm:prSet presAssocID="{80CD2B2A-D04F-4BFA-A35C-6EE0BF507028}" presName="rootText" presStyleLbl="node2" presStyleIdx="0" presStyleCnt="1">
        <dgm:presLayoutVars>
          <dgm:chPref val="3"/>
        </dgm:presLayoutVars>
      </dgm:prSet>
      <dgm:spPr/>
      <dgm:t>
        <a:bodyPr/>
        <a:lstStyle/>
        <a:p>
          <a:endParaRPr lang="pl-PL"/>
        </a:p>
      </dgm:t>
    </dgm:pt>
    <dgm:pt modelId="{00AF9EFF-25F9-4698-AA8D-008FB0FE66A9}" type="pres">
      <dgm:prSet presAssocID="{80CD2B2A-D04F-4BFA-A35C-6EE0BF507028}" presName="rootConnector" presStyleLbl="node2" presStyleIdx="0" presStyleCnt="1"/>
      <dgm:spPr/>
      <dgm:t>
        <a:bodyPr/>
        <a:lstStyle/>
        <a:p>
          <a:endParaRPr lang="pl-PL"/>
        </a:p>
      </dgm:t>
    </dgm:pt>
    <dgm:pt modelId="{9D66375B-A37C-410C-8DA5-87425CECB6D2}" type="pres">
      <dgm:prSet presAssocID="{80CD2B2A-D04F-4BFA-A35C-6EE0BF507028}" presName="hierChild4" presStyleCnt="0"/>
      <dgm:spPr/>
    </dgm:pt>
    <dgm:pt modelId="{6D36050D-90A3-4941-AC98-886EB894A507}" type="pres">
      <dgm:prSet presAssocID="{8986A95B-C743-4772-94FC-2586AE3F67E6}" presName="Name37" presStyleLbl="parChTrans1D3" presStyleIdx="0" presStyleCnt="2"/>
      <dgm:spPr/>
      <dgm:t>
        <a:bodyPr/>
        <a:lstStyle/>
        <a:p>
          <a:endParaRPr lang="pl-PL"/>
        </a:p>
      </dgm:t>
    </dgm:pt>
    <dgm:pt modelId="{525AFD91-9D2A-4EEC-A368-37B8E890AE71}" type="pres">
      <dgm:prSet presAssocID="{1F3FE3FC-E7A7-4701-AFA3-78C1E7ED7E23}" presName="hierRoot2" presStyleCnt="0">
        <dgm:presLayoutVars>
          <dgm:hierBranch val="init"/>
        </dgm:presLayoutVars>
      </dgm:prSet>
      <dgm:spPr/>
    </dgm:pt>
    <dgm:pt modelId="{B185AAC7-578F-4FB7-8C2E-EB9092C3D799}" type="pres">
      <dgm:prSet presAssocID="{1F3FE3FC-E7A7-4701-AFA3-78C1E7ED7E23}" presName="rootComposite" presStyleCnt="0"/>
      <dgm:spPr/>
    </dgm:pt>
    <dgm:pt modelId="{159EF76D-19BF-40FF-9892-B7C1E2883EB3}" type="pres">
      <dgm:prSet presAssocID="{1F3FE3FC-E7A7-4701-AFA3-78C1E7ED7E23}" presName="rootText" presStyleLbl="node3" presStyleIdx="0" presStyleCnt="2">
        <dgm:presLayoutVars>
          <dgm:chPref val="3"/>
        </dgm:presLayoutVars>
      </dgm:prSet>
      <dgm:spPr/>
      <dgm:t>
        <a:bodyPr/>
        <a:lstStyle/>
        <a:p>
          <a:endParaRPr lang="pl-PL"/>
        </a:p>
      </dgm:t>
    </dgm:pt>
    <dgm:pt modelId="{CDFB45FE-4519-4733-A519-FEF2950B0ADF}" type="pres">
      <dgm:prSet presAssocID="{1F3FE3FC-E7A7-4701-AFA3-78C1E7ED7E23}" presName="rootConnector" presStyleLbl="node3" presStyleIdx="0" presStyleCnt="2"/>
      <dgm:spPr/>
      <dgm:t>
        <a:bodyPr/>
        <a:lstStyle/>
        <a:p>
          <a:endParaRPr lang="pl-PL"/>
        </a:p>
      </dgm:t>
    </dgm:pt>
    <dgm:pt modelId="{CD6E545D-AFC9-4C98-9588-59946446AACF}" type="pres">
      <dgm:prSet presAssocID="{1F3FE3FC-E7A7-4701-AFA3-78C1E7ED7E23}" presName="hierChild4" presStyleCnt="0"/>
      <dgm:spPr/>
    </dgm:pt>
    <dgm:pt modelId="{90E333F1-BE9D-41B2-BCFF-63A7EC1DC546}" type="pres">
      <dgm:prSet presAssocID="{36FED016-3D1F-4D7F-83BC-F15C24F77C02}" presName="Name37" presStyleLbl="parChTrans1D4" presStyleIdx="0" presStyleCnt="5"/>
      <dgm:spPr/>
      <dgm:t>
        <a:bodyPr/>
        <a:lstStyle/>
        <a:p>
          <a:endParaRPr lang="pl-PL"/>
        </a:p>
      </dgm:t>
    </dgm:pt>
    <dgm:pt modelId="{7FCC31F5-F159-4490-B035-671C7380B8DE}" type="pres">
      <dgm:prSet presAssocID="{A1B3D229-B4FD-494C-8F0A-1BC3ADDA452B}" presName="hierRoot2" presStyleCnt="0">
        <dgm:presLayoutVars>
          <dgm:hierBranch val="init"/>
        </dgm:presLayoutVars>
      </dgm:prSet>
      <dgm:spPr/>
    </dgm:pt>
    <dgm:pt modelId="{A3EA03A1-1DCB-4442-8B5C-D09B78E39A4B}" type="pres">
      <dgm:prSet presAssocID="{A1B3D229-B4FD-494C-8F0A-1BC3ADDA452B}" presName="rootComposite" presStyleCnt="0"/>
      <dgm:spPr/>
    </dgm:pt>
    <dgm:pt modelId="{9D2B02EA-FAFF-462E-B1F2-8CD072DAC547}" type="pres">
      <dgm:prSet presAssocID="{A1B3D229-B4FD-494C-8F0A-1BC3ADDA452B}" presName="rootText" presStyleLbl="node4" presStyleIdx="0" presStyleCnt="5">
        <dgm:presLayoutVars>
          <dgm:chPref val="3"/>
        </dgm:presLayoutVars>
      </dgm:prSet>
      <dgm:spPr/>
      <dgm:t>
        <a:bodyPr/>
        <a:lstStyle/>
        <a:p>
          <a:endParaRPr lang="pl-PL"/>
        </a:p>
      </dgm:t>
    </dgm:pt>
    <dgm:pt modelId="{230C7797-E355-4FA8-A216-2D417AA41136}" type="pres">
      <dgm:prSet presAssocID="{A1B3D229-B4FD-494C-8F0A-1BC3ADDA452B}" presName="rootConnector" presStyleLbl="node4" presStyleIdx="0" presStyleCnt="5"/>
      <dgm:spPr/>
      <dgm:t>
        <a:bodyPr/>
        <a:lstStyle/>
        <a:p>
          <a:endParaRPr lang="pl-PL"/>
        </a:p>
      </dgm:t>
    </dgm:pt>
    <dgm:pt modelId="{133CDF8B-523D-4FCD-B4E9-DBD6C68BCF55}" type="pres">
      <dgm:prSet presAssocID="{A1B3D229-B4FD-494C-8F0A-1BC3ADDA452B}" presName="hierChild4" presStyleCnt="0"/>
      <dgm:spPr/>
    </dgm:pt>
    <dgm:pt modelId="{C18A4987-DA2F-4B36-8C4B-4F4607FF2774}" type="pres">
      <dgm:prSet presAssocID="{A1B3D229-B4FD-494C-8F0A-1BC3ADDA452B}" presName="hierChild5" presStyleCnt="0"/>
      <dgm:spPr/>
    </dgm:pt>
    <dgm:pt modelId="{D0264E32-F6FC-40A6-B6E7-352B0C1093B3}" type="pres">
      <dgm:prSet presAssocID="{1F3FE3FC-E7A7-4701-AFA3-78C1E7ED7E23}" presName="hierChild5" presStyleCnt="0"/>
      <dgm:spPr/>
    </dgm:pt>
    <dgm:pt modelId="{7398AF0F-126D-4116-8364-0DBC83183613}" type="pres">
      <dgm:prSet presAssocID="{F81DFAD5-98BE-4AFB-91AB-737FCC0ED507}" presName="Name37" presStyleLbl="parChTrans1D3" presStyleIdx="1" presStyleCnt="2"/>
      <dgm:spPr/>
      <dgm:t>
        <a:bodyPr/>
        <a:lstStyle/>
        <a:p>
          <a:endParaRPr lang="pl-PL"/>
        </a:p>
      </dgm:t>
    </dgm:pt>
    <dgm:pt modelId="{4503B50A-B7A9-4F5B-AF65-6CB980A9F004}" type="pres">
      <dgm:prSet presAssocID="{66DDEC33-DC70-46BD-8A07-A09BD4799DB8}" presName="hierRoot2" presStyleCnt="0">
        <dgm:presLayoutVars>
          <dgm:hierBranch val="init"/>
        </dgm:presLayoutVars>
      </dgm:prSet>
      <dgm:spPr/>
    </dgm:pt>
    <dgm:pt modelId="{1E0CB653-95F7-4646-B214-974953234A8C}" type="pres">
      <dgm:prSet presAssocID="{66DDEC33-DC70-46BD-8A07-A09BD4799DB8}" presName="rootComposite" presStyleCnt="0"/>
      <dgm:spPr/>
    </dgm:pt>
    <dgm:pt modelId="{E96FC38E-48E6-4168-9725-F9D55891D739}" type="pres">
      <dgm:prSet presAssocID="{66DDEC33-DC70-46BD-8A07-A09BD4799DB8}" presName="rootText" presStyleLbl="node3" presStyleIdx="1" presStyleCnt="2">
        <dgm:presLayoutVars>
          <dgm:chPref val="3"/>
        </dgm:presLayoutVars>
      </dgm:prSet>
      <dgm:spPr/>
      <dgm:t>
        <a:bodyPr/>
        <a:lstStyle/>
        <a:p>
          <a:endParaRPr lang="pl-PL"/>
        </a:p>
      </dgm:t>
    </dgm:pt>
    <dgm:pt modelId="{17656E66-844D-461B-A29A-B2ACA0EBBEA4}" type="pres">
      <dgm:prSet presAssocID="{66DDEC33-DC70-46BD-8A07-A09BD4799DB8}" presName="rootConnector" presStyleLbl="node3" presStyleIdx="1" presStyleCnt="2"/>
      <dgm:spPr/>
      <dgm:t>
        <a:bodyPr/>
        <a:lstStyle/>
        <a:p>
          <a:endParaRPr lang="pl-PL"/>
        </a:p>
      </dgm:t>
    </dgm:pt>
    <dgm:pt modelId="{56D3D551-1D9B-41CA-A8B3-D97AF24DD555}" type="pres">
      <dgm:prSet presAssocID="{66DDEC33-DC70-46BD-8A07-A09BD4799DB8}" presName="hierChild4" presStyleCnt="0"/>
      <dgm:spPr/>
    </dgm:pt>
    <dgm:pt modelId="{6ED43142-BF77-4CD0-8E14-AB28D9A9545A}" type="pres">
      <dgm:prSet presAssocID="{7CD842B5-67EF-49AA-B312-DA89F0F33A0F}" presName="Name37" presStyleLbl="parChTrans1D4" presStyleIdx="1" presStyleCnt="5"/>
      <dgm:spPr/>
      <dgm:t>
        <a:bodyPr/>
        <a:lstStyle/>
        <a:p>
          <a:endParaRPr lang="pl-PL"/>
        </a:p>
      </dgm:t>
    </dgm:pt>
    <dgm:pt modelId="{A8882DE9-CFB7-4423-9809-5FC7C565141A}" type="pres">
      <dgm:prSet presAssocID="{5E2DC138-E56D-47E0-9998-D27CCC6DDF13}" presName="hierRoot2" presStyleCnt="0">
        <dgm:presLayoutVars>
          <dgm:hierBranch val="init"/>
        </dgm:presLayoutVars>
      </dgm:prSet>
      <dgm:spPr/>
    </dgm:pt>
    <dgm:pt modelId="{0BB0A3A6-D205-4397-B4AA-F28171013611}" type="pres">
      <dgm:prSet presAssocID="{5E2DC138-E56D-47E0-9998-D27CCC6DDF13}" presName="rootComposite" presStyleCnt="0"/>
      <dgm:spPr/>
    </dgm:pt>
    <dgm:pt modelId="{C3955485-F2B6-40B8-AFB8-01515BD28E2B}" type="pres">
      <dgm:prSet presAssocID="{5E2DC138-E56D-47E0-9998-D27CCC6DDF13}" presName="rootText" presStyleLbl="node4" presStyleIdx="1" presStyleCnt="5">
        <dgm:presLayoutVars>
          <dgm:chPref val="3"/>
        </dgm:presLayoutVars>
      </dgm:prSet>
      <dgm:spPr/>
      <dgm:t>
        <a:bodyPr/>
        <a:lstStyle/>
        <a:p>
          <a:endParaRPr lang="pl-PL"/>
        </a:p>
      </dgm:t>
    </dgm:pt>
    <dgm:pt modelId="{70DACBC9-90D3-44E6-8C8A-B14E9FE78763}" type="pres">
      <dgm:prSet presAssocID="{5E2DC138-E56D-47E0-9998-D27CCC6DDF13}" presName="rootConnector" presStyleLbl="node4" presStyleIdx="1" presStyleCnt="5"/>
      <dgm:spPr/>
      <dgm:t>
        <a:bodyPr/>
        <a:lstStyle/>
        <a:p>
          <a:endParaRPr lang="pl-PL"/>
        </a:p>
      </dgm:t>
    </dgm:pt>
    <dgm:pt modelId="{F0E4B7A4-32F7-41B0-8FC5-0B43AFBF6BF8}" type="pres">
      <dgm:prSet presAssocID="{5E2DC138-E56D-47E0-9998-D27CCC6DDF13}" presName="hierChild4" presStyleCnt="0"/>
      <dgm:spPr/>
    </dgm:pt>
    <dgm:pt modelId="{0D5DBD1A-9EF8-42CE-9C87-6D8678DA7E01}" type="pres">
      <dgm:prSet presAssocID="{5E2DC138-E56D-47E0-9998-D27CCC6DDF13}" presName="hierChild5" presStyleCnt="0"/>
      <dgm:spPr/>
    </dgm:pt>
    <dgm:pt modelId="{444EADF1-2771-4983-9E12-57C6CAB77294}" type="pres">
      <dgm:prSet presAssocID="{2D0F70E7-3CCE-436C-8CD1-EB78205BAB64}" presName="Name37" presStyleLbl="parChTrans1D4" presStyleIdx="2" presStyleCnt="5"/>
      <dgm:spPr/>
      <dgm:t>
        <a:bodyPr/>
        <a:lstStyle/>
        <a:p>
          <a:endParaRPr lang="pl-PL"/>
        </a:p>
      </dgm:t>
    </dgm:pt>
    <dgm:pt modelId="{025FFC5C-F90A-4DB3-849A-847FE8D07914}" type="pres">
      <dgm:prSet presAssocID="{68D2DABB-59F2-4A9F-9F9E-53B9474351C0}" presName="hierRoot2" presStyleCnt="0">
        <dgm:presLayoutVars>
          <dgm:hierBranch val="init"/>
        </dgm:presLayoutVars>
      </dgm:prSet>
      <dgm:spPr/>
    </dgm:pt>
    <dgm:pt modelId="{BA9A22A4-4EEB-4F08-8C20-E5940B3FC844}" type="pres">
      <dgm:prSet presAssocID="{68D2DABB-59F2-4A9F-9F9E-53B9474351C0}" presName="rootComposite" presStyleCnt="0"/>
      <dgm:spPr/>
    </dgm:pt>
    <dgm:pt modelId="{4B335B4F-B950-402C-B47A-C5C287645B33}" type="pres">
      <dgm:prSet presAssocID="{68D2DABB-59F2-4A9F-9F9E-53B9474351C0}" presName="rootText" presStyleLbl="node4" presStyleIdx="2" presStyleCnt="5">
        <dgm:presLayoutVars>
          <dgm:chPref val="3"/>
        </dgm:presLayoutVars>
      </dgm:prSet>
      <dgm:spPr/>
      <dgm:t>
        <a:bodyPr/>
        <a:lstStyle/>
        <a:p>
          <a:endParaRPr lang="pl-PL"/>
        </a:p>
      </dgm:t>
    </dgm:pt>
    <dgm:pt modelId="{86B24D2B-C947-4077-8C11-E0337FC2011B}" type="pres">
      <dgm:prSet presAssocID="{68D2DABB-59F2-4A9F-9F9E-53B9474351C0}" presName="rootConnector" presStyleLbl="node4" presStyleIdx="2" presStyleCnt="5"/>
      <dgm:spPr/>
      <dgm:t>
        <a:bodyPr/>
        <a:lstStyle/>
        <a:p>
          <a:endParaRPr lang="pl-PL"/>
        </a:p>
      </dgm:t>
    </dgm:pt>
    <dgm:pt modelId="{5E7FEF28-2A0F-43C0-8EC6-27DDA6E2921E}" type="pres">
      <dgm:prSet presAssocID="{68D2DABB-59F2-4A9F-9F9E-53B9474351C0}" presName="hierChild4" presStyleCnt="0"/>
      <dgm:spPr/>
    </dgm:pt>
    <dgm:pt modelId="{724C0838-4033-40A4-9AF8-5F9999402C64}" type="pres">
      <dgm:prSet presAssocID="{68D2DABB-59F2-4A9F-9F9E-53B9474351C0}" presName="hierChild5" presStyleCnt="0"/>
      <dgm:spPr/>
    </dgm:pt>
    <dgm:pt modelId="{24FE80CB-8216-446E-8DED-4D5010BA9DF9}" type="pres">
      <dgm:prSet presAssocID="{959DAF7B-7E41-4FCC-A8C9-E2A3E15B09BE}" presName="Name37" presStyleLbl="parChTrans1D4" presStyleIdx="3" presStyleCnt="5"/>
      <dgm:spPr/>
      <dgm:t>
        <a:bodyPr/>
        <a:lstStyle/>
        <a:p>
          <a:endParaRPr lang="pl-PL"/>
        </a:p>
      </dgm:t>
    </dgm:pt>
    <dgm:pt modelId="{7C49A9AC-17B9-41D7-8538-04DA79CC564D}" type="pres">
      <dgm:prSet presAssocID="{3023A504-02E6-4E86-8524-38A0BE1A615A}" presName="hierRoot2" presStyleCnt="0">
        <dgm:presLayoutVars>
          <dgm:hierBranch val="init"/>
        </dgm:presLayoutVars>
      </dgm:prSet>
      <dgm:spPr/>
    </dgm:pt>
    <dgm:pt modelId="{A959AE00-E279-4844-BEF1-75BE19F67724}" type="pres">
      <dgm:prSet presAssocID="{3023A504-02E6-4E86-8524-38A0BE1A615A}" presName="rootComposite" presStyleCnt="0"/>
      <dgm:spPr/>
    </dgm:pt>
    <dgm:pt modelId="{9E26D3FE-D004-406B-BED6-895BAE394DF7}" type="pres">
      <dgm:prSet presAssocID="{3023A504-02E6-4E86-8524-38A0BE1A615A}" presName="rootText" presStyleLbl="node4" presStyleIdx="3" presStyleCnt="5">
        <dgm:presLayoutVars>
          <dgm:chPref val="3"/>
        </dgm:presLayoutVars>
      </dgm:prSet>
      <dgm:spPr/>
      <dgm:t>
        <a:bodyPr/>
        <a:lstStyle/>
        <a:p>
          <a:endParaRPr lang="pl-PL"/>
        </a:p>
      </dgm:t>
    </dgm:pt>
    <dgm:pt modelId="{8F28A409-4644-42BC-A70F-E1C3F0B075D4}" type="pres">
      <dgm:prSet presAssocID="{3023A504-02E6-4E86-8524-38A0BE1A615A}" presName="rootConnector" presStyleLbl="node4" presStyleIdx="3" presStyleCnt="5"/>
      <dgm:spPr/>
      <dgm:t>
        <a:bodyPr/>
        <a:lstStyle/>
        <a:p>
          <a:endParaRPr lang="pl-PL"/>
        </a:p>
      </dgm:t>
    </dgm:pt>
    <dgm:pt modelId="{41680240-4157-45F7-8FB1-05B09A4250FB}" type="pres">
      <dgm:prSet presAssocID="{3023A504-02E6-4E86-8524-38A0BE1A615A}" presName="hierChild4" presStyleCnt="0"/>
      <dgm:spPr/>
    </dgm:pt>
    <dgm:pt modelId="{A5AA424E-0B54-40B8-B8F5-AE16853457A6}" type="pres">
      <dgm:prSet presAssocID="{3023A504-02E6-4E86-8524-38A0BE1A615A}" presName="hierChild5" presStyleCnt="0"/>
      <dgm:spPr/>
    </dgm:pt>
    <dgm:pt modelId="{65F621C8-958C-4190-99AB-498F4BB90060}" type="pres">
      <dgm:prSet presAssocID="{B833B3F2-7DF9-4956-8D3A-95CDD257F8EE}" presName="Name37" presStyleLbl="parChTrans1D4" presStyleIdx="4" presStyleCnt="5"/>
      <dgm:spPr/>
      <dgm:t>
        <a:bodyPr/>
        <a:lstStyle/>
        <a:p>
          <a:endParaRPr lang="pl-PL"/>
        </a:p>
      </dgm:t>
    </dgm:pt>
    <dgm:pt modelId="{48FE375E-8B5F-4EA2-A00D-FC22BF064238}" type="pres">
      <dgm:prSet presAssocID="{6D42B3FA-6F65-4A4D-8113-6404EAC47ECC}" presName="hierRoot2" presStyleCnt="0">
        <dgm:presLayoutVars>
          <dgm:hierBranch val="init"/>
        </dgm:presLayoutVars>
      </dgm:prSet>
      <dgm:spPr/>
    </dgm:pt>
    <dgm:pt modelId="{11781E66-50D9-499E-AE6B-D23F03BACD95}" type="pres">
      <dgm:prSet presAssocID="{6D42B3FA-6F65-4A4D-8113-6404EAC47ECC}" presName="rootComposite" presStyleCnt="0"/>
      <dgm:spPr/>
    </dgm:pt>
    <dgm:pt modelId="{08B6BE46-2F56-4820-A130-8874B48CB7E4}" type="pres">
      <dgm:prSet presAssocID="{6D42B3FA-6F65-4A4D-8113-6404EAC47ECC}" presName="rootText" presStyleLbl="node4" presStyleIdx="4" presStyleCnt="5">
        <dgm:presLayoutVars>
          <dgm:chPref val="3"/>
        </dgm:presLayoutVars>
      </dgm:prSet>
      <dgm:spPr/>
      <dgm:t>
        <a:bodyPr/>
        <a:lstStyle/>
        <a:p>
          <a:endParaRPr lang="pl-PL"/>
        </a:p>
      </dgm:t>
    </dgm:pt>
    <dgm:pt modelId="{EE00B256-3516-47E9-9DF1-65F81AECC8E8}" type="pres">
      <dgm:prSet presAssocID="{6D42B3FA-6F65-4A4D-8113-6404EAC47ECC}" presName="rootConnector" presStyleLbl="node4" presStyleIdx="4" presStyleCnt="5"/>
      <dgm:spPr/>
      <dgm:t>
        <a:bodyPr/>
        <a:lstStyle/>
        <a:p>
          <a:endParaRPr lang="pl-PL"/>
        </a:p>
      </dgm:t>
    </dgm:pt>
    <dgm:pt modelId="{4605DDB7-AB93-4D29-81AE-1D8789C15F44}" type="pres">
      <dgm:prSet presAssocID="{6D42B3FA-6F65-4A4D-8113-6404EAC47ECC}" presName="hierChild4" presStyleCnt="0"/>
      <dgm:spPr/>
    </dgm:pt>
    <dgm:pt modelId="{D78F3D58-E115-41AA-BECE-90B9997836EE}" type="pres">
      <dgm:prSet presAssocID="{6D42B3FA-6F65-4A4D-8113-6404EAC47ECC}" presName="hierChild5" presStyleCnt="0"/>
      <dgm:spPr/>
    </dgm:pt>
    <dgm:pt modelId="{40CA7EE7-21A0-4BA3-B50C-6F1686A451B3}" type="pres">
      <dgm:prSet presAssocID="{66DDEC33-DC70-46BD-8A07-A09BD4799DB8}" presName="hierChild5" presStyleCnt="0"/>
      <dgm:spPr/>
    </dgm:pt>
    <dgm:pt modelId="{973A336F-5092-4C54-BE2F-7B4F8F277635}" type="pres">
      <dgm:prSet presAssocID="{80CD2B2A-D04F-4BFA-A35C-6EE0BF507028}" presName="hierChild5" presStyleCnt="0"/>
      <dgm:spPr/>
    </dgm:pt>
    <dgm:pt modelId="{26A1B3F0-EB58-41B3-9F5E-37BAE7BD155C}" type="pres">
      <dgm:prSet presAssocID="{C096AEC2-DE3F-4017-B8A8-E69C1A049A1B}" presName="hierChild3" presStyleCnt="0"/>
      <dgm:spPr/>
    </dgm:pt>
  </dgm:ptLst>
  <dgm:cxnLst>
    <dgm:cxn modelId="{D6DCE4B6-5756-450D-98D9-3EB4E6DF71B6}" type="presOf" srcId="{6D42B3FA-6F65-4A4D-8113-6404EAC47ECC}" destId="{EE00B256-3516-47E9-9DF1-65F81AECC8E8}" srcOrd="1" destOrd="0" presId="urn:microsoft.com/office/officeart/2005/8/layout/orgChart1"/>
    <dgm:cxn modelId="{FED13AF9-BC38-49D8-B726-B09BAF043119}" type="presOf" srcId="{66DDEC33-DC70-46BD-8A07-A09BD4799DB8}" destId="{E96FC38E-48E6-4168-9725-F9D55891D739}" srcOrd="0" destOrd="0" presId="urn:microsoft.com/office/officeart/2005/8/layout/orgChart1"/>
    <dgm:cxn modelId="{2A082E56-68B8-463C-BCE7-3514C23A83DA}" type="presOf" srcId="{68D2DABB-59F2-4A9F-9F9E-53B9474351C0}" destId="{86B24D2B-C947-4077-8C11-E0337FC2011B}" srcOrd="1" destOrd="0" presId="urn:microsoft.com/office/officeart/2005/8/layout/orgChart1"/>
    <dgm:cxn modelId="{CF0247A3-0644-4F68-8E8B-1C1D0C140242}" type="presOf" srcId="{26323A87-4A44-45A9-8A7C-9904F012664B}" destId="{5C3183AF-7FE5-46D7-B099-F1E44541FB9F}" srcOrd="0" destOrd="0" presId="urn:microsoft.com/office/officeart/2005/8/layout/orgChart1"/>
    <dgm:cxn modelId="{AC2AFEFA-CD07-4320-BA93-F1E29DBB6725}" type="presOf" srcId="{5E2DC138-E56D-47E0-9998-D27CCC6DDF13}" destId="{C3955485-F2B6-40B8-AFB8-01515BD28E2B}" srcOrd="0" destOrd="0" presId="urn:microsoft.com/office/officeart/2005/8/layout/orgChart1"/>
    <dgm:cxn modelId="{0CF47BD9-12AB-4F6B-9C8B-F9ACF44E553F}" type="presOf" srcId="{1F3FE3FC-E7A7-4701-AFA3-78C1E7ED7E23}" destId="{159EF76D-19BF-40FF-9892-B7C1E2883EB3}" srcOrd="0" destOrd="0" presId="urn:microsoft.com/office/officeart/2005/8/layout/orgChart1"/>
    <dgm:cxn modelId="{AA6530FF-EB83-423B-B9CD-0D9CC74A4CFF}" type="presOf" srcId="{A1B3D229-B4FD-494C-8F0A-1BC3ADDA452B}" destId="{9D2B02EA-FAFF-462E-B1F2-8CD072DAC547}" srcOrd="0" destOrd="0" presId="urn:microsoft.com/office/officeart/2005/8/layout/orgChart1"/>
    <dgm:cxn modelId="{0D71B856-C063-4111-9220-1F252DEF6DF3}" type="presOf" srcId="{36FED016-3D1F-4D7F-83BC-F15C24F77C02}" destId="{90E333F1-BE9D-41B2-BCFF-63A7EC1DC546}" srcOrd="0" destOrd="0" presId="urn:microsoft.com/office/officeart/2005/8/layout/orgChart1"/>
    <dgm:cxn modelId="{FEF1BDCB-2586-424E-A351-FDDC1777410E}" srcId="{26323A87-4A44-45A9-8A7C-9904F012664B}" destId="{C096AEC2-DE3F-4017-B8A8-E69C1A049A1B}" srcOrd="0" destOrd="0" parTransId="{83F065A2-0729-498F-A6F3-8B10565CCA2C}" sibTransId="{A16E3D26-A615-4427-9C11-F730F02FDE58}"/>
    <dgm:cxn modelId="{3AF0ED21-4D37-45CF-80DC-30B457FF0492}" type="presOf" srcId="{3023A504-02E6-4E86-8524-38A0BE1A615A}" destId="{8F28A409-4644-42BC-A70F-E1C3F0B075D4}" srcOrd="1" destOrd="0" presId="urn:microsoft.com/office/officeart/2005/8/layout/orgChart1"/>
    <dgm:cxn modelId="{22143BC0-3EC0-4635-83FC-CD3FA9FA3CC0}" type="presOf" srcId="{B833B3F2-7DF9-4956-8D3A-95CDD257F8EE}" destId="{65F621C8-958C-4190-99AB-498F4BB90060}" srcOrd="0" destOrd="0" presId="urn:microsoft.com/office/officeart/2005/8/layout/orgChart1"/>
    <dgm:cxn modelId="{1F53E2EF-AE38-403D-8277-20BE77F0921B}" srcId="{66DDEC33-DC70-46BD-8A07-A09BD4799DB8}" destId="{6D42B3FA-6F65-4A4D-8113-6404EAC47ECC}" srcOrd="3" destOrd="0" parTransId="{B833B3F2-7DF9-4956-8D3A-95CDD257F8EE}" sibTransId="{B155600A-1673-459B-AFC6-DC5777A44C88}"/>
    <dgm:cxn modelId="{437309E0-553A-447B-AE11-E2AF4E217B25}" type="presOf" srcId="{C096AEC2-DE3F-4017-B8A8-E69C1A049A1B}" destId="{0A61684C-AD3F-4BA7-ABB2-AC39F0E411D4}" srcOrd="1" destOrd="0" presId="urn:microsoft.com/office/officeart/2005/8/layout/orgChart1"/>
    <dgm:cxn modelId="{D97E1CC5-BA6D-469E-892B-E71C10B307A4}" srcId="{66DDEC33-DC70-46BD-8A07-A09BD4799DB8}" destId="{68D2DABB-59F2-4A9F-9F9E-53B9474351C0}" srcOrd="1" destOrd="0" parTransId="{2D0F70E7-3CCE-436C-8CD1-EB78205BAB64}" sibTransId="{DFF0A1D0-8B64-4D85-A5C6-F65178D8D276}"/>
    <dgm:cxn modelId="{DE330DAF-053F-42C7-BE4E-208D16E25D58}" srcId="{1F3FE3FC-E7A7-4701-AFA3-78C1E7ED7E23}" destId="{A1B3D229-B4FD-494C-8F0A-1BC3ADDA452B}" srcOrd="0" destOrd="0" parTransId="{36FED016-3D1F-4D7F-83BC-F15C24F77C02}" sibTransId="{B60D96EF-310C-4147-90E5-9D127EF29F24}"/>
    <dgm:cxn modelId="{8E4A8D23-A347-481D-8485-7B83B9513532}" type="presOf" srcId="{C096AEC2-DE3F-4017-B8A8-E69C1A049A1B}" destId="{C6103453-60E6-4E8C-89D2-ED7556B39582}" srcOrd="0" destOrd="0" presId="urn:microsoft.com/office/officeart/2005/8/layout/orgChart1"/>
    <dgm:cxn modelId="{0C116D8A-ED2F-4207-8A80-D5EE7C783EBE}" srcId="{C096AEC2-DE3F-4017-B8A8-E69C1A049A1B}" destId="{80CD2B2A-D04F-4BFA-A35C-6EE0BF507028}" srcOrd="0" destOrd="0" parTransId="{585B8716-FD04-49A5-AD6A-4314F6088CE8}" sibTransId="{178617E3-D169-48E2-A8C4-302AC33FBC19}"/>
    <dgm:cxn modelId="{2564B0DF-3626-4B20-B3A9-F5D64903AE87}" type="presOf" srcId="{1F3FE3FC-E7A7-4701-AFA3-78C1E7ED7E23}" destId="{CDFB45FE-4519-4733-A519-FEF2950B0ADF}" srcOrd="1" destOrd="0" presId="urn:microsoft.com/office/officeart/2005/8/layout/orgChart1"/>
    <dgm:cxn modelId="{29A78BBD-2AEF-40C4-91CA-E4882B48538B}" type="presOf" srcId="{5E2DC138-E56D-47E0-9998-D27CCC6DDF13}" destId="{70DACBC9-90D3-44E6-8C8A-B14E9FE78763}" srcOrd="1" destOrd="0" presId="urn:microsoft.com/office/officeart/2005/8/layout/orgChart1"/>
    <dgm:cxn modelId="{6FFDE6CA-B7BE-4F8E-9621-69009B224781}" type="presOf" srcId="{F81DFAD5-98BE-4AFB-91AB-737FCC0ED507}" destId="{7398AF0F-126D-4116-8364-0DBC83183613}" srcOrd="0" destOrd="0" presId="urn:microsoft.com/office/officeart/2005/8/layout/orgChart1"/>
    <dgm:cxn modelId="{2B3578C8-8871-4EB1-98B6-3CA33EFC61B2}" type="presOf" srcId="{8986A95B-C743-4772-94FC-2586AE3F67E6}" destId="{6D36050D-90A3-4941-AC98-886EB894A507}" srcOrd="0" destOrd="0" presId="urn:microsoft.com/office/officeart/2005/8/layout/orgChart1"/>
    <dgm:cxn modelId="{2D7543B3-49F9-4089-9C07-D0DCF2A24E58}" srcId="{80CD2B2A-D04F-4BFA-A35C-6EE0BF507028}" destId="{66DDEC33-DC70-46BD-8A07-A09BD4799DB8}" srcOrd="1" destOrd="0" parTransId="{F81DFAD5-98BE-4AFB-91AB-737FCC0ED507}" sibTransId="{B75A613A-5E01-49FC-A9C7-11A77A4138AD}"/>
    <dgm:cxn modelId="{E50488B1-CAAE-48AB-AF4E-CD5B509F371A}" type="presOf" srcId="{A1B3D229-B4FD-494C-8F0A-1BC3ADDA452B}" destId="{230C7797-E355-4FA8-A216-2D417AA41136}" srcOrd="1" destOrd="0" presId="urn:microsoft.com/office/officeart/2005/8/layout/orgChart1"/>
    <dgm:cxn modelId="{85813E0F-519E-408D-9267-2B6DC8D0B8BD}" type="presOf" srcId="{3023A504-02E6-4E86-8524-38A0BE1A615A}" destId="{9E26D3FE-D004-406B-BED6-895BAE394DF7}" srcOrd="0" destOrd="0" presId="urn:microsoft.com/office/officeart/2005/8/layout/orgChart1"/>
    <dgm:cxn modelId="{755CCD75-7C7A-4023-9DF9-19BACB441D70}" type="presOf" srcId="{959DAF7B-7E41-4FCC-A8C9-E2A3E15B09BE}" destId="{24FE80CB-8216-446E-8DED-4D5010BA9DF9}" srcOrd="0" destOrd="0" presId="urn:microsoft.com/office/officeart/2005/8/layout/orgChart1"/>
    <dgm:cxn modelId="{7E346E2B-1AB8-4115-8352-5C2B31722680}" srcId="{80CD2B2A-D04F-4BFA-A35C-6EE0BF507028}" destId="{1F3FE3FC-E7A7-4701-AFA3-78C1E7ED7E23}" srcOrd="0" destOrd="0" parTransId="{8986A95B-C743-4772-94FC-2586AE3F67E6}" sibTransId="{0D98BD40-06A0-4212-9413-9FC7876A2BAC}"/>
    <dgm:cxn modelId="{E1BF872D-A354-4B29-83BF-287A9D4063C9}" srcId="{66DDEC33-DC70-46BD-8A07-A09BD4799DB8}" destId="{3023A504-02E6-4E86-8524-38A0BE1A615A}" srcOrd="2" destOrd="0" parTransId="{959DAF7B-7E41-4FCC-A8C9-E2A3E15B09BE}" sibTransId="{EBFBEE7E-B517-47E4-BD72-5EBE2F3D3EF0}"/>
    <dgm:cxn modelId="{03F6B4C5-5959-4065-BE86-5D0831EECD57}" type="presOf" srcId="{68D2DABB-59F2-4A9F-9F9E-53B9474351C0}" destId="{4B335B4F-B950-402C-B47A-C5C287645B33}" srcOrd="0" destOrd="0" presId="urn:microsoft.com/office/officeart/2005/8/layout/orgChart1"/>
    <dgm:cxn modelId="{8B84D0EC-44DF-4227-8B70-77C8F5F5355A}" type="presOf" srcId="{66DDEC33-DC70-46BD-8A07-A09BD4799DB8}" destId="{17656E66-844D-461B-A29A-B2ACA0EBBEA4}" srcOrd="1" destOrd="0" presId="urn:microsoft.com/office/officeart/2005/8/layout/orgChart1"/>
    <dgm:cxn modelId="{C9D9B7F4-8116-46E2-A24A-381A5506049F}" type="presOf" srcId="{585B8716-FD04-49A5-AD6A-4314F6088CE8}" destId="{5AFA53F7-871F-4578-BE19-B6D5810E6D1E}" srcOrd="0" destOrd="0" presId="urn:microsoft.com/office/officeart/2005/8/layout/orgChart1"/>
    <dgm:cxn modelId="{15C1FAEC-88AC-47B7-8DDE-20503180FB9E}" type="presOf" srcId="{6D42B3FA-6F65-4A4D-8113-6404EAC47ECC}" destId="{08B6BE46-2F56-4820-A130-8874B48CB7E4}" srcOrd="0" destOrd="0" presId="urn:microsoft.com/office/officeart/2005/8/layout/orgChart1"/>
    <dgm:cxn modelId="{16C90FBA-025D-4433-8211-4557A7769BAC}" srcId="{66DDEC33-DC70-46BD-8A07-A09BD4799DB8}" destId="{5E2DC138-E56D-47E0-9998-D27CCC6DDF13}" srcOrd="0" destOrd="0" parTransId="{7CD842B5-67EF-49AA-B312-DA89F0F33A0F}" sibTransId="{9F5E4E65-F8A9-4390-A609-1D019C2BD063}"/>
    <dgm:cxn modelId="{7FEC2BDB-C07F-4CAA-898F-6D87155FD413}" type="presOf" srcId="{80CD2B2A-D04F-4BFA-A35C-6EE0BF507028}" destId="{00AF9EFF-25F9-4698-AA8D-008FB0FE66A9}" srcOrd="1" destOrd="0" presId="urn:microsoft.com/office/officeart/2005/8/layout/orgChart1"/>
    <dgm:cxn modelId="{CDB45A25-BCAB-42E9-B467-6A793989E8E2}" type="presOf" srcId="{7CD842B5-67EF-49AA-B312-DA89F0F33A0F}" destId="{6ED43142-BF77-4CD0-8E14-AB28D9A9545A}" srcOrd="0" destOrd="0" presId="urn:microsoft.com/office/officeart/2005/8/layout/orgChart1"/>
    <dgm:cxn modelId="{931A668B-2973-4AAF-8D96-A91A6CE8A2D8}" type="presOf" srcId="{80CD2B2A-D04F-4BFA-A35C-6EE0BF507028}" destId="{78FADDAD-C930-4D2E-9ABB-9DA1237E1C00}" srcOrd="0" destOrd="0" presId="urn:microsoft.com/office/officeart/2005/8/layout/orgChart1"/>
    <dgm:cxn modelId="{06F41CFB-FAF2-4B9C-87AC-98C21EA19EA0}" type="presOf" srcId="{2D0F70E7-3CCE-436C-8CD1-EB78205BAB64}" destId="{444EADF1-2771-4983-9E12-57C6CAB77294}" srcOrd="0" destOrd="0" presId="urn:microsoft.com/office/officeart/2005/8/layout/orgChart1"/>
    <dgm:cxn modelId="{4445DD23-2316-4793-BDF8-4808A38026C0}" type="presParOf" srcId="{5C3183AF-7FE5-46D7-B099-F1E44541FB9F}" destId="{3C0FBE6F-1958-4D23-9B90-A86298C797EA}" srcOrd="0" destOrd="0" presId="urn:microsoft.com/office/officeart/2005/8/layout/orgChart1"/>
    <dgm:cxn modelId="{C3EAAEED-1301-4CF4-A1BF-09E504DEDBBF}" type="presParOf" srcId="{3C0FBE6F-1958-4D23-9B90-A86298C797EA}" destId="{AAF4101B-779F-4659-99B7-CBD37821A172}" srcOrd="0" destOrd="0" presId="urn:microsoft.com/office/officeart/2005/8/layout/orgChart1"/>
    <dgm:cxn modelId="{9310F358-3D8E-493F-BA3E-F39D77CD65D3}" type="presParOf" srcId="{AAF4101B-779F-4659-99B7-CBD37821A172}" destId="{C6103453-60E6-4E8C-89D2-ED7556B39582}" srcOrd="0" destOrd="0" presId="urn:microsoft.com/office/officeart/2005/8/layout/orgChart1"/>
    <dgm:cxn modelId="{ABD7CA26-D82B-4530-93BB-112719AFA7BE}" type="presParOf" srcId="{AAF4101B-779F-4659-99B7-CBD37821A172}" destId="{0A61684C-AD3F-4BA7-ABB2-AC39F0E411D4}" srcOrd="1" destOrd="0" presId="urn:microsoft.com/office/officeart/2005/8/layout/orgChart1"/>
    <dgm:cxn modelId="{27B55A7F-85CD-4910-8A9A-3D051588DB13}" type="presParOf" srcId="{3C0FBE6F-1958-4D23-9B90-A86298C797EA}" destId="{7C2C5784-C2BE-406F-8FD4-BDE743CEE835}" srcOrd="1" destOrd="0" presId="urn:microsoft.com/office/officeart/2005/8/layout/orgChart1"/>
    <dgm:cxn modelId="{B1E8DB9B-AB82-4599-84B5-60DB7580291F}" type="presParOf" srcId="{7C2C5784-C2BE-406F-8FD4-BDE743CEE835}" destId="{5AFA53F7-871F-4578-BE19-B6D5810E6D1E}" srcOrd="0" destOrd="0" presId="urn:microsoft.com/office/officeart/2005/8/layout/orgChart1"/>
    <dgm:cxn modelId="{F3F91956-0C5E-49C5-BB1C-D58C2E0330E5}" type="presParOf" srcId="{7C2C5784-C2BE-406F-8FD4-BDE743CEE835}" destId="{B96B695A-8F9F-4A26-A69E-36B31E827350}" srcOrd="1" destOrd="0" presId="urn:microsoft.com/office/officeart/2005/8/layout/orgChart1"/>
    <dgm:cxn modelId="{D9F12088-23D6-4130-8785-CE57A0C8AF6B}" type="presParOf" srcId="{B96B695A-8F9F-4A26-A69E-36B31E827350}" destId="{EDDBE7CB-1A0C-4F3A-905D-0175D444C954}" srcOrd="0" destOrd="0" presId="urn:microsoft.com/office/officeart/2005/8/layout/orgChart1"/>
    <dgm:cxn modelId="{C9851C73-CA8A-4930-9787-4BC5F21C989E}" type="presParOf" srcId="{EDDBE7CB-1A0C-4F3A-905D-0175D444C954}" destId="{78FADDAD-C930-4D2E-9ABB-9DA1237E1C00}" srcOrd="0" destOrd="0" presId="urn:microsoft.com/office/officeart/2005/8/layout/orgChart1"/>
    <dgm:cxn modelId="{915432E3-C3BF-4A7C-81E8-503B6FCBC613}" type="presParOf" srcId="{EDDBE7CB-1A0C-4F3A-905D-0175D444C954}" destId="{00AF9EFF-25F9-4698-AA8D-008FB0FE66A9}" srcOrd="1" destOrd="0" presId="urn:microsoft.com/office/officeart/2005/8/layout/orgChart1"/>
    <dgm:cxn modelId="{ED1479C3-5E93-44FE-830E-51AA08B0C9C4}" type="presParOf" srcId="{B96B695A-8F9F-4A26-A69E-36B31E827350}" destId="{9D66375B-A37C-410C-8DA5-87425CECB6D2}" srcOrd="1" destOrd="0" presId="urn:microsoft.com/office/officeart/2005/8/layout/orgChart1"/>
    <dgm:cxn modelId="{102D19A3-CCBB-4708-99D1-233BCB73150F}" type="presParOf" srcId="{9D66375B-A37C-410C-8DA5-87425CECB6D2}" destId="{6D36050D-90A3-4941-AC98-886EB894A507}" srcOrd="0" destOrd="0" presId="urn:microsoft.com/office/officeart/2005/8/layout/orgChart1"/>
    <dgm:cxn modelId="{02A6DF98-688A-4C33-A07A-FEE6A2A84619}" type="presParOf" srcId="{9D66375B-A37C-410C-8DA5-87425CECB6D2}" destId="{525AFD91-9D2A-4EEC-A368-37B8E890AE71}" srcOrd="1" destOrd="0" presId="urn:microsoft.com/office/officeart/2005/8/layout/orgChart1"/>
    <dgm:cxn modelId="{0C563D40-5D12-4FB0-9D4D-C35782964B25}" type="presParOf" srcId="{525AFD91-9D2A-4EEC-A368-37B8E890AE71}" destId="{B185AAC7-578F-4FB7-8C2E-EB9092C3D799}" srcOrd="0" destOrd="0" presId="urn:microsoft.com/office/officeart/2005/8/layout/orgChart1"/>
    <dgm:cxn modelId="{08A62FFE-9640-486D-AD94-6A75444D33F6}" type="presParOf" srcId="{B185AAC7-578F-4FB7-8C2E-EB9092C3D799}" destId="{159EF76D-19BF-40FF-9892-B7C1E2883EB3}" srcOrd="0" destOrd="0" presId="urn:microsoft.com/office/officeart/2005/8/layout/orgChart1"/>
    <dgm:cxn modelId="{EEED4882-D2E0-4984-9F82-FC4FB8C5A6DA}" type="presParOf" srcId="{B185AAC7-578F-4FB7-8C2E-EB9092C3D799}" destId="{CDFB45FE-4519-4733-A519-FEF2950B0ADF}" srcOrd="1" destOrd="0" presId="urn:microsoft.com/office/officeart/2005/8/layout/orgChart1"/>
    <dgm:cxn modelId="{4E7099C1-DB24-4E3E-87DF-2250E129E84A}" type="presParOf" srcId="{525AFD91-9D2A-4EEC-A368-37B8E890AE71}" destId="{CD6E545D-AFC9-4C98-9588-59946446AACF}" srcOrd="1" destOrd="0" presId="urn:microsoft.com/office/officeart/2005/8/layout/orgChart1"/>
    <dgm:cxn modelId="{70A5F021-A82A-485B-B70F-94B514CF02A8}" type="presParOf" srcId="{CD6E545D-AFC9-4C98-9588-59946446AACF}" destId="{90E333F1-BE9D-41B2-BCFF-63A7EC1DC546}" srcOrd="0" destOrd="0" presId="urn:microsoft.com/office/officeart/2005/8/layout/orgChart1"/>
    <dgm:cxn modelId="{092EC20A-74E2-4C65-AF16-CCE0351C8C31}" type="presParOf" srcId="{CD6E545D-AFC9-4C98-9588-59946446AACF}" destId="{7FCC31F5-F159-4490-B035-671C7380B8DE}" srcOrd="1" destOrd="0" presId="urn:microsoft.com/office/officeart/2005/8/layout/orgChart1"/>
    <dgm:cxn modelId="{B499F3FC-84C5-40D5-8F0C-5E4DB528AA78}" type="presParOf" srcId="{7FCC31F5-F159-4490-B035-671C7380B8DE}" destId="{A3EA03A1-1DCB-4442-8B5C-D09B78E39A4B}" srcOrd="0" destOrd="0" presId="urn:microsoft.com/office/officeart/2005/8/layout/orgChart1"/>
    <dgm:cxn modelId="{904C56C1-46A8-46D7-8858-D8F25AE260EE}" type="presParOf" srcId="{A3EA03A1-1DCB-4442-8B5C-D09B78E39A4B}" destId="{9D2B02EA-FAFF-462E-B1F2-8CD072DAC547}" srcOrd="0" destOrd="0" presId="urn:microsoft.com/office/officeart/2005/8/layout/orgChart1"/>
    <dgm:cxn modelId="{233A9FF7-FC7E-48BC-9F2B-18BEC6FB7D46}" type="presParOf" srcId="{A3EA03A1-1DCB-4442-8B5C-D09B78E39A4B}" destId="{230C7797-E355-4FA8-A216-2D417AA41136}" srcOrd="1" destOrd="0" presId="urn:microsoft.com/office/officeart/2005/8/layout/orgChart1"/>
    <dgm:cxn modelId="{C28CDFB4-BF33-42E0-833B-93D5F5AA4399}" type="presParOf" srcId="{7FCC31F5-F159-4490-B035-671C7380B8DE}" destId="{133CDF8B-523D-4FCD-B4E9-DBD6C68BCF55}" srcOrd="1" destOrd="0" presId="urn:microsoft.com/office/officeart/2005/8/layout/orgChart1"/>
    <dgm:cxn modelId="{229FA476-A3B2-4066-BC5E-57EC7D2F1608}" type="presParOf" srcId="{7FCC31F5-F159-4490-B035-671C7380B8DE}" destId="{C18A4987-DA2F-4B36-8C4B-4F4607FF2774}" srcOrd="2" destOrd="0" presId="urn:microsoft.com/office/officeart/2005/8/layout/orgChart1"/>
    <dgm:cxn modelId="{2BAB3C4B-D17F-4DDB-990D-314F48678ED1}" type="presParOf" srcId="{525AFD91-9D2A-4EEC-A368-37B8E890AE71}" destId="{D0264E32-F6FC-40A6-B6E7-352B0C1093B3}" srcOrd="2" destOrd="0" presId="urn:microsoft.com/office/officeart/2005/8/layout/orgChart1"/>
    <dgm:cxn modelId="{08FF8EAC-FDEE-4D16-A6A1-5026EBBEF6CB}" type="presParOf" srcId="{9D66375B-A37C-410C-8DA5-87425CECB6D2}" destId="{7398AF0F-126D-4116-8364-0DBC83183613}" srcOrd="2" destOrd="0" presId="urn:microsoft.com/office/officeart/2005/8/layout/orgChart1"/>
    <dgm:cxn modelId="{81CD0C58-2889-45F6-B66D-3A42CF3305D5}" type="presParOf" srcId="{9D66375B-A37C-410C-8DA5-87425CECB6D2}" destId="{4503B50A-B7A9-4F5B-AF65-6CB980A9F004}" srcOrd="3" destOrd="0" presId="urn:microsoft.com/office/officeart/2005/8/layout/orgChart1"/>
    <dgm:cxn modelId="{D6776F86-60C1-4713-9A57-A71D3FE70310}" type="presParOf" srcId="{4503B50A-B7A9-4F5B-AF65-6CB980A9F004}" destId="{1E0CB653-95F7-4646-B214-974953234A8C}" srcOrd="0" destOrd="0" presId="urn:microsoft.com/office/officeart/2005/8/layout/orgChart1"/>
    <dgm:cxn modelId="{011ABD29-D885-4415-BAA5-2C4F5BDA38E1}" type="presParOf" srcId="{1E0CB653-95F7-4646-B214-974953234A8C}" destId="{E96FC38E-48E6-4168-9725-F9D55891D739}" srcOrd="0" destOrd="0" presId="urn:microsoft.com/office/officeart/2005/8/layout/orgChart1"/>
    <dgm:cxn modelId="{88D7CB85-A69E-4735-A399-DD29EE776F80}" type="presParOf" srcId="{1E0CB653-95F7-4646-B214-974953234A8C}" destId="{17656E66-844D-461B-A29A-B2ACA0EBBEA4}" srcOrd="1" destOrd="0" presId="urn:microsoft.com/office/officeart/2005/8/layout/orgChart1"/>
    <dgm:cxn modelId="{A238D3CA-5348-4DC6-B760-CA5F42E2EAFC}" type="presParOf" srcId="{4503B50A-B7A9-4F5B-AF65-6CB980A9F004}" destId="{56D3D551-1D9B-41CA-A8B3-D97AF24DD555}" srcOrd="1" destOrd="0" presId="urn:microsoft.com/office/officeart/2005/8/layout/orgChart1"/>
    <dgm:cxn modelId="{6CBB8059-4486-472A-8AF2-B4B7D250DF94}" type="presParOf" srcId="{56D3D551-1D9B-41CA-A8B3-D97AF24DD555}" destId="{6ED43142-BF77-4CD0-8E14-AB28D9A9545A}" srcOrd="0" destOrd="0" presId="urn:microsoft.com/office/officeart/2005/8/layout/orgChart1"/>
    <dgm:cxn modelId="{2958A9B4-4B49-461E-B12C-EF3368FC4CE4}" type="presParOf" srcId="{56D3D551-1D9B-41CA-A8B3-D97AF24DD555}" destId="{A8882DE9-CFB7-4423-9809-5FC7C565141A}" srcOrd="1" destOrd="0" presId="urn:microsoft.com/office/officeart/2005/8/layout/orgChart1"/>
    <dgm:cxn modelId="{936F6E51-DAA9-47B1-98A8-6DEE48EAD34A}" type="presParOf" srcId="{A8882DE9-CFB7-4423-9809-5FC7C565141A}" destId="{0BB0A3A6-D205-4397-B4AA-F28171013611}" srcOrd="0" destOrd="0" presId="urn:microsoft.com/office/officeart/2005/8/layout/orgChart1"/>
    <dgm:cxn modelId="{094A0C11-B68F-44D4-80BB-B6B47F811119}" type="presParOf" srcId="{0BB0A3A6-D205-4397-B4AA-F28171013611}" destId="{C3955485-F2B6-40B8-AFB8-01515BD28E2B}" srcOrd="0" destOrd="0" presId="urn:microsoft.com/office/officeart/2005/8/layout/orgChart1"/>
    <dgm:cxn modelId="{0B0FA2A3-9D73-42AE-944F-91A991102797}" type="presParOf" srcId="{0BB0A3A6-D205-4397-B4AA-F28171013611}" destId="{70DACBC9-90D3-44E6-8C8A-B14E9FE78763}" srcOrd="1" destOrd="0" presId="urn:microsoft.com/office/officeart/2005/8/layout/orgChart1"/>
    <dgm:cxn modelId="{64CC1FAC-BCDE-4F92-897A-03F0F1FF9DED}" type="presParOf" srcId="{A8882DE9-CFB7-4423-9809-5FC7C565141A}" destId="{F0E4B7A4-32F7-41B0-8FC5-0B43AFBF6BF8}" srcOrd="1" destOrd="0" presId="urn:microsoft.com/office/officeart/2005/8/layout/orgChart1"/>
    <dgm:cxn modelId="{50900601-F441-4DD1-A8C1-07352FBBB76A}" type="presParOf" srcId="{A8882DE9-CFB7-4423-9809-5FC7C565141A}" destId="{0D5DBD1A-9EF8-42CE-9C87-6D8678DA7E01}" srcOrd="2" destOrd="0" presId="urn:microsoft.com/office/officeart/2005/8/layout/orgChart1"/>
    <dgm:cxn modelId="{F2F42283-10C6-4632-BF05-08A6FB6E865B}" type="presParOf" srcId="{56D3D551-1D9B-41CA-A8B3-D97AF24DD555}" destId="{444EADF1-2771-4983-9E12-57C6CAB77294}" srcOrd="2" destOrd="0" presId="urn:microsoft.com/office/officeart/2005/8/layout/orgChart1"/>
    <dgm:cxn modelId="{4EBC1953-881C-487F-8176-AE733621EEB6}" type="presParOf" srcId="{56D3D551-1D9B-41CA-A8B3-D97AF24DD555}" destId="{025FFC5C-F90A-4DB3-849A-847FE8D07914}" srcOrd="3" destOrd="0" presId="urn:microsoft.com/office/officeart/2005/8/layout/orgChart1"/>
    <dgm:cxn modelId="{7E7EBB7A-8965-4251-AE6C-87CA6D83D607}" type="presParOf" srcId="{025FFC5C-F90A-4DB3-849A-847FE8D07914}" destId="{BA9A22A4-4EEB-4F08-8C20-E5940B3FC844}" srcOrd="0" destOrd="0" presId="urn:microsoft.com/office/officeart/2005/8/layout/orgChart1"/>
    <dgm:cxn modelId="{6F177EFC-FB03-495B-B309-52F96CCB203E}" type="presParOf" srcId="{BA9A22A4-4EEB-4F08-8C20-E5940B3FC844}" destId="{4B335B4F-B950-402C-B47A-C5C287645B33}" srcOrd="0" destOrd="0" presId="urn:microsoft.com/office/officeart/2005/8/layout/orgChart1"/>
    <dgm:cxn modelId="{3477640C-1083-49A0-80E5-1CCC9A2D2AF8}" type="presParOf" srcId="{BA9A22A4-4EEB-4F08-8C20-E5940B3FC844}" destId="{86B24D2B-C947-4077-8C11-E0337FC2011B}" srcOrd="1" destOrd="0" presId="urn:microsoft.com/office/officeart/2005/8/layout/orgChart1"/>
    <dgm:cxn modelId="{F0D7A5D2-4C34-4B66-8A09-EEDF2E990898}" type="presParOf" srcId="{025FFC5C-F90A-4DB3-849A-847FE8D07914}" destId="{5E7FEF28-2A0F-43C0-8EC6-27DDA6E2921E}" srcOrd="1" destOrd="0" presId="urn:microsoft.com/office/officeart/2005/8/layout/orgChart1"/>
    <dgm:cxn modelId="{E8E8A520-5D1E-44BB-87E8-7E8622BFE770}" type="presParOf" srcId="{025FFC5C-F90A-4DB3-849A-847FE8D07914}" destId="{724C0838-4033-40A4-9AF8-5F9999402C64}" srcOrd="2" destOrd="0" presId="urn:microsoft.com/office/officeart/2005/8/layout/orgChart1"/>
    <dgm:cxn modelId="{3E04E957-C652-4DFC-80C5-FE4A5782FA77}" type="presParOf" srcId="{56D3D551-1D9B-41CA-A8B3-D97AF24DD555}" destId="{24FE80CB-8216-446E-8DED-4D5010BA9DF9}" srcOrd="4" destOrd="0" presId="urn:microsoft.com/office/officeart/2005/8/layout/orgChart1"/>
    <dgm:cxn modelId="{52F49076-25B1-4580-BB70-17A453CA0C61}" type="presParOf" srcId="{56D3D551-1D9B-41CA-A8B3-D97AF24DD555}" destId="{7C49A9AC-17B9-41D7-8538-04DA79CC564D}" srcOrd="5" destOrd="0" presId="urn:microsoft.com/office/officeart/2005/8/layout/orgChart1"/>
    <dgm:cxn modelId="{137FEDD9-BCBB-48A5-BB13-9CABA950C392}" type="presParOf" srcId="{7C49A9AC-17B9-41D7-8538-04DA79CC564D}" destId="{A959AE00-E279-4844-BEF1-75BE19F67724}" srcOrd="0" destOrd="0" presId="urn:microsoft.com/office/officeart/2005/8/layout/orgChart1"/>
    <dgm:cxn modelId="{A116F103-032D-4666-94CA-054D513D8E62}" type="presParOf" srcId="{A959AE00-E279-4844-BEF1-75BE19F67724}" destId="{9E26D3FE-D004-406B-BED6-895BAE394DF7}" srcOrd="0" destOrd="0" presId="urn:microsoft.com/office/officeart/2005/8/layout/orgChart1"/>
    <dgm:cxn modelId="{198CC7E2-E742-4B87-8088-A466F7169E98}" type="presParOf" srcId="{A959AE00-E279-4844-BEF1-75BE19F67724}" destId="{8F28A409-4644-42BC-A70F-E1C3F0B075D4}" srcOrd="1" destOrd="0" presId="urn:microsoft.com/office/officeart/2005/8/layout/orgChart1"/>
    <dgm:cxn modelId="{F5D7C0B1-21EB-449D-AD53-3215FEAF65B8}" type="presParOf" srcId="{7C49A9AC-17B9-41D7-8538-04DA79CC564D}" destId="{41680240-4157-45F7-8FB1-05B09A4250FB}" srcOrd="1" destOrd="0" presId="urn:microsoft.com/office/officeart/2005/8/layout/orgChart1"/>
    <dgm:cxn modelId="{A98C4A2D-5CCC-4016-9E0F-6503D177B0B0}" type="presParOf" srcId="{7C49A9AC-17B9-41D7-8538-04DA79CC564D}" destId="{A5AA424E-0B54-40B8-B8F5-AE16853457A6}" srcOrd="2" destOrd="0" presId="urn:microsoft.com/office/officeart/2005/8/layout/orgChart1"/>
    <dgm:cxn modelId="{DA2DDD96-A19D-4458-80C8-267839243646}" type="presParOf" srcId="{56D3D551-1D9B-41CA-A8B3-D97AF24DD555}" destId="{65F621C8-958C-4190-99AB-498F4BB90060}" srcOrd="6" destOrd="0" presId="urn:microsoft.com/office/officeart/2005/8/layout/orgChart1"/>
    <dgm:cxn modelId="{D1811DBF-0F09-4BFC-BFDA-2F55FD2E8BF8}" type="presParOf" srcId="{56D3D551-1D9B-41CA-A8B3-D97AF24DD555}" destId="{48FE375E-8B5F-4EA2-A00D-FC22BF064238}" srcOrd="7" destOrd="0" presId="urn:microsoft.com/office/officeart/2005/8/layout/orgChart1"/>
    <dgm:cxn modelId="{CC8AB849-DB07-4756-80D4-3F10D358778E}" type="presParOf" srcId="{48FE375E-8B5F-4EA2-A00D-FC22BF064238}" destId="{11781E66-50D9-499E-AE6B-D23F03BACD95}" srcOrd="0" destOrd="0" presId="urn:microsoft.com/office/officeart/2005/8/layout/orgChart1"/>
    <dgm:cxn modelId="{0FDFD42A-E7E2-4347-902D-4A414C02078B}" type="presParOf" srcId="{11781E66-50D9-499E-AE6B-D23F03BACD95}" destId="{08B6BE46-2F56-4820-A130-8874B48CB7E4}" srcOrd="0" destOrd="0" presId="urn:microsoft.com/office/officeart/2005/8/layout/orgChart1"/>
    <dgm:cxn modelId="{0B6A1E43-96C5-4A25-A62B-3904F11CE800}" type="presParOf" srcId="{11781E66-50D9-499E-AE6B-D23F03BACD95}" destId="{EE00B256-3516-47E9-9DF1-65F81AECC8E8}" srcOrd="1" destOrd="0" presId="urn:microsoft.com/office/officeart/2005/8/layout/orgChart1"/>
    <dgm:cxn modelId="{E0229C5F-59A1-47B8-BE2D-FD9F7B192A16}" type="presParOf" srcId="{48FE375E-8B5F-4EA2-A00D-FC22BF064238}" destId="{4605DDB7-AB93-4D29-81AE-1D8789C15F44}" srcOrd="1" destOrd="0" presId="urn:microsoft.com/office/officeart/2005/8/layout/orgChart1"/>
    <dgm:cxn modelId="{CD06E142-B930-4836-8B49-2E663AB5C5C1}" type="presParOf" srcId="{48FE375E-8B5F-4EA2-A00D-FC22BF064238}" destId="{D78F3D58-E115-41AA-BECE-90B9997836EE}" srcOrd="2" destOrd="0" presId="urn:microsoft.com/office/officeart/2005/8/layout/orgChart1"/>
    <dgm:cxn modelId="{B188F170-59CB-4CCF-9479-3B89C84F8561}" type="presParOf" srcId="{4503B50A-B7A9-4F5B-AF65-6CB980A9F004}" destId="{40CA7EE7-21A0-4BA3-B50C-6F1686A451B3}" srcOrd="2" destOrd="0" presId="urn:microsoft.com/office/officeart/2005/8/layout/orgChart1"/>
    <dgm:cxn modelId="{F9D18E4E-C3AA-43FD-BC8C-4E8987F0105A}" type="presParOf" srcId="{B96B695A-8F9F-4A26-A69E-36B31E827350}" destId="{973A336F-5092-4C54-BE2F-7B4F8F277635}" srcOrd="2" destOrd="0" presId="urn:microsoft.com/office/officeart/2005/8/layout/orgChart1"/>
    <dgm:cxn modelId="{ECBF9D7F-83AF-421D-B5A3-E2E291057553}" type="presParOf" srcId="{3C0FBE6F-1958-4D23-9B90-A86298C797EA}" destId="{26A1B3F0-EB58-41B3-9F5E-37BAE7BD155C}"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dirty="0"/>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5/19/2020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54256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8332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pPr/>
              <a:t>5/19/2020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64359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420148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pPr/>
              <a:t>5/19/2020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45001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dirty="0"/>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pPr/>
              <a:t>5/19/2020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60544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pPr/>
              <a:t>5/19/2020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52089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pPr/>
              <a:t>5/19/2020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226032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pPr/>
              <a:t>5/19/2020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66799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01279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dirty="0"/>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pPr/>
              <a:t>5/19/2020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97972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dirty="0"/>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5/19/2020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1866171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6132F700-8CFB-4C6C-B542-E0126AFD2A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xmlns="" id="{590E0492-A063-4322-A6F6-50EBE38B58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8811F053-65BC-463F-A052-15EDF07DD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305D4B8A-4483-432E-8A5F-0746B5667E4E}"/>
              </a:ext>
            </a:extLst>
          </p:cNvPr>
          <p:cNvSpPr>
            <a:spLocks noGrp="1"/>
          </p:cNvSpPr>
          <p:nvPr>
            <p:ph type="ctrTitle"/>
          </p:nvPr>
        </p:nvSpPr>
        <p:spPr>
          <a:xfrm>
            <a:off x="4786184" y="1771135"/>
            <a:ext cx="6450227" cy="3714834"/>
          </a:xfrm>
        </p:spPr>
        <p:txBody>
          <a:bodyPr anchor="ctr">
            <a:normAutofit/>
          </a:bodyPr>
          <a:lstStyle/>
          <a:p>
            <a:r>
              <a:rPr lang="pl-PL" sz="6000">
                <a:solidFill>
                  <a:schemeClr val="bg1"/>
                </a:solidFill>
              </a:rPr>
              <a:t>POSTĘPOWANIE EGZEKUCYJNE</a:t>
            </a:r>
          </a:p>
        </p:txBody>
      </p:sp>
      <p:sp>
        <p:nvSpPr>
          <p:cNvPr id="3" name="Subtitle 2">
            <a:extLst>
              <a:ext uri="{FF2B5EF4-FFF2-40B4-BE49-F238E27FC236}">
                <a16:creationId xmlns:a16="http://schemas.microsoft.com/office/drawing/2014/main" xmlns="" id="{B95235BE-B1FB-474A-97AB-CFCA3CDF37B4}"/>
              </a:ext>
            </a:extLst>
          </p:cNvPr>
          <p:cNvSpPr>
            <a:spLocks noGrp="1"/>
          </p:cNvSpPr>
          <p:nvPr>
            <p:ph type="subTitle" idx="1"/>
          </p:nvPr>
        </p:nvSpPr>
        <p:spPr>
          <a:xfrm>
            <a:off x="1171964" y="2457450"/>
            <a:ext cx="2131409" cy="2342204"/>
          </a:xfrm>
        </p:spPr>
        <p:txBody>
          <a:bodyPr anchor="ctr">
            <a:normAutofit/>
          </a:bodyPr>
          <a:lstStyle/>
          <a:p>
            <a:pPr algn="l"/>
            <a:r>
              <a:rPr lang="pl-PL" dirty="0"/>
              <a:t>CZ. II</a:t>
            </a:r>
            <a:endParaRPr lang="pl-PL"/>
          </a:p>
        </p:txBody>
      </p:sp>
    </p:spTree>
    <p:extLst>
      <p:ext uri="{BB962C8B-B14F-4D97-AF65-F5344CB8AC3E}">
        <p14:creationId xmlns:p14="http://schemas.microsoft.com/office/powerpoint/2010/main" xmlns="" val="2412624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WYJAŚNIENIA I INFORMACJE</a:t>
            </a:r>
          </a:p>
        </p:txBody>
      </p:sp>
      <p:sp>
        <p:nvSpPr>
          <p:cNvPr id="3" name="Symbol zastępczy zawartości 2"/>
          <p:cNvSpPr>
            <a:spLocks noGrp="1"/>
          </p:cNvSpPr>
          <p:nvPr>
            <p:ph idx="1"/>
          </p:nvPr>
        </p:nvSpPr>
        <p:spPr>
          <a:xfrm>
            <a:off x="4579472" y="78357"/>
            <a:ext cx="7462043" cy="6688987"/>
          </a:xfrm>
        </p:spPr>
        <p:txBody>
          <a:bodyPr>
            <a:normAutofit fontScale="55000" lnSpcReduction="20000"/>
          </a:bodyPr>
          <a:lstStyle/>
          <a:p>
            <a:pPr algn="just">
              <a:buNone/>
            </a:pPr>
            <a:r>
              <a:rPr lang="pl-PL" dirty="0">
                <a:latin typeface="Calibri"/>
                <a:cs typeface="Calibri"/>
              </a:rPr>
              <a:t>Komornik może żądać:</a:t>
            </a:r>
            <a:endParaRPr lang="pl-PL">
              <a:latin typeface="Calibri"/>
              <a:cs typeface="Calibri"/>
            </a:endParaRPr>
          </a:p>
          <a:p>
            <a:pPr algn="just">
              <a:buFontTx/>
              <a:buChar char="-"/>
            </a:pPr>
            <a:r>
              <a:rPr lang="pl-PL" dirty="0">
                <a:latin typeface="Calibri"/>
                <a:cs typeface="Calibri"/>
              </a:rPr>
              <a:t>Wyjaśnień od uczestników postępowania,</a:t>
            </a:r>
          </a:p>
          <a:p>
            <a:pPr algn="just">
              <a:buFontTx/>
              <a:buChar char="-"/>
            </a:pPr>
            <a:r>
              <a:rPr lang="pl-PL" dirty="0">
                <a:latin typeface="Calibri"/>
                <a:cs typeface="Calibri"/>
              </a:rPr>
              <a:t>informacji dotyczących stanu majątkowego dłużnika lub umożliwiających identyfikację składników jego majątku oraz danych adresowych jedynie w zakresie niezbędnym do zapewnienia prawidłowego toku postępowania od:</a:t>
            </a:r>
          </a:p>
          <a:p>
            <a:pPr algn="just">
              <a:buNone/>
            </a:pPr>
            <a:r>
              <a:rPr lang="pl-PL" dirty="0">
                <a:latin typeface="Calibri"/>
                <a:cs typeface="Calibri"/>
              </a:rPr>
              <a:t>1) organów administracji publicznej,</a:t>
            </a:r>
          </a:p>
          <a:p>
            <a:pPr algn="just">
              <a:buNone/>
            </a:pPr>
            <a:r>
              <a:rPr lang="pl-PL" dirty="0">
                <a:latin typeface="Calibri"/>
                <a:cs typeface="Calibri"/>
              </a:rPr>
              <a:t>2) podmiotów wykonujących zadania z zakresu administracji publicznej,</a:t>
            </a:r>
          </a:p>
          <a:p>
            <a:pPr algn="just">
              <a:buNone/>
            </a:pPr>
            <a:r>
              <a:rPr lang="pl-PL" dirty="0">
                <a:latin typeface="Calibri"/>
                <a:cs typeface="Calibri"/>
              </a:rPr>
              <a:t>3) organów podatkowych,</a:t>
            </a:r>
          </a:p>
          <a:p>
            <a:pPr algn="just">
              <a:buNone/>
            </a:pPr>
            <a:r>
              <a:rPr lang="pl-PL" dirty="0">
                <a:latin typeface="Calibri"/>
                <a:cs typeface="Calibri"/>
              </a:rPr>
              <a:t>4) organów rentowych,</a:t>
            </a:r>
          </a:p>
          <a:p>
            <a:pPr algn="just">
              <a:buNone/>
            </a:pPr>
            <a:r>
              <a:rPr lang="pl-PL" dirty="0">
                <a:latin typeface="Calibri"/>
                <a:cs typeface="Calibri"/>
              </a:rPr>
              <a:t>5) banków,</a:t>
            </a:r>
          </a:p>
          <a:p>
            <a:pPr algn="just">
              <a:buNone/>
            </a:pPr>
            <a:r>
              <a:rPr lang="pl-PL" dirty="0">
                <a:latin typeface="Calibri"/>
                <a:cs typeface="Calibri"/>
              </a:rPr>
              <a:t>6) spółdzielczych kas oszczędnościowo-kredytowych,</a:t>
            </a:r>
          </a:p>
          <a:p>
            <a:pPr algn="just">
              <a:buNone/>
            </a:pPr>
            <a:r>
              <a:rPr lang="pl-PL" dirty="0">
                <a:latin typeface="Calibri"/>
                <a:cs typeface="Calibri"/>
              </a:rPr>
              <a:t>7) zakładów ubezpieczeń lub zakładów reasekuracji,</a:t>
            </a:r>
          </a:p>
          <a:p>
            <a:pPr algn="just">
              <a:buNone/>
            </a:pPr>
            <a:r>
              <a:rPr lang="pl-PL" dirty="0">
                <a:latin typeface="Calibri"/>
                <a:cs typeface="Calibri"/>
              </a:rPr>
              <a:t>8) podmiotów prowadzących rachunki papierów wartościowych, wymienionych w art. 4 ust. 1 ustawy z dnia 29 lipca 2005 r. o obrocie instrumentami finansowymi,</a:t>
            </a:r>
          </a:p>
          <a:p>
            <a:pPr algn="just">
              <a:buNone/>
            </a:pPr>
            <a:r>
              <a:rPr lang="pl-PL" dirty="0">
                <a:latin typeface="Calibri"/>
                <a:cs typeface="Calibri"/>
              </a:rPr>
              <a:t>9) spółdzielni mieszkaniowych,</a:t>
            </a:r>
          </a:p>
          <a:p>
            <a:pPr algn="just">
              <a:buNone/>
            </a:pPr>
            <a:r>
              <a:rPr lang="pl-PL" dirty="0">
                <a:latin typeface="Calibri"/>
                <a:cs typeface="Calibri"/>
              </a:rPr>
              <a:t>10) wspólnot mieszkaniowych,</a:t>
            </a:r>
          </a:p>
          <a:p>
            <a:pPr algn="just">
              <a:buNone/>
            </a:pPr>
            <a:r>
              <a:rPr lang="pl-PL" dirty="0">
                <a:latin typeface="Calibri"/>
                <a:cs typeface="Calibri"/>
              </a:rPr>
              <a:t>11) innych podmiotów zarządzających lokalami,</a:t>
            </a:r>
          </a:p>
          <a:p>
            <a:pPr algn="just">
              <a:buNone/>
            </a:pPr>
            <a:r>
              <a:rPr lang="pl-PL" dirty="0">
                <a:latin typeface="Calibri"/>
                <a:cs typeface="Calibri"/>
              </a:rPr>
              <a:t>12) biur informacji gospodarczej,</a:t>
            </a:r>
          </a:p>
          <a:p>
            <a:pPr algn="just">
              <a:buNone/>
            </a:pPr>
            <a:r>
              <a:rPr lang="pl-PL" dirty="0">
                <a:latin typeface="Calibri"/>
                <a:cs typeface="Calibri"/>
              </a:rPr>
              <a:t>13) innych instytucji i osób nieuczestniczących w postępowaniu</a:t>
            </a:r>
          </a:p>
          <a:p>
            <a:pPr algn="just">
              <a:buNone/>
            </a:pPr>
            <a:endParaRPr lang="pl-PL" dirty="0">
              <a:latin typeface="Calibri"/>
              <a:cs typeface="Calibri"/>
            </a:endParaRPr>
          </a:p>
          <a:p>
            <a:pPr algn="just">
              <a:buNone/>
            </a:pPr>
            <a:r>
              <a:rPr lang="pl-PL" dirty="0">
                <a:latin typeface="Calibri"/>
                <a:cs typeface="Calibri"/>
              </a:rPr>
              <a:t>Celem art. 761 KPC jest zapewnienie zwiększenia szans skutecznej egzekucji poprzez pozyskiwanie z różnych źródeł informacji nt. dłużnika. Należy zwrócić uwagę, że art. 761 KPC nie jest tożsamy z art. 3 KPC. Ten drugi mówi nam o powinnościach, ten pierwszy zaś o obowiązku. Jeżeli chodzi o definicję uczestników postępowania, o których mowa w paragrafie 1 art. 761- chodzić będzie zarówno o dłużnika i wierzyciela, jak i innych uczestników takich jak: osoby, którym przysługują prawa rzeczowe ograniczone lub roszczenia albo prawa osobiste zabezpieczone na nieruchomości, a gdy przedmiotem egzekucji jest użytkowanie wieczyste, także organ, który zawarł umowę o użytkowanie wieczyste (art. 922 KPC), małżonek dłużnika itd.. Celem art. 761 nie jest uzyskanie informacji służących wyjawieniu majątku. Od tego bowiem mamy inną regulację prawną  (913 i nast. KPC). </a:t>
            </a:r>
          </a:p>
          <a:p>
            <a:pPr algn="just">
              <a:buNone/>
            </a:pPr>
            <a:r>
              <a:rPr lang="pl-PL" dirty="0">
                <a:latin typeface="Calibri"/>
                <a:cs typeface="Calibri"/>
              </a:rPr>
              <a:t>Należy zwrócić uwagę, że informacje, jakich komornik może żądać od organów wymienionych w art. 761 KPC obwarowane są pewnym warunkiem, jakim jest NIEZBĘDNOŚĆ DO PROWADZENIA EGZEKUCJI</a:t>
            </a:r>
          </a:p>
          <a:p>
            <a:pPr algn="just">
              <a:buNone/>
            </a:pPr>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FCA495-8780-4EAA-AFE2-3B055E4081B6}"/>
              </a:ext>
            </a:extLst>
          </p:cNvPr>
          <p:cNvSpPr>
            <a:spLocks noGrp="1"/>
          </p:cNvSpPr>
          <p:nvPr>
            <p:ph type="title"/>
          </p:nvPr>
        </p:nvSpPr>
        <p:spPr/>
        <p:txBody>
          <a:bodyPr/>
          <a:lstStyle/>
          <a:p>
            <a:r>
              <a:rPr lang="pl-PL" dirty="0"/>
              <a:t>POSZUKIWANIE MAJĄTKU DŁUŻNIKA</a:t>
            </a:r>
          </a:p>
        </p:txBody>
      </p:sp>
      <p:sp>
        <p:nvSpPr>
          <p:cNvPr id="3" name="Content Placeholder 2">
            <a:extLst>
              <a:ext uri="{FF2B5EF4-FFF2-40B4-BE49-F238E27FC236}">
                <a16:creationId xmlns:a16="http://schemas.microsoft.com/office/drawing/2014/main" xmlns="" id="{9A8767A0-9666-4D59-B959-C0CE85114F7F}"/>
              </a:ext>
            </a:extLst>
          </p:cNvPr>
          <p:cNvSpPr>
            <a:spLocks noGrp="1"/>
          </p:cNvSpPr>
          <p:nvPr>
            <p:ph idx="1"/>
          </p:nvPr>
        </p:nvSpPr>
        <p:spPr/>
        <p:txBody>
          <a:bodyPr>
            <a:normAutofit fontScale="62500" lnSpcReduction="20000"/>
          </a:bodyPr>
          <a:lstStyle/>
          <a:p>
            <a:pPr marL="0" indent="0" algn="just">
              <a:buNone/>
            </a:pPr>
            <a:r>
              <a:rPr lang="pl-PL" dirty="0">
                <a:latin typeface="Calibri"/>
                <a:cs typeface="Calibri"/>
              </a:rPr>
              <a:t>Wierzyciel może sam wskazać majątek dłużnika. Jeżeli tego nie zrobi to komornik z urzędu:</a:t>
            </a:r>
            <a:endParaRPr lang="pl-PL">
              <a:latin typeface="Calibri"/>
              <a:cs typeface="Calibri"/>
            </a:endParaRPr>
          </a:p>
          <a:p>
            <a:pPr algn="just">
              <a:buFontTx/>
              <a:buChar char="-"/>
            </a:pPr>
            <a:r>
              <a:rPr lang="pl-PL" dirty="0">
                <a:latin typeface="Calibri"/>
                <a:cs typeface="Calibri"/>
              </a:rPr>
              <a:t>dokona ustaleń w zakresie majątku dłużnika znanego mu z innych prowadzonych postępowań, na podstawie publicznie dostępnych źródeł informacji lub rejestrów, </a:t>
            </a:r>
          </a:p>
          <a:p>
            <a:pPr algn="just">
              <a:buFontTx/>
              <a:buChar char="-"/>
            </a:pPr>
            <a:r>
              <a:rPr lang="pl-PL" dirty="0">
                <a:latin typeface="Calibri"/>
                <a:cs typeface="Calibri"/>
              </a:rPr>
              <a:t>Wezwie dłużnika do złożenia wykazu majątku.</a:t>
            </a:r>
          </a:p>
          <a:p>
            <a:pPr marL="0" indent="0" algn="just">
              <a:buNone/>
            </a:pPr>
            <a:endParaRPr lang="pl-PL" dirty="0">
              <a:latin typeface="Calibri"/>
              <a:cs typeface="Calibri"/>
            </a:endParaRPr>
          </a:p>
          <a:p>
            <a:pPr marL="0" indent="0" algn="just">
              <a:buNone/>
            </a:pPr>
            <a:r>
              <a:rPr lang="pl-PL" dirty="0">
                <a:latin typeface="Calibri"/>
                <a:cs typeface="Calibri"/>
              </a:rPr>
              <a:t>Jeżeli ww. sposoby ustalenia majątku dłużnika nie były efektywne, komornik umorzy postępowanie z powodu bezskuteczności egzekucji, po wcześniejzym wysłuchaniu wierzyciela (827 KPC).</a:t>
            </a:r>
          </a:p>
          <a:p>
            <a:pPr marL="0" indent="0" algn="just">
              <a:buNone/>
            </a:pPr>
            <a:r>
              <a:rPr lang="pl-PL" dirty="0">
                <a:latin typeface="Calibri"/>
                <a:cs typeface="Calibri"/>
              </a:rPr>
              <a:t>Ażeby prowadzić dalszą egzekucję, wierzyciel musi zlecić komornikowi poszukiwanie majątku dłużnika. </a:t>
            </a:r>
            <a:r>
              <a:rPr lang="pl-PL" dirty="0">
                <a:latin typeface="Calibri"/>
              </a:rPr>
              <a:t/>
            </a:r>
            <a:br>
              <a:rPr lang="pl-PL" dirty="0">
                <a:latin typeface="Calibri"/>
              </a:rPr>
            </a:br>
            <a:endParaRPr lang="pl-PL">
              <a:latin typeface="Calibri"/>
              <a:cs typeface="Calibri"/>
            </a:endParaRPr>
          </a:p>
          <a:p>
            <a:pPr marL="0" indent="0" algn="just">
              <a:buNone/>
            </a:pPr>
            <a:r>
              <a:rPr lang="pl-PL" dirty="0">
                <a:latin typeface="Calibri"/>
                <a:cs typeface="Calibri"/>
              </a:rPr>
              <a:t>Dłużnik jest zobowiązany do przełożenia komornikowi wykazu majątku wraz z oświadczeniem o prawdziwości tego wykazu i jego zupełności (rygor odpowiedzialności karnej). Jeżeli dłużnik nie złoży wykazu majątku/nie udzieli odpowiedzi na zadane pytania, komornik może ukarać go grzywną. Wykaz ten wraz z oświadczeniem może być złożony na piśmie lub ustnie do protokołu. Ww. wykazu nie należy mylić z instytucją wyjawienia majątku, o której mowa w art. 913 i nast. KPC.</a:t>
            </a:r>
          </a:p>
          <a:p>
            <a:pPr marL="0" indent="0" algn="just">
              <a:buNone/>
            </a:pPr>
            <a:r>
              <a:rPr lang="pl-PL" dirty="0">
                <a:latin typeface="Calibri"/>
                <a:cs typeface="Calibri"/>
              </a:rPr>
              <a:t>Jeżeli dłużnik mimo ukarania go grzywną nie złożył wykazu majątku wraz z oświadczeniem o jego prawdziwości i zupełności, komornik właściwości ogólnej dłużnika na wniosek wierzyciela zwróci się do sądu </a:t>
            </a:r>
            <a:r>
              <a:rPr lang="pl-PL" b="1" u="sng" dirty="0">
                <a:latin typeface="Calibri"/>
                <a:cs typeface="Calibri"/>
              </a:rPr>
              <a:t>o nakazanie przymusowego doprowadzenia dłużnika celem złożenia wykazu majątku wraz z oświadczeniem o jego prawdziwości i zupełności</a:t>
            </a:r>
            <a:r>
              <a:rPr lang="pl-PL" dirty="0">
                <a:latin typeface="Calibri"/>
                <a:cs typeface="Calibri"/>
              </a:rPr>
              <a:t>.</a:t>
            </a:r>
            <a:endParaRPr lang="pl-PL" b="1">
              <a:latin typeface="Calibri"/>
              <a:cs typeface="Calibri"/>
            </a:endParaRPr>
          </a:p>
          <a:p>
            <a:pPr marL="0" indent="0" algn="just">
              <a:buNone/>
            </a:pPr>
            <a:endParaRPr lang="pl-PL" dirty="0">
              <a:latin typeface="Calibri"/>
              <a:cs typeface="Calibri"/>
            </a:endParaRPr>
          </a:p>
          <a:p>
            <a:pPr marL="0" indent="0" algn="just">
              <a:buNone/>
            </a:pPr>
            <a:endParaRPr lang="pl-PL" dirty="0">
              <a:latin typeface="Calibri"/>
              <a:cs typeface="Calibri"/>
            </a:endParaRPr>
          </a:p>
          <a:p>
            <a:pPr marL="0" indent="0" algn="just">
              <a:buNone/>
            </a:pPr>
            <a:r>
              <a:rPr lang="pl-PL" dirty="0">
                <a:latin typeface="Calibri"/>
                <a:cs typeface="Calibri"/>
              </a:rPr>
              <a:t>Jeżeli egzekucja z kilku tylko składników majątku dłużnika jest wystarczająca dla zaspokojenia wierzyciela, dłużnik może żądać zawieszenia egzekucji co do pozostałej części majątku. </a:t>
            </a:r>
          </a:p>
        </p:txBody>
      </p:sp>
    </p:spTree>
    <p:extLst>
      <p:ext uri="{BB962C8B-B14F-4D97-AF65-F5344CB8AC3E}">
        <p14:creationId xmlns:p14="http://schemas.microsoft.com/office/powerpoint/2010/main" xmlns="" val="424632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75627FE-0AC5-4349-AC08-45A58BEC9B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F87AAF7B-2090-475D-9C3E-FDC03DD87A8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F2DCEC33-4B31-44BC-99CB-9E4845DC4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xmlns="" id="{204E0A10-D288-4B22-87A1-737B0A37D1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9A3E042E-4911-425A-84BB-04BF90D07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3A49226D-3129-4C5A-9641-3D03BEEA79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9CC3C315-B515-4DD8-AC22-9D8417B37F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1A961828-F78F-4D56-A98E-037806C637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739D4F9D-3728-42C1-8302-452D51321C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B4D9647E-354D-4CA8-B4A7-39172E5EAC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A3EC74E0-5222-4ACC-BCEC-1AA189D3BC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C0AE72B4-084D-42E6-ABED-5FD4650D4B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C9D1F5DD-8D50-4098-8D2B-10E284752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D48F3941-C3C7-4589-AA46-067F6BB2D0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C16BBE9A-4BE3-4401-82C5-8041DB14E5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06180330-CCD3-4D14-A652-D60C28252D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616C90F6-4133-43A5-B47C-7750FE2819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D7C03F90-E828-4414-8A53-92069FFB68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6ADDE443-75AA-4F32-A2EE-272C4347C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ACD281C1-1D59-453F-A33A-D83E39EB06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60217FAC-29FE-4D6B-9BB4-FF41AA756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0D3CC33A-6E36-4A72-9965-8E20FB05D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F128F04E-05CD-4035-A32B-6E9ABAB931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33" name="Rectangle 32">
            <a:extLst>
              <a:ext uri="{FF2B5EF4-FFF2-40B4-BE49-F238E27FC236}">
                <a16:creationId xmlns:a16="http://schemas.microsoft.com/office/drawing/2014/main" xmlns="" id="{BC2574CF-1D35-4994-87BD-5A3378E1A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45459" y="960120"/>
            <a:ext cx="3865695" cy="4171278"/>
          </a:xfrm>
        </p:spPr>
        <p:txBody>
          <a:bodyPr>
            <a:normAutofit/>
          </a:bodyPr>
          <a:lstStyle/>
          <a:p>
            <a:pPr algn="r"/>
            <a:r>
              <a:rPr lang="pl-PL" sz="4400">
                <a:solidFill>
                  <a:schemeClr val="tx1"/>
                </a:solidFill>
              </a:rPr>
              <a:t>WPŁATY DO RĄK KOMORNIKA</a:t>
            </a:r>
          </a:p>
        </p:txBody>
      </p:sp>
      <p:cxnSp>
        <p:nvCxnSpPr>
          <p:cNvPr id="35" name="Straight Connector 34">
            <a:extLst>
              <a:ext uri="{FF2B5EF4-FFF2-40B4-BE49-F238E27FC236}">
                <a16:creationId xmlns:a16="http://schemas.microsoft.com/office/drawing/2014/main" xmlns="" id="{68B6AB33-DFE6-4FE4-94FE-C9E25424AD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83164" y="960120"/>
            <a:ext cx="5511800" cy="4171278"/>
          </a:xfrm>
        </p:spPr>
        <p:txBody>
          <a:bodyPr>
            <a:normAutofit/>
          </a:bodyPr>
          <a:lstStyle/>
          <a:p>
            <a:pPr algn="just">
              <a:lnSpc>
                <a:spcPct val="110000"/>
              </a:lnSpc>
              <a:buNone/>
            </a:pPr>
            <a:r>
              <a:rPr lang="pl-PL" sz="1000" dirty="0">
                <a:latin typeface="Calibri"/>
                <a:cs typeface="Calibri"/>
              </a:rPr>
              <a:t>Art.  815.  [Wpłaty; pokwitowanie komornika] </a:t>
            </a:r>
            <a:endParaRPr lang="pl-PL"/>
          </a:p>
          <a:p>
            <a:pPr algn="just">
              <a:lnSpc>
                <a:spcPct val="110000"/>
              </a:lnSpc>
              <a:buNone/>
            </a:pPr>
            <a:r>
              <a:rPr lang="pl-PL" sz="1000" dirty="0">
                <a:latin typeface="Calibri"/>
                <a:cs typeface="Calibri"/>
              </a:rPr>
              <a:t>§  1.  Jeżeli ustawa nie stanowi inaczej, wszelkich wpłat komornikowi można dokonać gotówką lub poleceniem przelewu na rachunek komornika, a za zgodą komornika także w inny sposób.</a:t>
            </a:r>
          </a:p>
          <a:p>
            <a:pPr algn="just">
              <a:lnSpc>
                <a:spcPct val="110000"/>
              </a:lnSpc>
              <a:buNone/>
            </a:pPr>
            <a:r>
              <a:rPr lang="pl-PL" sz="1000" dirty="0">
                <a:latin typeface="Calibri"/>
                <a:cs typeface="Calibri"/>
              </a:rPr>
              <a:t>§  2.  Pokwitowanie komornika ma taki sam skutek jak pokwitowanie wierzyciela sporządzone w formie dokumentu urzędowego.</a:t>
            </a:r>
          </a:p>
          <a:p>
            <a:pPr algn="just">
              <a:lnSpc>
                <a:spcPct val="110000"/>
              </a:lnSpc>
            </a:pPr>
            <a:r>
              <a:rPr lang="pl-PL" sz="1000" dirty="0">
                <a:latin typeface="Calibri"/>
                <a:cs typeface="Calibri"/>
              </a:rPr>
              <a:t>Chodzi tutaj o dobrowolną spłatę zadłużenia przez dłużnika. Należy bowiem pamiętać, że samo wszczęcie egzekucji nie powoduje, że środki muszą zostać uzyskane za pomocą przymusu w postaci określonej egzekucji- po stronie dłużnika nadal pozostaje aktualna możliwość dobrowolnej spłaty. </a:t>
            </a:r>
          </a:p>
          <a:p>
            <a:pPr algn="just">
              <a:lnSpc>
                <a:spcPct val="110000"/>
              </a:lnSpc>
            </a:pPr>
            <a:r>
              <a:rPr lang="pl-PL" sz="1000" dirty="0">
                <a:latin typeface="Calibri"/>
                <a:cs typeface="Calibri"/>
              </a:rPr>
              <a:t>Dotyczy to pokwitowania, jakie komornik wydaje dłużnikowi w rezultacie spełnienia przez  niego należnego wierzycielowi świadczenia do rąk komornika i pozostaje w zw. z art. 462 k.c., według którego spełniając świadczenie, dłużnik może żądać od wierzyciela pokwitowania. </a:t>
            </a:r>
          </a:p>
          <a:p>
            <a:pPr algn="just">
              <a:lnSpc>
                <a:spcPct val="110000"/>
              </a:lnSpc>
            </a:pPr>
            <a:r>
              <a:rPr lang="pl-PL" sz="1000" dirty="0">
                <a:latin typeface="Calibri"/>
                <a:cs typeface="Calibri"/>
              </a:rPr>
              <a:t>Spełnienie świadczenia do rąk komornika ma TOŻSAME SKUTKI, co spełnienie świadczenia do rąk wierzyciela.</a:t>
            </a:r>
          </a:p>
          <a:p>
            <a:pPr algn="just">
              <a:lnSpc>
                <a:spcPct val="110000"/>
              </a:lnSpc>
            </a:pPr>
            <a:r>
              <a:rPr lang="pl-PL" sz="1000" dirty="0">
                <a:latin typeface="Calibri"/>
                <a:cs typeface="Calibri"/>
              </a:rPr>
              <a:t>W razie spełnienia świadczenia do rąk komornika, </a:t>
            </a:r>
            <a:r>
              <a:rPr lang="pl-PL" sz="1000" b="1" dirty="0">
                <a:latin typeface="Calibri"/>
                <a:cs typeface="Calibri"/>
              </a:rPr>
              <a:t>zobowiązanie stwierdzone tytułem wykonawczym w wysokości wskazanej w pokwitowaniu wygasa, co prowadzi do umorzenia postępowania egzekucyjnego. </a:t>
            </a:r>
          </a:p>
          <a:p>
            <a:pPr>
              <a:lnSpc>
                <a:spcPct val="110000"/>
              </a:lnSpc>
            </a:pPr>
            <a:endParaRPr lang="pl-PL"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4000"/>
                <a:lumMod val="116000"/>
              </a:schemeClr>
            </a:gs>
            <a:gs pos="100000">
              <a:schemeClr val="bg2">
                <a:tint val="98000"/>
                <a:shade val="86000"/>
                <a:satMod val="90000"/>
                <a:lumMod val="88000"/>
              </a:schemeClr>
            </a:gs>
          </a:gsLst>
          <a:path path="circle">
            <a:fillToRect l="50000" t="15000" r="50000" b="169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F08744-9D7B-4693-B8D6-2A5210AE96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xmlns="" id="{5B2E630F-F386-44FA-B1A1-C10A9BF434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73567C09-8B4D-49A6-A711-C44C5807D8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807720" y="2349925"/>
            <a:ext cx="2441894" cy="2456442"/>
          </a:xfrm>
        </p:spPr>
        <p:txBody>
          <a:bodyPr>
            <a:normAutofit/>
          </a:bodyPr>
          <a:lstStyle/>
          <a:p>
            <a:pPr algn="l"/>
            <a:r>
              <a:rPr lang="pl-PL" sz="2700"/>
              <a:t>TERMIN PRZEKAZANIA NALEŻNOŚCI WIERZYCIELOWI</a:t>
            </a:r>
          </a:p>
        </p:txBody>
      </p:sp>
      <p:sp>
        <p:nvSpPr>
          <p:cNvPr id="3" name="Symbol zastępczy zawartości 2"/>
          <p:cNvSpPr>
            <a:spLocks noGrp="1"/>
          </p:cNvSpPr>
          <p:nvPr>
            <p:ph idx="1"/>
          </p:nvPr>
        </p:nvSpPr>
        <p:spPr>
          <a:xfrm>
            <a:off x="4846319" y="1111249"/>
            <a:ext cx="6554001" cy="4635503"/>
          </a:xfrm>
        </p:spPr>
        <p:txBody>
          <a:bodyPr>
            <a:normAutofit/>
          </a:bodyPr>
          <a:lstStyle/>
          <a:p>
            <a:pPr>
              <a:lnSpc>
                <a:spcPct val="110000"/>
              </a:lnSpc>
              <a:buNone/>
            </a:pPr>
            <a:r>
              <a:rPr lang="pl-PL" sz="1100" dirty="0">
                <a:latin typeface="Calibri"/>
                <a:cs typeface="Calibri"/>
              </a:rPr>
              <a:t>Art.  31.  [Termin przekazania wierzycielowi wyegzekwowanych należności; odsetki za opóźnienie] 1.  Należności wyegzekwowane z rachunku bankowego komornik przekazuje wierzycielowi w terminie 14 dni od dnia ich otrzymania. Pozostałe wyegzekwowane należności komornik przekazuje wierzycielowi w terminie 4 dni od dnia ich otrzymania. W przypadku egzekucji świadczeń alimentacyjnych i rentowych komornik przekazuje wierzycielowi wyegzekwowane należności niezwłocznie, niezależnie od sposobu ich wyegzekwowania.</a:t>
            </a:r>
          </a:p>
          <a:p>
            <a:pPr>
              <a:lnSpc>
                <a:spcPct val="110000"/>
              </a:lnSpc>
              <a:buNone/>
            </a:pPr>
            <a:r>
              <a:rPr lang="pl-PL" sz="1100" dirty="0">
                <a:latin typeface="Calibri"/>
                <a:cs typeface="Calibri"/>
              </a:rPr>
              <a:t>2.  Jeżeli komornik dopuści do opóźnienia w przekazaniu wyegzekwowanych należności, jest obowiązany zapłacić uprawnionemu odsetki ustawowe za opóźnienie od kwot otrzymanych i nierozliczonych w terminie, chyba że nieprzekazanie należności było spowodowane zawieszeniem postępowania egzekucyjnego lub wstrzymaniem wykonalności tytułu wykonawczego przez sąd lub wstrzymaniem przez sąd przekazywania wyegzekwowanych kwot wierzycielowi w trybie art. 767</a:t>
            </a:r>
            <a:r>
              <a:rPr lang="pl-PL" sz="1100" baseline="30000" dirty="0">
                <a:latin typeface="Calibri"/>
                <a:cs typeface="Calibri"/>
              </a:rPr>
              <a:t>2</a:t>
            </a:r>
            <a:r>
              <a:rPr lang="pl-PL" sz="1100" dirty="0">
                <a:latin typeface="Calibri"/>
                <a:cs typeface="Calibri"/>
              </a:rPr>
              <a:t> § 2 ustawy z dnia 17 listopada 1964 r. - Kodeks postępowania cywilnego. O każdym przypadku opóźnienia przekazania należności przekraczającego 7 dni komornik zawiadamia prezesa właściwego sądu rejonowego.</a:t>
            </a:r>
          </a:p>
          <a:p>
            <a:pPr>
              <a:lnSpc>
                <a:spcPct val="110000"/>
              </a:lnSpc>
              <a:buNone/>
            </a:pPr>
            <a:endParaRPr lang="pl-PL" sz="1100" dirty="0">
              <a:latin typeface="Calibri"/>
              <a:cs typeface="Calibri"/>
            </a:endParaRPr>
          </a:p>
          <a:p>
            <a:pPr>
              <a:lnSpc>
                <a:spcPct val="110000"/>
              </a:lnSpc>
            </a:pPr>
            <a:r>
              <a:rPr lang="pl-PL" sz="1100" dirty="0">
                <a:highlight>
                  <a:srgbClr val="000000"/>
                </a:highlight>
                <a:latin typeface="Calibri"/>
                <a:cs typeface="Calibri"/>
              </a:rPr>
              <a:t>14 DNI OD OTRZYMANIA- należności z rachunku bankowego</a:t>
            </a:r>
          </a:p>
          <a:p>
            <a:pPr>
              <a:lnSpc>
                <a:spcPct val="110000"/>
              </a:lnSpc>
            </a:pPr>
            <a:r>
              <a:rPr lang="pl-PL" sz="1100" dirty="0">
                <a:highlight>
                  <a:srgbClr val="000000"/>
                </a:highlight>
                <a:latin typeface="Calibri"/>
                <a:cs typeface="Calibri"/>
              </a:rPr>
              <a:t>4 DNI OD OTRZYMANIA- pozostałe wyegzekwowane należności</a:t>
            </a:r>
          </a:p>
          <a:p>
            <a:pPr>
              <a:lnSpc>
                <a:spcPct val="110000"/>
              </a:lnSpc>
            </a:pPr>
            <a:r>
              <a:rPr lang="pl-PL" sz="1100" dirty="0">
                <a:highlight>
                  <a:srgbClr val="000000"/>
                </a:highlight>
                <a:latin typeface="Calibri"/>
                <a:cs typeface="Calibri"/>
              </a:rPr>
              <a:t>NIEZWŁOCZNIE- w przypadku egzekucji świadczeń alimentacyjnych i rentowych</a:t>
            </a:r>
          </a:p>
          <a:p>
            <a:pPr>
              <a:lnSpc>
                <a:spcPct val="110000"/>
              </a:lnSpc>
              <a:buNone/>
            </a:pPr>
            <a:endParaRPr lang="pl-PL" sz="1100"/>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831267-5CAE-41B8-A1CC-66FE1628A6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4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379EE808-85F9-455B-B8F9-FBE90075FBB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C89DCC09-ED44-478A-8F79-A02EBAF7A5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6">
              <a:extLst>
                <a:ext uri="{FF2B5EF4-FFF2-40B4-BE49-F238E27FC236}">
                  <a16:creationId xmlns:a16="http://schemas.microsoft.com/office/drawing/2014/main" xmlns="" id="{8E2E2454-5C03-4173-B8FE-1AB94658D4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2E8C684E-09F3-4317-A7D3-3D18C35931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C5505EC4-4943-4963-98E8-69AF3FDF03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4562C7B8-8AFB-4DDB-B72F-284990D5C4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C3443E48-282C-4250-A466-0EC71FB9E1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E1DA5A47-4EF3-4987-A0B2-0D48C03004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B97C0249-6965-4479-85DD-65D339807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593CC77F-968A-4E39-A274-8278279149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1238E5CF-CAEC-4B5C-9DB6-A40F03FB3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BBD96636-6E63-4D65-A35C-92653FC483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8D56D53D-1432-4D95-B0DD-3799916FD8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415107AD-3A21-4847-8F6C-C406292763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74B4AC16-93AF-4037-B469-BD1BAB95C9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57AEC385-0F84-4743-A483-0E97114463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90B47478-85F0-4BCA-9C98-48B633FD5A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C8F8E9C6-76DE-42DF-9CD7-B9789CDE15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660FFC41-5F89-4B42-913F-7FB1780636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1B956442-7A16-4B5B-908F-D69FC0A933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B54D797E-632B-4287-907B-A96D2CCBF4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BF7D9703-D82B-498D-AA68-475F298FAA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grpSp>
        <p:nvGrpSpPr>
          <p:cNvPr id="33" name="Group 32">
            <a:extLst>
              <a:ext uri="{FF2B5EF4-FFF2-40B4-BE49-F238E27FC236}">
                <a16:creationId xmlns:a16="http://schemas.microsoft.com/office/drawing/2014/main" xmlns="" id="{F8D580F2-1EDA-4B5F-98EB-EF8F18E9B7C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xmlns="" id="{E0F2EADF-2A67-482F-B290-DED5172BB6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5" name="Isosceles Triangle 22">
              <a:extLst>
                <a:ext uri="{FF2B5EF4-FFF2-40B4-BE49-F238E27FC236}">
                  <a16:creationId xmlns:a16="http://schemas.microsoft.com/office/drawing/2014/main" xmlns="" id="{39BCFDA0-B04D-4835-A135-02F8969F33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xmlns="" id="{6DD3C0B8-C176-40C2-93F5-670E2BAC7D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ytuł 1"/>
          <p:cNvSpPr>
            <a:spLocks noGrp="1"/>
          </p:cNvSpPr>
          <p:nvPr>
            <p:ph type="title"/>
          </p:nvPr>
        </p:nvSpPr>
        <p:spPr>
          <a:xfrm>
            <a:off x="888631" y="2349925"/>
            <a:ext cx="3498979" cy="2456442"/>
          </a:xfrm>
        </p:spPr>
        <p:txBody>
          <a:bodyPr>
            <a:normAutofit/>
          </a:bodyPr>
          <a:lstStyle/>
          <a:p>
            <a:r>
              <a:rPr lang="pl-PL" dirty="0"/>
              <a:t>ZAKOŃCZENIE</a:t>
            </a:r>
            <a:br>
              <a:rPr lang="pl-PL" dirty="0"/>
            </a:br>
            <a:r>
              <a:rPr lang="pl-PL" dirty="0">
                <a:cs typeface="Calibri Light"/>
              </a:rPr>
              <a:t>EGZEKUCJI</a:t>
            </a:r>
          </a:p>
        </p:txBody>
      </p:sp>
      <p:sp>
        <p:nvSpPr>
          <p:cNvPr id="3" name="Symbol zastępczy zawartości 2"/>
          <p:cNvSpPr>
            <a:spLocks noGrp="1"/>
          </p:cNvSpPr>
          <p:nvPr>
            <p:ph idx="1"/>
          </p:nvPr>
        </p:nvSpPr>
        <p:spPr>
          <a:xfrm>
            <a:off x="5118447" y="803186"/>
            <a:ext cx="6281873" cy="5248622"/>
          </a:xfrm>
        </p:spPr>
        <p:txBody>
          <a:bodyPr vert="horz" lIns="91440" tIns="45720" rIns="91440" bIns="45720" rtlCol="0" anchor="ctr">
            <a:noAutofit/>
          </a:bodyPr>
          <a:lstStyle/>
          <a:p>
            <a:pPr algn="just">
              <a:lnSpc>
                <a:spcPct val="110000"/>
              </a:lnSpc>
              <a:buNone/>
            </a:pPr>
            <a:r>
              <a:rPr lang="pl-PL" sz="900" dirty="0">
                <a:latin typeface="Calibri"/>
                <a:cs typeface="Calibri"/>
              </a:rPr>
              <a:t>Art.  816.  [Ukończenie postępowania egzekucyjnego]</a:t>
            </a:r>
            <a:endParaRPr lang="pl-PL" sz="2400" dirty="0">
              <a:latin typeface="Calibri"/>
              <a:cs typeface="Calibri"/>
            </a:endParaRPr>
          </a:p>
          <a:p>
            <a:pPr algn="just">
              <a:lnSpc>
                <a:spcPct val="110000"/>
              </a:lnSpc>
              <a:buNone/>
            </a:pPr>
            <a:r>
              <a:rPr lang="pl-PL" sz="900" dirty="0">
                <a:latin typeface="Calibri"/>
                <a:cs typeface="Calibri"/>
              </a:rPr>
              <a:t>§  1.  Po ukończeniu postępowania egzekucyjnego należy na tytule wykonawczym zaznaczyć wynik egzekucji i tytuł zatrzymać w aktach, a jeżeli świadczenie objęte tytułem nie zostało zaspokojone całkowicie, tytuł zwrócić wierzycielowi.</a:t>
            </a:r>
          </a:p>
          <a:p>
            <a:pPr algn="just">
              <a:lnSpc>
                <a:spcPct val="110000"/>
              </a:lnSpc>
              <a:buNone/>
            </a:pPr>
            <a:r>
              <a:rPr lang="pl-PL" sz="900" dirty="0">
                <a:latin typeface="Calibri"/>
                <a:cs typeface="Calibri"/>
              </a:rPr>
              <a:t>§  2.  Jeżeli egzekucja była prowadzona na podstawie tytułu wykonawczego, o którym mowa w art. 783 § 4, wynik egzekucji odnotowuje się w systemie teleinformatycznym.</a:t>
            </a:r>
          </a:p>
          <a:p>
            <a:pPr algn="just">
              <a:lnSpc>
                <a:spcPct val="110000"/>
              </a:lnSpc>
              <a:buNone/>
            </a:pPr>
            <a:r>
              <a:rPr lang="pl-PL" sz="900" dirty="0">
                <a:latin typeface="Calibri"/>
                <a:cs typeface="Calibri"/>
              </a:rPr>
              <a:t>§  3.  Ukończenie postępowania egzekucyjnego w inny sposób niż przez umorzenie komornik stwierdza postanowieniem, rozstrzygając o kosztach.</a:t>
            </a:r>
          </a:p>
          <a:p>
            <a:pPr algn="just">
              <a:lnSpc>
                <a:spcPct val="110000"/>
              </a:lnSpc>
              <a:buNone/>
            </a:pPr>
            <a:endParaRPr lang="pl-PL" sz="900" dirty="0">
              <a:latin typeface="Calibri"/>
              <a:cs typeface="Calibri"/>
            </a:endParaRPr>
          </a:p>
          <a:p>
            <a:pPr algn="just">
              <a:lnSpc>
                <a:spcPct val="110000"/>
              </a:lnSpc>
              <a:buNone/>
            </a:pPr>
            <a:r>
              <a:rPr lang="pl-PL" sz="900" dirty="0">
                <a:latin typeface="Calibri"/>
                <a:cs typeface="Calibri"/>
              </a:rPr>
              <a:t>Art. 816 </a:t>
            </a:r>
            <a:r>
              <a:rPr lang="pl-PL" sz="900" dirty="0" smtClean="0">
                <a:latin typeface="Calibri"/>
                <a:cs typeface="Calibri"/>
              </a:rPr>
              <a:t> KPC </a:t>
            </a:r>
            <a:r>
              <a:rPr lang="pl-PL" sz="900" dirty="0" smtClean="0">
                <a:latin typeface="Calibri"/>
                <a:cs typeface="Calibri"/>
              </a:rPr>
              <a:t> </a:t>
            </a:r>
            <a:r>
              <a:rPr lang="pl-PL" sz="900" dirty="0" smtClean="0">
                <a:latin typeface="Calibri"/>
                <a:cs typeface="Calibri"/>
              </a:rPr>
              <a:t>stanowi </a:t>
            </a:r>
            <a:r>
              <a:rPr lang="pl-PL" sz="900" dirty="0">
                <a:latin typeface="Calibri"/>
                <a:cs typeface="Calibri"/>
              </a:rPr>
              <a:t>o dwóch sytuacjach:</a:t>
            </a:r>
          </a:p>
          <a:p>
            <a:pPr algn="just">
              <a:lnSpc>
                <a:spcPct val="110000"/>
              </a:lnSpc>
              <a:buFontTx/>
              <a:buChar char="-"/>
            </a:pPr>
            <a:r>
              <a:rPr lang="pl-PL" sz="900" dirty="0">
                <a:latin typeface="Calibri"/>
                <a:cs typeface="Calibri"/>
              </a:rPr>
              <a:t>Zakończeniu egzekucji w sytuacji całkowitego zaspokojenia się wierzyciela,</a:t>
            </a:r>
          </a:p>
          <a:p>
            <a:pPr algn="just">
              <a:lnSpc>
                <a:spcPct val="110000"/>
              </a:lnSpc>
              <a:buFontTx/>
              <a:buChar char="-"/>
            </a:pPr>
            <a:r>
              <a:rPr lang="pl-PL" sz="900" dirty="0">
                <a:latin typeface="Calibri"/>
                <a:cs typeface="Calibri"/>
              </a:rPr>
              <a:t>Zakończeniu egzekucji przy niecałkowitym zaspokojeniu się wierzyciela.</a:t>
            </a:r>
          </a:p>
          <a:p>
            <a:pPr algn="just">
              <a:lnSpc>
                <a:spcPct val="110000"/>
              </a:lnSpc>
              <a:buNone/>
            </a:pPr>
            <a:r>
              <a:rPr lang="pl-PL" sz="900" dirty="0">
                <a:latin typeface="Calibri"/>
                <a:cs typeface="Calibri"/>
              </a:rPr>
              <a:t>W tej pierwszej sytuacji tytuł wykonawczy opatrzony zapisem komornika dot. wyniku egzekucji należy zatrzymać w </a:t>
            </a:r>
            <a:r>
              <a:rPr lang="pl-PL" sz="900" dirty="0" smtClean="0">
                <a:latin typeface="Calibri"/>
                <a:cs typeface="Calibri"/>
              </a:rPr>
              <a:t>aktach- spełnił on bowiem swoją funkcję</a:t>
            </a:r>
            <a:endParaRPr lang="pl-PL" sz="900" dirty="0">
              <a:latin typeface="Calibri"/>
              <a:cs typeface="Calibri"/>
            </a:endParaRPr>
          </a:p>
          <a:p>
            <a:pPr algn="just">
              <a:lnSpc>
                <a:spcPct val="110000"/>
              </a:lnSpc>
              <a:buNone/>
            </a:pPr>
            <a:r>
              <a:rPr lang="pl-PL" sz="900" dirty="0">
                <a:latin typeface="Calibri"/>
                <a:cs typeface="Calibri"/>
              </a:rPr>
              <a:t>W drugiej sytuacji tytuł wykonawczy opatrzony zapisem komornika dot. wyniku egzekucji należy zwrócić </a:t>
            </a:r>
            <a:r>
              <a:rPr lang="pl-PL" sz="900" dirty="0" smtClean="0">
                <a:latin typeface="Calibri"/>
                <a:cs typeface="Calibri"/>
              </a:rPr>
              <a:t>wierzycielowi, ponieważ wierzyciel będzie mógł próbować wyegzekwować pozostałą część w przyszłości.</a:t>
            </a:r>
          </a:p>
          <a:p>
            <a:pPr algn="just">
              <a:lnSpc>
                <a:spcPct val="110000"/>
              </a:lnSpc>
              <a:buNone/>
            </a:pPr>
            <a:r>
              <a:rPr lang="pl-PL" sz="900" b="1" dirty="0" smtClean="0">
                <a:latin typeface="Calibri"/>
                <a:cs typeface="Calibri"/>
              </a:rPr>
              <a:t>WYNIK EGZEKUCJI- </a:t>
            </a:r>
            <a:r>
              <a:rPr lang="pl-PL" sz="900" dirty="0" smtClean="0">
                <a:latin typeface="Calibri"/>
                <a:cs typeface="Calibri"/>
              </a:rPr>
              <a:t>powinno się przez to rozumieć konkretną kwotę/ konkretną część wyegzekwowanego świadczenia. Jeżeli nastąpiła całkowita bezskuteczność egzekucji- wówczas komornik nie dokonuje wzmianki na tytule, a jedynie zwraca go wierzycielowi. </a:t>
            </a:r>
          </a:p>
          <a:p>
            <a:pPr algn="just">
              <a:lnSpc>
                <a:spcPct val="110000"/>
              </a:lnSpc>
              <a:buFont typeface="Wingdings" pitchFamily="2" charset="2"/>
              <a:buChar char="Ø"/>
            </a:pPr>
            <a:r>
              <a:rPr lang="pl-PL" sz="900" dirty="0" smtClean="0">
                <a:latin typeface="Calibri"/>
                <a:cs typeface="Calibri"/>
              </a:rPr>
              <a:t>Sporne jest to czy </a:t>
            </a:r>
            <a:r>
              <a:rPr lang="pl-PL" sz="900" dirty="0" smtClean="0">
                <a:latin typeface="Calibri"/>
                <a:cs typeface="Calibri"/>
              </a:rPr>
              <a:t>komornik powinien zamieszczać na tytule wzmiankę </a:t>
            </a:r>
            <a:r>
              <a:rPr lang="pl-PL" sz="900" dirty="0" smtClean="0">
                <a:latin typeface="Calibri"/>
                <a:cs typeface="Calibri"/>
              </a:rPr>
              <a:t>o wyniku egzekucji w </a:t>
            </a:r>
            <a:r>
              <a:rPr lang="pl-PL" sz="900" dirty="0" smtClean="0">
                <a:latin typeface="Calibri"/>
                <a:cs typeface="Calibri"/>
              </a:rPr>
              <a:t>sytuacji, </a:t>
            </a:r>
            <a:r>
              <a:rPr lang="pl-PL" sz="900" dirty="0" smtClean="0">
                <a:latin typeface="Calibri"/>
                <a:cs typeface="Calibri"/>
              </a:rPr>
              <a:t>gdy umarza postępowanie z powodu spełnienia świadczenia do rąk </a:t>
            </a:r>
            <a:r>
              <a:rPr lang="pl-PL" sz="900" dirty="0" smtClean="0">
                <a:latin typeface="Calibri"/>
                <a:cs typeface="Calibri"/>
              </a:rPr>
              <a:t>wierzyciela.</a:t>
            </a:r>
            <a:endParaRPr lang="pl-PL" sz="900" dirty="0">
              <a:latin typeface="Calibri"/>
              <a:cs typeface="Calibri"/>
            </a:endParaRPr>
          </a:p>
          <a:p>
            <a:pPr algn="just">
              <a:lnSpc>
                <a:spcPct val="110000"/>
              </a:lnSpc>
              <a:buFont typeface="Wingdings" pitchFamily="2" charset="2"/>
              <a:buChar char="Ø"/>
            </a:pPr>
            <a:r>
              <a:rPr lang="pl-PL" sz="900" dirty="0">
                <a:latin typeface="Calibri"/>
                <a:cs typeface="Calibri"/>
              </a:rPr>
              <a:t>W obu powyższych sytuacjach komornik wydaje postanowienie, </a:t>
            </a:r>
            <a:r>
              <a:rPr lang="pl-PL" sz="900" dirty="0" smtClean="0">
                <a:latin typeface="Calibri"/>
                <a:cs typeface="Calibri"/>
              </a:rPr>
              <a:t>orzekając o kosztach (jeżeli nie umorzono postępowania</a:t>
            </a:r>
            <a:endParaRPr lang="pl-PL" sz="900" dirty="0">
              <a:latin typeface="Calibri"/>
              <a:cs typeface="Calibri"/>
            </a:endParaRPr>
          </a:p>
          <a:p>
            <a:pPr algn="just">
              <a:lnSpc>
                <a:spcPct val="110000"/>
              </a:lnSpc>
              <a:buFont typeface="Wingdings" pitchFamily="2" charset="2"/>
              <a:buChar char="Ø"/>
            </a:pPr>
            <a:r>
              <a:rPr lang="pl-PL" sz="900" dirty="0" smtClean="0">
                <a:latin typeface="Calibri"/>
                <a:cs typeface="Calibri"/>
              </a:rPr>
              <a:t>Informacja </a:t>
            </a:r>
            <a:r>
              <a:rPr lang="pl-PL" sz="900" dirty="0">
                <a:latin typeface="Calibri"/>
                <a:cs typeface="Calibri"/>
              </a:rPr>
              <a:t>na tytule wykonawczym o wyniku egzekucji stanowi zminimalizowanie ryzyka prowadzenia powtórnej egzekucji co do należności już wyegzekwowanej.</a:t>
            </a:r>
          </a:p>
          <a:p>
            <a:pPr algn="just">
              <a:lnSpc>
                <a:spcPct val="110000"/>
              </a:lnSpc>
              <a:buFont typeface="Wingdings" pitchFamily="2" charset="2"/>
              <a:buChar char="Ø"/>
            </a:pPr>
            <a:r>
              <a:rPr lang="pl-PL" sz="900" dirty="0">
                <a:latin typeface="Calibri"/>
                <a:cs typeface="Calibri"/>
              </a:rPr>
              <a:t>Tytuł umieszczony w aktach sprawy nazywany jest tytułem skonsumowanym, który nie będzie dawał podstawy do ponownej egzekucji. Wyjątkiem jest natomiast tytuł wykonawczy w sprawach o naruszenie posiadania, gdyż wówczas zakończona egzekucja </a:t>
            </a:r>
            <a:r>
              <a:rPr lang="pl-PL" sz="900" dirty="0" smtClean="0">
                <a:latin typeface="Calibri"/>
                <a:cs typeface="Calibri"/>
              </a:rPr>
              <a:t>zgodnie </a:t>
            </a:r>
            <a:r>
              <a:rPr lang="pl-PL" sz="900" dirty="0">
                <a:latin typeface="Calibri"/>
                <a:cs typeface="Calibri"/>
              </a:rPr>
              <a:t>z art. 816 może być podjęta na nowo na podstawie wykorzystanego TW, jeżeli </a:t>
            </a:r>
            <a:r>
              <a:rPr lang="pl-PL" sz="900" dirty="0" smtClean="0">
                <a:latin typeface="Calibri"/>
                <a:cs typeface="Calibri"/>
              </a:rPr>
              <a:t>dłużnik </a:t>
            </a:r>
            <a:r>
              <a:rPr lang="pl-PL" sz="900" dirty="0">
                <a:latin typeface="Calibri"/>
                <a:cs typeface="Calibri"/>
              </a:rPr>
              <a:t>ponownie dokonał zmiany sprzecznej z treścią tytułu- ta możliwość aktualizuje się pod warunkiem zachowania terminu, o którym mowa w art. 817 KPC.</a:t>
            </a:r>
          </a:p>
          <a:p>
            <a:pPr algn="just">
              <a:lnSpc>
                <a:spcPct val="110000"/>
              </a:lnSpc>
              <a:buNone/>
            </a:pPr>
            <a:r>
              <a:rPr lang="pl-PL" sz="900" dirty="0">
                <a:latin typeface="Calibri"/>
                <a:cs typeface="Calibri"/>
              </a:rPr>
              <a:t>Art.  817.  [Sprawy o naruszenie posiadania] W sprawach o naruszenie posiadania ukończona egzekucja może być podjęta na nowo na podstawie tego samego tytułu wykonawczego, jeżeli dłużnik ponownie dokonał zmiany sprzecznej z treścią tego tytułu, a żądanie w tym przedmiocie zostanie zgłoszone przed upływem sześciu miesięcy od ukończenia egzekucji.</a:t>
            </a:r>
          </a:p>
          <a:p>
            <a:pPr>
              <a:lnSpc>
                <a:spcPct val="110000"/>
              </a:lnSpc>
              <a:buNone/>
            </a:pPr>
            <a:endParaRPr lang="pl-PL" sz="7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smtClean="0"/>
              <a:t>UMORZENIE POSTĘPOWANIA</a:t>
            </a:r>
            <a:endParaRPr lang="pl-PL" sz="3600" dirty="0"/>
          </a:p>
        </p:txBody>
      </p:sp>
      <p:sp>
        <p:nvSpPr>
          <p:cNvPr id="3" name="Symbol zastępczy zawartości 2"/>
          <p:cNvSpPr>
            <a:spLocks noGrp="1"/>
          </p:cNvSpPr>
          <p:nvPr>
            <p:ph idx="1"/>
          </p:nvPr>
        </p:nvSpPr>
        <p:spPr>
          <a:xfrm>
            <a:off x="4684143" y="301925"/>
            <a:ext cx="7185804" cy="5749883"/>
          </a:xfrm>
        </p:spPr>
        <p:txBody>
          <a:bodyPr>
            <a:normAutofit/>
          </a:bodyPr>
          <a:lstStyle/>
          <a:p>
            <a:pPr algn="just">
              <a:buFont typeface="Wingdings" pitchFamily="2" charset="2"/>
              <a:buChar char="Ø"/>
            </a:pPr>
            <a:r>
              <a:rPr lang="pl-PL" sz="1600" dirty="0" smtClean="0"/>
              <a:t>Umorzenie powoduje, że postępowanie kończy się w sposób trwały. W związku z tym uchylone powinny zostać dokonane czynności egzekucyjne- usuwane są wówczas ograniczenia rozporządzania przedmiotem, do którego to kierowano egzekucję. Przyjmuje się, że, co do zasady, umorzenie postępowania wywołuje skutek ex </a:t>
            </a:r>
            <a:r>
              <a:rPr lang="pl-PL" sz="1600" dirty="0" err="1" smtClean="0"/>
              <a:t>tunc</a:t>
            </a:r>
            <a:r>
              <a:rPr lang="pl-PL" sz="1600" dirty="0" smtClean="0"/>
              <a:t>. Natomiast w przypadku umorzenia postępowania egzekucyjnego na wniosek wierzyciela, będziemy mieć sytuację odwrotną. Wychodzi się bowiem z założenia, że intencją wierzyciela jest wywołanie skutków na przyszłość. Należy pamiętać, że umorzenie postępowania samo w sobie nie pozbawia wierzyciela możliwości ponownego wszczęcia egzekucji.</a:t>
            </a:r>
          </a:p>
          <a:p>
            <a:pPr algn="just">
              <a:buNone/>
            </a:pPr>
            <a:endParaRPr lang="pl-PL" sz="1600" dirty="0" smtClean="0"/>
          </a:p>
          <a:p>
            <a:pPr algn="just">
              <a:buNone/>
            </a:pPr>
            <a:r>
              <a:rPr lang="pl-PL" sz="1600" dirty="0" smtClean="0"/>
              <a:t>W ramach KPC możemy wyróżnić:</a:t>
            </a:r>
          </a:p>
          <a:p>
            <a:pPr algn="just"/>
            <a:r>
              <a:rPr lang="pl-PL" sz="1600" dirty="0" smtClean="0"/>
              <a:t>Umorzenie z urzędu,</a:t>
            </a:r>
          </a:p>
          <a:p>
            <a:pPr algn="just"/>
            <a:r>
              <a:rPr lang="pl-PL" sz="1600" dirty="0" smtClean="0"/>
              <a:t>Umorzenie na wniosek.</a:t>
            </a:r>
          </a:p>
          <a:p>
            <a:pPr>
              <a:buNone/>
            </a:pP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UMORZENIE Z URZĘDU</a:t>
            </a:r>
            <a:endParaRPr lang="pl-PL" dirty="0"/>
          </a:p>
        </p:txBody>
      </p:sp>
      <p:sp>
        <p:nvSpPr>
          <p:cNvPr id="3" name="Symbol zastępczy zawartości 2"/>
          <p:cNvSpPr>
            <a:spLocks noGrp="1"/>
          </p:cNvSpPr>
          <p:nvPr>
            <p:ph idx="1"/>
          </p:nvPr>
        </p:nvSpPr>
        <p:spPr/>
        <p:txBody>
          <a:bodyPr>
            <a:normAutofit fontScale="55000" lnSpcReduction="20000"/>
          </a:bodyPr>
          <a:lstStyle/>
          <a:p>
            <a:pPr algn="just">
              <a:buNone/>
            </a:pPr>
            <a:r>
              <a:rPr lang="pl-PL" b="1" dirty="0" smtClean="0"/>
              <a:t/>
            </a:r>
            <a:br>
              <a:rPr lang="pl-PL" b="1" dirty="0" smtClean="0"/>
            </a:br>
            <a:r>
              <a:rPr lang="pl-PL" b="1" dirty="0" smtClean="0"/>
              <a:t>Art. 824 [Umorzenie z urzędu]</a:t>
            </a:r>
            <a:endParaRPr lang="pl-PL" dirty="0" smtClean="0"/>
          </a:p>
          <a:p>
            <a:pPr algn="just">
              <a:buNone/>
            </a:pPr>
            <a:r>
              <a:rPr lang="pl-PL" dirty="0" smtClean="0"/>
              <a:t>§ 1. Postępowanie umarza się w całości lub części z urzędu:</a:t>
            </a:r>
          </a:p>
          <a:p>
            <a:pPr algn="just">
              <a:buNone/>
            </a:pPr>
            <a:r>
              <a:rPr lang="pl-PL" b="1" dirty="0" smtClean="0"/>
              <a:t>1</a:t>
            </a:r>
            <a:r>
              <a:rPr lang="pl-PL" b="1" dirty="0" smtClean="0"/>
              <a:t>) </a:t>
            </a:r>
            <a:r>
              <a:rPr lang="pl-PL" dirty="0" smtClean="0"/>
              <a:t> jeżeli okaże się, że egzekucja nie należy do organów sądowych;</a:t>
            </a:r>
          </a:p>
          <a:p>
            <a:pPr algn="just">
              <a:buNone/>
            </a:pPr>
            <a:r>
              <a:rPr lang="pl-PL" b="1" dirty="0" smtClean="0"/>
              <a:t>2</a:t>
            </a:r>
            <a:r>
              <a:rPr lang="pl-PL" b="1" dirty="0" smtClean="0"/>
              <a:t>) </a:t>
            </a:r>
            <a:r>
              <a:rPr lang="pl-PL" dirty="0" smtClean="0"/>
              <a:t> jeżeli wierzyciel lub dłużnik nie ma zdolności sądowej albo gdy egzekucja ze względu na jej przedmiot lub na osobę dłużnika jest niedopuszczalna;</a:t>
            </a:r>
          </a:p>
          <a:p>
            <a:pPr algn="just">
              <a:buNone/>
            </a:pPr>
            <a:r>
              <a:rPr lang="pl-PL" b="1" dirty="0" smtClean="0"/>
              <a:t>3</a:t>
            </a:r>
            <a:r>
              <a:rPr lang="pl-PL" b="1" dirty="0" smtClean="0"/>
              <a:t>) </a:t>
            </a:r>
            <a:r>
              <a:rPr lang="pl-PL" dirty="0" smtClean="0"/>
              <a:t> jeżeli jest oczywiste, że z egzekucji nie uzyska się sumy wyższej od kosztów egzekucyjnych;</a:t>
            </a:r>
          </a:p>
          <a:p>
            <a:pPr algn="just">
              <a:buNone/>
            </a:pPr>
            <a:r>
              <a:rPr lang="pl-PL" b="1" dirty="0" smtClean="0"/>
              <a:t>4</a:t>
            </a:r>
            <a:r>
              <a:rPr lang="pl-PL" b="1" dirty="0" smtClean="0"/>
              <a:t>) </a:t>
            </a:r>
            <a:r>
              <a:rPr lang="pl-PL" dirty="0" smtClean="0"/>
              <a:t> jeżeli wierzyciel w ciągu sześciu miesięcy nie dokonał czynności potrzebnej do dalszego prowadzenia postępowania lub nie zażądał podjęcia zawieszonego postępowania;</a:t>
            </a:r>
          </a:p>
          <a:p>
            <a:pPr algn="just">
              <a:buNone/>
            </a:pPr>
            <a:r>
              <a:rPr lang="pl-PL" b="1" dirty="0" smtClean="0"/>
              <a:t>5</a:t>
            </a:r>
            <a:r>
              <a:rPr lang="pl-PL" b="1" dirty="0" smtClean="0"/>
              <a:t>) </a:t>
            </a:r>
            <a:r>
              <a:rPr lang="pl-PL" dirty="0" smtClean="0"/>
              <a:t> jeżeli prawomocnym orzeczeniem tytuł wykonawczy został pozbawiony wykonalności albo orzeczenie, na którym oparto klauzulę wykonalności, zostało uchylone lub utraciło moc;</a:t>
            </a:r>
          </a:p>
          <a:p>
            <a:pPr algn="just">
              <a:buNone/>
            </a:pPr>
            <a:r>
              <a:rPr lang="pl-PL" b="1" dirty="0" smtClean="0"/>
              <a:t>6</a:t>
            </a:r>
            <a:r>
              <a:rPr lang="pl-PL" b="1" dirty="0" smtClean="0"/>
              <a:t>) </a:t>
            </a:r>
            <a:r>
              <a:rPr lang="pl-PL" dirty="0" smtClean="0"/>
              <a:t>jeżeli </a:t>
            </a:r>
            <a:r>
              <a:rPr lang="pl-PL" dirty="0" smtClean="0"/>
              <a:t>egzekucję skierowano przeciwko osobie, która według klauzuli wykonalności nie jest dłużnikiem, i która sprzeciwiła się prowadzeniu egzekucji, albo jeżeli prowadzenie egzekucji pozostaje z innych powodów w oczywistej sprzeczności z treścią tytułu wykonawczego.</a:t>
            </a:r>
          </a:p>
          <a:p>
            <a:pPr algn="just">
              <a:buNone/>
            </a:pPr>
            <a:r>
              <a:rPr lang="pl-PL" dirty="0" smtClean="0"/>
              <a:t>§ 1</a:t>
            </a:r>
            <a:r>
              <a:rPr lang="pl-PL" baseline="30000" dirty="0" smtClean="0"/>
              <a:t>1</a:t>
            </a:r>
            <a:r>
              <a:rPr lang="pl-PL" dirty="0" smtClean="0"/>
              <a:t>. Termin, o którym mowa w § 1 </a:t>
            </a:r>
            <a:r>
              <a:rPr lang="pl-PL" dirty="0" err="1" smtClean="0"/>
              <a:t>pkt</a:t>
            </a:r>
            <a:r>
              <a:rPr lang="pl-PL" dirty="0" smtClean="0"/>
              <a:t> 4, biegnie od dnia dokonania ostatniej czynności egzekucyjnej, a w razie zawieszenia postępowania - od dnia ustania przyczyny zawieszenia.</a:t>
            </a:r>
          </a:p>
          <a:p>
            <a:pPr algn="just">
              <a:buNone/>
            </a:pPr>
            <a:r>
              <a:rPr lang="pl-PL" dirty="0" smtClean="0"/>
              <a:t>§ 2. Umorzenie wskutek braku zdolności sądowej nastąpić może dopiero wówczas, gdy w terminie wyznaczonym przez organ egzekucyjny brak ten nie zostanie usunięty. W razie usunięcia braku stosuje się odpowiednio przepis art. 818 § 2.</a:t>
            </a:r>
          </a:p>
          <a:p>
            <a:pPr algn="just">
              <a:buNone/>
            </a:pPr>
            <a:r>
              <a:rPr lang="pl-PL" dirty="0" smtClean="0"/>
              <a:t>§ 3. Z chwilą uprawomocnienia się orzeczenia o zniesieniu separacji nie jest dopuszczalne wszczęcie postępowania egzekucyjnego na podstawie tytułu egzekucyjnego wydanego w sprawach, o których mowa w art. 567</a:t>
            </a:r>
            <a:r>
              <a:rPr lang="pl-PL" baseline="30000" dirty="0" smtClean="0"/>
              <a:t>5</a:t>
            </a:r>
            <a:r>
              <a:rPr lang="pl-PL" dirty="0" smtClean="0"/>
              <a:t>, oraz rozstrzygającego o zaspokojeniu potrzeb rodziny, o świadczeniach alimentacyjnych małżonka pozostającego w separacji względem drugiego małżonka lub względem wspólnego małoletniego dziecka małżonków co do świadczeń za okres po zniesieniu separacji. Wszczęte w tych sprawach postępowanie egzekucyjne umarza się z urzędu.</a:t>
            </a:r>
          </a:p>
          <a:p>
            <a:pPr algn="just">
              <a:buNone/>
            </a:pPr>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UMORZENIE NA WINOSEK</a:t>
            </a:r>
            <a:endParaRPr lang="pl-PL" dirty="0"/>
          </a:p>
        </p:txBody>
      </p:sp>
      <p:sp>
        <p:nvSpPr>
          <p:cNvPr id="3" name="Symbol zastępczy zawartości 2"/>
          <p:cNvSpPr>
            <a:spLocks noGrp="1"/>
          </p:cNvSpPr>
          <p:nvPr>
            <p:ph idx="1"/>
          </p:nvPr>
        </p:nvSpPr>
        <p:spPr/>
        <p:txBody>
          <a:bodyPr>
            <a:normAutofit fontScale="85000" lnSpcReduction="10000"/>
          </a:bodyPr>
          <a:lstStyle/>
          <a:p>
            <a:pPr>
              <a:buNone/>
            </a:pPr>
            <a:r>
              <a:rPr lang="pl-PL" b="1" dirty="0" smtClean="0"/>
              <a:t>Art</a:t>
            </a:r>
            <a:r>
              <a:rPr lang="pl-PL" b="1" dirty="0" smtClean="0"/>
              <a:t>. 825 [Umorzenie na wniosek] </a:t>
            </a:r>
            <a:r>
              <a:rPr lang="pl-PL" dirty="0" smtClean="0"/>
              <a:t>Organ egzekucyjny umorzy postępowanie w całości lub części na wniosek:</a:t>
            </a:r>
          </a:p>
          <a:p>
            <a:pPr>
              <a:buNone/>
            </a:pPr>
            <a:r>
              <a:rPr lang="pl-PL" b="1" dirty="0" smtClean="0"/>
              <a:t>1</a:t>
            </a:r>
            <a:r>
              <a:rPr lang="pl-PL" b="1" dirty="0" smtClean="0"/>
              <a:t>) </a:t>
            </a:r>
            <a:r>
              <a:rPr lang="pl-PL" dirty="0" smtClean="0"/>
              <a:t> jeżeli tego zażąda wierzyciel; jednakże w sprawach, w których egzekucję wszczęto z urzędu lub na żądanie uprawnionego organu, wniosek wierzyciela o umorzenie postępowania wymaga zgody sądu lub uprawnionego organu, który zażądał wszczęcia egzekucji;</a:t>
            </a:r>
          </a:p>
          <a:p>
            <a:pPr>
              <a:buNone/>
            </a:pPr>
            <a:r>
              <a:rPr lang="pl-PL" b="1" dirty="0" smtClean="0"/>
              <a:t>1</a:t>
            </a:r>
            <a:r>
              <a:rPr lang="pl-PL" b="1" baseline="30000" dirty="0" smtClean="0"/>
              <a:t>1</a:t>
            </a:r>
            <a:r>
              <a:rPr lang="pl-PL" b="1" dirty="0" smtClean="0"/>
              <a:t>)</a:t>
            </a:r>
            <a:r>
              <a:rPr lang="pl-PL" dirty="0" smtClean="0"/>
              <a:t> gdy zażąda tego dłużnik, jeżeli przed dniem złożenia wniosku o wszczęcie egzekucji roszczenie objęte tytułem wykonawczym uległo przedawnieniu, a wierzyciel nie wykaże, że nastąpiło zdarzenie, wskutek którego bieg terminu przedawnienia został przerwany;</a:t>
            </a:r>
          </a:p>
          <a:p>
            <a:pPr>
              <a:buNone/>
            </a:pPr>
            <a:r>
              <a:rPr lang="pl-PL" b="1" dirty="0" smtClean="0"/>
              <a:t>2</a:t>
            </a:r>
            <a:r>
              <a:rPr lang="pl-PL" b="1" dirty="0" smtClean="0"/>
              <a:t>) </a:t>
            </a:r>
            <a:r>
              <a:rPr lang="pl-PL" i="1" dirty="0" smtClean="0"/>
              <a:t>(</a:t>
            </a:r>
            <a:r>
              <a:rPr lang="pl-PL" i="1" dirty="0" smtClean="0"/>
              <a:t>uchylony)</a:t>
            </a:r>
            <a:endParaRPr lang="pl-PL" dirty="0" smtClean="0"/>
          </a:p>
          <a:p>
            <a:pPr>
              <a:buNone/>
            </a:pPr>
            <a:r>
              <a:rPr lang="pl-PL" b="1" dirty="0" smtClean="0"/>
              <a:t>3</a:t>
            </a:r>
            <a:r>
              <a:rPr lang="pl-PL" b="1" dirty="0" smtClean="0"/>
              <a:t>) </a:t>
            </a:r>
            <a:r>
              <a:rPr lang="pl-PL" i="1" dirty="0" smtClean="0"/>
              <a:t>(</a:t>
            </a:r>
            <a:r>
              <a:rPr lang="pl-PL" i="1" dirty="0" smtClean="0"/>
              <a:t>uchylony)</a:t>
            </a:r>
            <a:endParaRPr lang="pl-PL" dirty="0" smtClean="0"/>
          </a:p>
          <a:p>
            <a:pPr>
              <a:buNone/>
            </a:pPr>
            <a:r>
              <a:rPr lang="pl-PL" b="1" dirty="0" smtClean="0"/>
              <a:t>4</a:t>
            </a:r>
            <a:r>
              <a:rPr lang="pl-PL" b="1" dirty="0" smtClean="0"/>
              <a:t>)</a:t>
            </a:r>
            <a:r>
              <a:rPr lang="pl-PL" dirty="0" smtClean="0"/>
              <a:t> jeżeli wierzyciel jest w posiadaniu zastawu zabezpieczającego pełne zaspokojenie egzekwowanego roszczenia, chyba że egzekucja skierowana jest do przedmiotu zastawu.</a:t>
            </a:r>
          </a:p>
          <a:p>
            <a:pPr>
              <a:buNone/>
            </a:pPr>
            <a:r>
              <a:rPr lang="pl-PL" b="1" dirty="0" smtClean="0"/>
              <a:t>5</a:t>
            </a:r>
            <a:r>
              <a:rPr lang="pl-PL" b="1" dirty="0" smtClean="0"/>
              <a:t>) </a:t>
            </a:r>
            <a:r>
              <a:rPr lang="pl-PL" i="1" dirty="0" smtClean="0"/>
              <a:t>(</a:t>
            </a:r>
            <a:r>
              <a:rPr lang="pl-PL" i="1" dirty="0" smtClean="0"/>
              <a:t>uchylony)</a:t>
            </a:r>
            <a:endParaRPr lang="pl-PL" dirty="0" smtClean="0"/>
          </a:p>
          <a:p>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D490819-5666-421A-BA38-5BB7F760B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8FDFAB5E-BFB6-4290-9F06-1AD4E52A3DF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14FA43FA-82AD-4E41-A5A7-32F0F9DAA7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xmlns="" id="{C3C34A1E-706E-4DB7-891E-6FB476241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6E55BE0F-8EA7-4F30-B3FD-8F6DD29BA2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3C9F415B-574B-4647-BD72-F211EA3FA7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CDD98CAF-1BC1-4BD6-AAD2-68EBF8D8B2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FF6CBDDA-3893-44B9-86D9-F1F38D4B5F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5FEF4109-DC7B-4C15-9C2D-53A69A120C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140DAA94-BB0A-4185-97AF-CB63182E85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114C7C3A-04DD-4CC1-A272-F2578FE23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4AA1C8D2-B988-4C8F-97B7-229630F2AD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D5621FCD-0E62-4332-965D-80FA0EF809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D1E7C9B8-4AA1-43A1-A547-785A413952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01F4C519-3639-48B7-A720-466A40BF17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939AFA97-19A9-4DA4-A478-A3E31B83B4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901126FE-0E00-4313-BDE9-CF2C04D96B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1D31F0FA-D603-49E8-B72E-7665CF9A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28C24D97-A4EA-4764-AEE5-61C0892F66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C6B724DA-22AE-4918-B782-3E7CD48583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9F6E83DB-ADF8-409A-95CF-41BE0E028F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C83EE84C-89F7-406E-959C-8E3518D3E4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09B50F9-709E-4054-AD5F-814AD7459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33" name="Rectangle 32">
            <a:extLst>
              <a:ext uri="{FF2B5EF4-FFF2-40B4-BE49-F238E27FC236}">
                <a16:creationId xmlns:a16="http://schemas.microsoft.com/office/drawing/2014/main" xmlns="" id="{BC2574CF-1D35-4994-87BD-5A3378E1A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124AA42-22AC-4A2E-A039-8D18EC490A32}"/>
              </a:ext>
            </a:extLst>
          </p:cNvPr>
          <p:cNvSpPr>
            <a:spLocks noGrp="1"/>
          </p:cNvSpPr>
          <p:nvPr>
            <p:ph type="title"/>
          </p:nvPr>
        </p:nvSpPr>
        <p:spPr>
          <a:xfrm>
            <a:off x="807720" y="960120"/>
            <a:ext cx="3988993" cy="4171278"/>
          </a:xfrm>
        </p:spPr>
        <p:txBody>
          <a:bodyPr>
            <a:normAutofit/>
          </a:bodyPr>
          <a:lstStyle/>
          <a:p>
            <a:pPr algn="l"/>
            <a:r>
              <a:rPr lang="pl-PL" sz="5400">
                <a:solidFill>
                  <a:schemeClr val="tx1"/>
                </a:solidFill>
              </a:rPr>
              <a:t>ZBIEGI EGZEKUCJI</a:t>
            </a:r>
          </a:p>
        </p:txBody>
      </p:sp>
      <p:sp>
        <p:nvSpPr>
          <p:cNvPr id="3" name="Content Placeholder 2">
            <a:extLst>
              <a:ext uri="{FF2B5EF4-FFF2-40B4-BE49-F238E27FC236}">
                <a16:creationId xmlns:a16="http://schemas.microsoft.com/office/drawing/2014/main" xmlns="" id="{97DDACD1-5DC5-4C84-A45C-B26EBDC37384}"/>
              </a:ext>
            </a:extLst>
          </p:cNvPr>
          <p:cNvSpPr>
            <a:spLocks noGrp="1"/>
          </p:cNvSpPr>
          <p:nvPr>
            <p:ph idx="1"/>
          </p:nvPr>
        </p:nvSpPr>
        <p:spPr>
          <a:xfrm>
            <a:off x="5118447" y="960120"/>
            <a:ext cx="6281873" cy="4171278"/>
          </a:xfrm>
        </p:spPr>
        <p:txBody>
          <a:bodyPr>
            <a:normAutofit/>
          </a:bodyPr>
          <a:lstStyle/>
          <a:p>
            <a:pPr algn="just">
              <a:lnSpc>
                <a:spcPct val="110000"/>
              </a:lnSpc>
            </a:pPr>
            <a:r>
              <a:rPr lang="pl-PL" sz="1400" dirty="0">
                <a:latin typeface="Calibri"/>
                <a:cs typeface="Calibri"/>
              </a:rPr>
              <a:t>Możemy wyróżnić zbieg egzekucji administracyjnej i sądowej, a także zbieg egzekucji sądowych.</a:t>
            </a:r>
            <a:endParaRPr lang="pl-PL" dirty="0">
              <a:latin typeface="Calibri"/>
              <a:cs typeface="Calibri"/>
            </a:endParaRPr>
          </a:p>
          <a:p>
            <a:pPr algn="just">
              <a:lnSpc>
                <a:spcPct val="110000"/>
              </a:lnSpc>
            </a:pPr>
            <a:endParaRPr lang="pl-PL" sz="1400" dirty="0">
              <a:latin typeface="Calibri"/>
              <a:cs typeface="Calibri"/>
            </a:endParaRPr>
          </a:p>
          <a:p>
            <a:pPr algn="just">
              <a:lnSpc>
                <a:spcPct val="110000"/>
              </a:lnSpc>
            </a:pPr>
            <a:r>
              <a:rPr lang="pl-PL" sz="1400" dirty="0">
                <a:latin typeface="Calibri"/>
                <a:cs typeface="Calibri"/>
              </a:rPr>
              <a:t>Zbieg następuje wówczas, gdy więcej niż 1 organ egzekucyjny dokonał zajęcia tej samej rzeczy/prawa majątkowego w toku egzekucji. </a:t>
            </a:r>
          </a:p>
          <a:p>
            <a:pPr algn="just">
              <a:lnSpc>
                <a:spcPct val="110000"/>
              </a:lnSpc>
            </a:pPr>
            <a:r>
              <a:rPr lang="pl-PL" sz="1400" dirty="0">
                <a:latin typeface="Calibri"/>
                <a:cs typeface="Calibri"/>
              </a:rPr>
              <a:t>Zbieg administracyjno- sądowy: następuje wtedy, gdy zajęcia tego samego prawa majątkowego/ tej samej rzeczy dokona organ egzekucyjny sądowy oraz organ egzekucji administracyjnej.</a:t>
            </a:r>
          </a:p>
          <a:p>
            <a:pPr algn="just">
              <a:lnSpc>
                <a:spcPct val="110000"/>
              </a:lnSpc>
            </a:pPr>
            <a:r>
              <a:rPr lang="pl-PL" sz="1400" dirty="0">
                <a:latin typeface="Calibri"/>
                <a:cs typeface="Calibri"/>
              </a:rPr>
              <a:t>O zbiegu egzekucji możemy mówić tylko w sytuacji </a:t>
            </a:r>
            <a:r>
              <a:rPr lang="pl-PL" sz="1400" b="1" dirty="0">
                <a:latin typeface="Calibri"/>
                <a:cs typeface="Calibri"/>
              </a:rPr>
              <a:t>egzekucji świadczeń pieniężnych</a:t>
            </a:r>
            <a:r>
              <a:rPr lang="pl-PL" sz="1400" dirty="0">
                <a:latin typeface="Calibri"/>
                <a:cs typeface="Calibri"/>
              </a:rPr>
              <a:t>. Nie będzie zbiegiem sytuacja, w której do tej samej rzeczy ruchomej jeden z organów egzekucyjnych skierował egzekucję świadczeń pieniężnych, drugi natomiast egzekucję świadczeń niepieniężnych </a:t>
            </a:r>
            <a:r>
              <a:rPr lang="pl-PL" sz="1400" dirty="0">
                <a:latin typeface="Calibri"/>
              </a:rPr>
              <a:t/>
            </a:r>
            <a:br>
              <a:rPr lang="pl-PL" sz="1400" dirty="0">
                <a:latin typeface="Calibri"/>
              </a:rPr>
            </a:br>
            <a:endParaRPr lang="pl-PL" sz="1400"/>
          </a:p>
        </p:txBody>
      </p:sp>
    </p:spTree>
    <p:extLst>
      <p:ext uri="{BB962C8B-B14F-4D97-AF65-F5344CB8AC3E}">
        <p14:creationId xmlns:p14="http://schemas.microsoft.com/office/powerpoint/2010/main" xmlns="" val="4040836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xmlns=""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xmlns=""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51" name="Freeform 5">
              <a:extLst>
                <a:ext uri="{FF2B5EF4-FFF2-40B4-BE49-F238E27FC236}">
                  <a16:creationId xmlns:a16="http://schemas.microsoft.com/office/drawing/2014/main" xmlns=""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6">
              <a:extLst>
                <a:ext uri="{FF2B5EF4-FFF2-40B4-BE49-F238E27FC236}">
                  <a16:creationId xmlns:a16="http://schemas.microsoft.com/office/drawing/2014/main" xmlns=""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7">
              <a:extLst>
                <a:ext uri="{FF2B5EF4-FFF2-40B4-BE49-F238E27FC236}">
                  <a16:creationId xmlns:a16="http://schemas.microsoft.com/office/drawing/2014/main" xmlns=""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4" name="Freeform 8">
              <a:extLst>
                <a:ext uri="{FF2B5EF4-FFF2-40B4-BE49-F238E27FC236}">
                  <a16:creationId xmlns:a16="http://schemas.microsoft.com/office/drawing/2014/main" xmlns=""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55" name="Freeform 9">
              <a:extLst>
                <a:ext uri="{FF2B5EF4-FFF2-40B4-BE49-F238E27FC236}">
                  <a16:creationId xmlns:a16="http://schemas.microsoft.com/office/drawing/2014/main" xmlns=""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56" name="Freeform 10">
              <a:extLst>
                <a:ext uri="{FF2B5EF4-FFF2-40B4-BE49-F238E27FC236}">
                  <a16:creationId xmlns:a16="http://schemas.microsoft.com/office/drawing/2014/main" xmlns=""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57" name="Freeform 11">
              <a:extLst>
                <a:ext uri="{FF2B5EF4-FFF2-40B4-BE49-F238E27FC236}">
                  <a16:creationId xmlns:a16="http://schemas.microsoft.com/office/drawing/2014/main" xmlns=""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12">
              <a:extLst>
                <a:ext uri="{FF2B5EF4-FFF2-40B4-BE49-F238E27FC236}">
                  <a16:creationId xmlns:a16="http://schemas.microsoft.com/office/drawing/2014/main" xmlns=""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9" name="Freeform 13">
              <a:extLst>
                <a:ext uri="{FF2B5EF4-FFF2-40B4-BE49-F238E27FC236}">
                  <a16:creationId xmlns:a16="http://schemas.microsoft.com/office/drawing/2014/main" xmlns=""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0" name="Freeform 14">
              <a:extLst>
                <a:ext uri="{FF2B5EF4-FFF2-40B4-BE49-F238E27FC236}">
                  <a16:creationId xmlns:a16="http://schemas.microsoft.com/office/drawing/2014/main" xmlns=""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1" name="Freeform 15">
              <a:extLst>
                <a:ext uri="{FF2B5EF4-FFF2-40B4-BE49-F238E27FC236}">
                  <a16:creationId xmlns:a16="http://schemas.microsoft.com/office/drawing/2014/main" xmlns=""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2" name="Freeform 16">
              <a:extLst>
                <a:ext uri="{FF2B5EF4-FFF2-40B4-BE49-F238E27FC236}">
                  <a16:creationId xmlns:a16="http://schemas.microsoft.com/office/drawing/2014/main" xmlns=""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3" name="Freeform 17">
              <a:extLst>
                <a:ext uri="{FF2B5EF4-FFF2-40B4-BE49-F238E27FC236}">
                  <a16:creationId xmlns:a16="http://schemas.microsoft.com/office/drawing/2014/main" xmlns=""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4" name="Freeform 18">
              <a:extLst>
                <a:ext uri="{FF2B5EF4-FFF2-40B4-BE49-F238E27FC236}">
                  <a16:creationId xmlns:a16="http://schemas.microsoft.com/office/drawing/2014/main" xmlns=""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5" name="Freeform 19">
              <a:extLst>
                <a:ext uri="{FF2B5EF4-FFF2-40B4-BE49-F238E27FC236}">
                  <a16:creationId xmlns:a16="http://schemas.microsoft.com/office/drawing/2014/main" xmlns=""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6" name="Freeform 20">
              <a:extLst>
                <a:ext uri="{FF2B5EF4-FFF2-40B4-BE49-F238E27FC236}">
                  <a16:creationId xmlns:a16="http://schemas.microsoft.com/office/drawing/2014/main" xmlns=""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67" name="Freeform 21">
              <a:extLst>
                <a:ext uri="{FF2B5EF4-FFF2-40B4-BE49-F238E27FC236}">
                  <a16:creationId xmlns:a16="http://schemas.microsoft.com/office/drawing/2014/main" xmlns=""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68" name="Freeform 22">
              <a:extLst>
                <a:ext uri="{FF2B5EF4-FFF2-40B4-BE49-F238E27FC236}">
                  <a16:creationId xmlns:a16="http://schemas.microsoft.com/office/drawing/2014/main" xmlns=""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9" name="Freeform 23">
              <a:extLst>
                <a:ext uri="{FF2B5EF4-FFF2-40B4-BE49-F238E27FC236}">
                  <a16:creationId xmlns:a16="http://schemas.microsoft.com/office/drawing/2014/main" xmlns=""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0" name="Freeform 24">
              <a:extLst>
                <a:ext uri="{FF2B5EF4-FFF2-40B4-BE49-F238E27FC236}">
                  <a16:creationId xmlns:a16="http://schemas.microsoft.com/office/drawing/2014/main" xmlns=""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1" name="Freeform 25">
              <a:extLst>
                <a:ext uri="{FF2B5EF4-FFF2-40B4-BE49-F238E27FC236}">
                  <a16:creationId xmlns:a16="http://schemas.microsoft.com/office/drawing/2014/main" xmlns=""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useBgFill="1">
        <p:nvSpPr>
          <p:cNvPr id="73" name="Rectangle 72">
            <a:extLst>
              <a:ext uri="{FF2B5EF4-FFF2-40B4-BE49-F238E27FC236}">
                <a16:creationId xmlns:a16="http://schemas.microsoft.com/office/drawing/2014/main" xmlns=""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2871193" y="14326"/>
            <a:ext cx="6230857" cy="1230570"/>
          </a:xfrm>
        </p:spPr>
        <p:txBody>
          <a:bodyPr anchor="t">
            <a:normAutofit/>
          </a:bodyPr>
          <a:lstStyle/>
          <a:p>
            <a:pPr algn="l"/>
            <a:r>
              <a:rPr lang="pl-PL" sz="2800">
                <a:solidFill>
                  <a:schemeClr val="accent1"/>
                </a:solidFill>
              </a:rPr>
              <a:t>ZBIEG EGZEKUCJI ADMINISTRACYJNEJ I SĄDOWEJ</a:t>
            </a:r>
          </a:p>
          <a:p>
            <a:pPr algn="l"/>
            <a:endParaRPr lang="pl-PL" sz="2800">
              <a:solidFill>
                <a:schemeClr val="accent1"/>
              </a:solidFill>
            </a:endParaRPr>
          </a:p>
        </p:txBody>
      </p:sp>
      <p:sp>
        <p:nvSpPr>
          <p:cNvPr id="75" name="Isosceles Triangle 74">
            <a:extLst>
              <a:ext uri="{FF2B5EF4-FFF2-40B4-BE49-F238E27FC236}">
                <a16:creationId xmlns:a16="http://schemas.microsoft.com/office/drawing/2014/main" xmlns=""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Symbol zastępczy zawartości 2"/>
          <p:cNvSpPr>
            <a:spLocks noGrp="1"/>
          </p:cNvSpPr>
          <p:nvPr>
            <p:ph idx="1"/>
          </p:nvPr>
        </p:nvSpPr>
        <p:spPr>
          <a:xfrm>
            <a:off x="2090609" y="1050291"/>
            <a:ext cx="9961661" cy="5735638"/>
          </a:xfrm>
        </p:spPr>
        <p:txBody>
          <a:bodyPr vert="horz" lIns="91440" tIns="45720" rIns="91440" bIns="45720" rtlCol="0" anchor="t">
            <a:noAutofit/>
          </a:bodyPr>
          <a:lstStyle/>
          <a:p>
            <a:pPr algn="just">
              <a:lnSpc>
                <a:spcPct val="110000"/>
              </a:lnSpc>
              <a:buNone/>
            </a:pPr>
            <a:r>
              <a:rPr lang="pl-PL" sz="700" dirty="0">
                <a:latin typeface="Calibri"/>
                <a:cs typeface="Calibri"/>
              </a:rPr>
              <a:t>Art.  773.  [Zbieg egzekucji administracyjnej i sądowej]</a:t>
            </a:r>
          </a:p>
          <a:p>
            <a:pPr algn="just">
              <a:lnSpc>
                <a:spcPct val="110000"/>
              </a:lnSpc>
              <a:buNone/>
            </a:pPr>
            <a:r>
              <a:rPr lang="pl-PL" sz="700" dirty="0">
                <a:latin typeface="Calibri"/>
                <a:cs typeface="Calibri"/>
              </a:rPr>
              <a:t>§  1.  W przypadku zbiegu egzekucji sądowej i administracyjnej do tej samej rzeczy albo prawa majątkowego egzekucje do tej rzeczy albo prawa majątkowego </a:t>
            </a:r>
            <a:r>
              <a:rPr lang="pl-PL" sz="700" b="1" dirty="0">
                <a:latin typeface="Calibri"/>
                <a:cs typeface="Calibri"/>
              </a:rPr>
              <a:t>prowadzi łącznie ten sądowy albo administracyjny organ egzekucyjny, który jako pierwszy dokonał zajęcia</a:t>
            </a:r>
            <a:r>
              <a:rPr lang="pl-PL" sz="700" dirty="0">
                <a:latin typeface="Calibri"/>
                <a:cs typeface="Calibri"/>
              </a:rPr>
              <a:t>, a w razie niemożności ustalenia tego pierwszeństwa - </a:t>
            </a:r>
            <a:r>
              <a:rPr lang="pl-PL" sz="700" b="1" dirty="0">
                <a:latin typeface="Calibri"/>
                <a:cs typeface="Calibri"/>
              </a:rPr>
              <a:t>organ egzekucyjny, który dokonał zajęcia na poczet należności w wyższej kwocie</a:t>
            </a:r>
            <a:r>
              <a:rPr lang="pl-PL" sz="700" dirty="0">
                <a:latin typeface="Calibri"/>
                <a:cs typeface="Calibri"/>
              </a:rPr>
              <a:t>.</a:t>
            </a:r>
          </a:p>
          <a:p>
            <a:pPr algn="just">
              <a:lnSpc>
                <a:spcPct val="110000"/>
              </a:lnSpc>
              <a:buNone/>
            </a:pPr>
            <a:r>
              <a:rPr lang="pl-PL" sz="700" dirty="0">
                <a:latin typeface="Calibri"/>
                <a:cs typeface="Calibri"/>
              </a:rPr>
              <a:t>§  2.  W przypadku zbiegu egzekucji administracyjnej prowadzonej na podstawie jednolitego tytułu wykonawczego państwa członkowskiego Unii Europejskiej albo zagranicznego tytułu wykonawczego określonych w ustawie z dnia 11 października 2013 r. o wzajemnej pomocy przy dochodzeniu podatków, należności celnych i innych należności pieniężnych (Dz. U. z 2018 r. poz. 425 oraz z 2019 r. poz. 730) i egzekucji sądowej do tej samej rzeczy albo prawa majątkowego - egzekucje do tej rzeczy albo prawa majątkowego prowadzi łącznie administracyjny organ egzekucyjny.</a:t>
            </a:r>
          </a:p>
          <a:p>
            <a:pPr algn="just">
              <a:lnSpc>
                <a:spcPct val="110000"/>
              </a:lnSpc>
              <a:buNone/>
            </a:pPr>
            <a:r>
              <a:rPr lang="pl-PL" sz="700" dirty="0">
                <a:latin typeface="Calibri"/>
                <a:cs typeface="Calibri"/>
              </a:rPr>
              <a:t>§  3.  Zbieg egzekucji nie wstrzymuje czynności egzekucyjnych.</a:t>
            </a:r>
          </a:p>
          <a:p>
            <a:pPr algn="just">
              <a:lnSpc>
                <a:spcPct val="110000"/>
              </a:lnSpc>
              <a:buNone/>
            </a:pPr>
            <a:r>
              <a:rPr lang="pl-PL" sz="700" dirty="0">
                <a:latin typeface="Calibri"/>
                <a:cs typeface="Calibri"/>
              </a:rPr>
              <a:t>§  4.  Strona lub uczestnik postępowania zawiadamiają sądowy organ egzekucyjny o zbiegu egzekucji do tej samej rzeczy albo prawa majątkowego, wskazując datę dokonania każdego zajęcia i wysokość należności, na poczet których każde zajęcie zostało dokonane.</a:t>
            </a:r>
          </a:p>
          <a:p>
            <a:pPr algn="just">
              <a:lnSpc>
                <a:spcPct val="110000"/>
              </a:lnSpc>
              <a:buNone/>
            </a:pPr>
            <a:r>
              <a:rPr lang="pl-PL" sz="700" dirty="0">
                <a:latin typeface="Calibri"/>
                <a:cs typeface="Calibri"/>
              </a:rPr>
              <a:t>§  5.  Sądowy organ egzekucyjny prowadzi łącznie egzekucje w trybie dla niego właściwym.</a:t>
            </a:r>
          </a:p>
          <a:p>
            <a:pPr algn="just">
              <a:lnSpc>
                <a:spcPct val="110000"/>
              </a:lnSpc>
              <a:buNone/>
            </a:pPr>
            <a:r>
              <a:rPr lang="pl-PL" sz="700" dirty="0">
                <a:latin typeface="Calibri"/>
                <a:cs typeface="Calibri"/>
              </a:rPr>
              <a:t>§  6.  W razie kolejnego zbiegu egzekucji sądowej i administracyjnej do tej samej rzeczy albo prawa majątkowego egzekucję administracyjną przejmuje sądowy organ egzekucyjny, który prowadzi łącznie egzekucje w wyniku pierwszego zbiegu egzekucji.</a:t>
            </a:r>
          </a:p>
          <a:p>
            <a:pPr algn="just">
              <a:lnSpc>
                <a:spcPct val="110000"/>
              </a:lnSpc>
              <a:buNone/>
            </a:pPr>
            <a:r>
              <a:rPr lang="pl-PL" sz="700" dirty="0">
                <a:latin typeface="Calibri"/>
                <a:cs typeface="Calibri"/>
              </a:rPr>
              <a:t>Żeby mówić o zbiegu egzekucji administracyjno- sądowej, dana sytuacja musi spełniać łącznie dwie przesłanki:</a:t>
            </a:r>
          </a:p>
          <a:p>
            <a:pPr algn="just">
              <a:lnSpc>
                <a:spcPct val="110000"/>
              </a:lnSpc>
              <a:buNone/>
            </a:pPr>
            <a:r>
              <a:rPr lang="pl-PL" sz="700" dirty="0">
                <a:latin typeface="Calibri"/>
                <a:cs typeface="Calibri"/>
              </a:rPr>
              <a:t>Egzekucja administracyjna i egzekucja sądowa muszą być skierowane do tego samego prawa lub rzeczy- przesłanka przedmiotowa,</a:t>
            </a:r>
          </a:p>
          <a:p>
            <a:pPr algn="just">
              <a:lnSpc>
                <a:spcPct val="110000"/>
              </a:lnSpc>
              <a:buNone/>
            </a:pPr>
            <a:r>
              <a:rPr lang="pl-PL" sz="700" dirty="0">
                <a:latin typeface="Calibri"/>
                <a:cs typeface="Calibri"/>
              </a:rPr>
              <a:t>Egzekucja administracyjna i egzekucja sądową muszą być skierowane przeciwko temu samemu dłużnikowi- przesłanka podmiotowa</a:t>
            </a:r>
          </a:p>
          <a:p>
            <a:pPr algn="just">
              <a:lnSpc>
                <a:spcPct val="110000"/>
              </a:lnSpc>
              <a:buNone/>
            </a:pPr>
            <a:endParaRPr lang="pl-PL" sz="700" dirty="0">
              <a:latin typeface="Calibri"/>
              <a:cs typeface="Calibri"/>
            </a:endParaRPr>
          </a:p>
          <a:p>
            <a:pPr algn="just">
              <a:lnSpc>
                <a:spcPct val="110000"/>
              </a:lnSpc>
              <a:buNone/>
            </a:pPr>
            <a:r>
              <a:rPr lang="pl-PL" sz="700" dirty="0">
                <a:latin typeface="Calibri"/>
                <a:cs typeface="Calibri"/>
              </a:rPr>
              <a:t>W przypadku zbiegu administracyjno- sądowego wyłonienie organu, który następnie w sposób łączny będzie prowadził egzekucję odbywa się na podstawie dwóch kryteriów:</a:t>
            </a:r>
          </a:p>
          <a:p>
            <a:pPr marL="514350" indent="-514350" algn="just">
              <a:lnSpc>
                <a:spcPct val="110000"/>
              </a:lnSpc>
              <a:buAutoNum type="alphaLcParenR"/>
            </a:pPr>
            <a:r>
              <a:rPr lang="pl-PL" sz="700" dirty="0">
                <a:latin typeface="Calibri"/>
                <a:cs typeface="Calibri"/>
              </a:rPr>
              <a:t>Kryterium temporalnego: tj. egzekucję prowadzić będzie ten organ, który jako PIERWSZY dokonał zajęcia,</a:t>
            </a:r>
          </a:p>
          <a:p>
            <a:pPr marL="514350" indent="-514350" algn="just">
              <a:lnSpc>
                <a:spcPct val="110000"/>
              </a:lnSpc>
              <a:buAutoNum type="alphaLcParenR"/>
            </a:pPr>
            <a:r>
              <a:rPr lang="pl-PL" sz="700" dirty="0">
                <a:latin typeface="Calibri"/>
                <a:cs typeface="Calibri"/>
              </a:rPr>
              <a:t>Kryterium wartości zajęcia: tj. egzekucję prowadzić będzie ten organ, który dokonał zajęcia na poczet należności w wyższej kwocie (to kryterium aktualizuje się w przypadku niemożności rozstrzygnięcia na podstawie kryterium pierwszego)</a:t>
            </a:r>
          </a:p>
          <a:p>
            <a:pPr marL="514350" indent="-514350" algn="just">
              <a:lnSpc>
                <a:spcPct val="110000"/>
              </a:lnSpc>
              <a:buNone/>
            </a:pPr>
            <a:r>
              <a:rPr lang="pl-PL" sz="700" dirty="0">
                <a:latin typeface="Calibri"/>
                <a:cs typeface="Calibri"/>
              </a:rPr>
              <a:t>Powyższy model rozstrzygania o zbiegu jest nie sądowym, a ustawowym modelem rozstrzygania. Jest tak, ponieważ sąd został wyłączony z podejmowania decyzji w tym zakresie. Same organy egzekucyjne na podstawie wyżej wskazanych kryteriów władne są dokonać samodzielnej oceny  co do ustalenia swoich zadań.</a:t>
            </a:r>
          </a:p>
          <a:p>
            <a:pPr marL="514350" indent="-514350" algn="just">
              <a:lnSpc>
                <a:spcPct val="110000"/>
              </a:lnSpc>
              <a:buNone/>
            </a:pPr>
            <a:r>
              <a:rPr lang="pl-PL" sz="700" dirty="0">
                <a:latin typeface="Calibri"/>
                <a:cs typeface="Calibri"/>
              </a:rPr>
              <a:t>Za T. </a:t>
            </a:r>
            <a:r>
              <a:rPr lang="pl-PL" sz="700" dirty="0" err="1">
                <a:latin typeface="Calibri"/>
                <a:cs typeface="Calibri"/>
              </a:rPr>
              <a:t>Erecińskim</a:t>
            </a:r>
            <a:r>
              <a:rPr lang="pl-PL" sz="700" dirty="0">
                <a:latin typeface="Calibri"/>
                <a:cs typeface="Calibri"/>
              </a:rPr>
              <a:t>, H. Pietrzykowskim: W celu ustalenia, który organ egzekucyjny powinien przejąć dalsze prowadzenie łącznie obu egzekucji, strona lub uczestnik postępowania mają obowiązek zawiadomienia sądowego organu egzekucyjnego o zbiegu egzekucji do tej samej rzeczy albo prawa majątkowego, wskazując datę dokonania każdego zajęcia i wysokość należności, na poczet których każde zajęcie zostało dokonane. Sądowy organ egzekucyjny prowadzi łącznie egzekucje w trybie dla niego właściwym. W razie kolejnego zbiegu egzekucji sądowej i administracyjnej do tej samej rzeczy albo prawa majątkowego egzekucję administracyjną przejmuje sądowy organ egzekucyjny, który prowadzi łącznie egzekucje w wyniku pierwszego zbiegu egzekucji. ( [w:] T. </a:t>
            </a:r>
            <a:r>
              <a:rPr lang="pl-PL" sz="700" dirty="0" err="1">
                <a:latin typeface="Calibri"/>
                <a:cs typeface="Calibri"/>
              </a:rPr>
              <a:t>Ereciński</a:t>
            </a:r>
            <a:r>
              <a:rPr lang="pl-PL" sz="700" dirty="0">
                <a:latin typeface="Calibri"/>
                <a:cs typeface="Calibri"/>
              </a:rPr>
              <a:t> (red.), </a:t>
            </a:r>
            <a:r>
              <a:rPr lang="pl-PL" sz="700" b="1" dirty="0">
                <a:ea typeface="+mn-lt"/>
                <a:cs typeface="+mn-lt"/>
              </a:rPr>
              <a:t>Kodeks postępowania cywilnego. Komentarz. Tom V. Postępowanie egzekucyjne, wyd. V</a:t>
            </a:r>
            <a:r>
              <a:rPr lang="pl-PL" sz="700" dirty="0">
                <a:latin typeface="Calibri"/>
                <a:cs typeface="Calibri"/>
              </a:rPr>
              <a:t>, dostęp Lex)</a:t>
            </a:r>
          </a:p>
          <a:p>
            <a:pPr marL="514350" indent="-514350" algn="just">
              <a:lnSpc>
                <a:spcPct val="110000"/>
              </a:lnSpc>
              <a:buNone/>
            </a:pPr>
            <a:r>
              <a:rPr lang="pl-PL" sz="700" dirty="0">
                <a:latin typeface="Calibri"/>
                <a:cs typeface="Calibri"/>
              </a:rPr>
              <a:t>Organ, który przejmuje prowadzenie egzekucji, prowadzi ją w trybie dla siebie właściwym. </a:t>
            </a:r>
          </a:p>
          <a:p>
            <a:pPr marL="514350" indent="-514350" algn="just">
              <a:lnSpc>
                <a:spcPct val="110000"/>
              </a:lnSpc>
              <a:buNone/>
            </a:pPr>
            <a:r>
              <a:rPr lang="pl-PL" sz="700" dirty="0">
                <a:latin typeface="Calibri"/>
                <a:cs typeface="Calibri"/>
              </a:rPr>
              <a:t>Jeżeli zachodzą podstawy do łącznego prowadzenia egzekucji przez administracyjny organ egzekucyjny, wówczas komornik ma obowiązek poinformować o istniejącym zbiegu i podstawie przekazania prowadzenia egzekucji do organu administracyjnego strony, uczestników postępowania.</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82413CC-69E6-4BDA-A88D-E4EF8F95B2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4F1F7357-8633-4CE7-BF80-475EE8A2FAE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xmlns="" id="{E402FE4E-C12D-497C-AF81-F08E4E02B45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xmlns="" id="{59247B10-170D-4E62-849A-38FCB43C6AF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xmlns="" id="{89A587A7-1BEF-45AA-9EFC-6558A8749CE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xmlns="" id="{AC25B5A1-6EF7-44EC-A2F0-1EDC96A79B0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xmlns="" id="{80B8582C-7E17-4115-9FF1-979C8405CB5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xmlns="" id="{F6C4AB66-7A18-4E51-935B-237F4CA8272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xmlns="" id="{CDF12911-A240-4580-8788-0C49DB1FEDB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xmlns="" id="{EAE0F5DE-442D-4F6C-B02C-2568ED19585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xmlns="" id="{4F24A002-AFDE-4034-85BE-CBF005AE92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xmlns="" id="{36F0721E-B4B0-4A6C-A92C-F8DE92D3AC0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xmlns="" id="{54D2DC98-69F8-4F2F-9D45-BDFFA5E2BBB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xmlns="" id="{0A636E33-DC38-40B9-B941-037E5D8603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xmlns="" id="{03D30690-68C2-4AEC-9789-1495D97E194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xmlns="" id="{1020B1B9-821B-49FB-BDC9-57DA08CBC3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xmlns="" id="{720EDCE4-8B18-413F-989E-E79628E5AF1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xmlns="" id="{8563351E-0DDD-4FC8-8D0C-1E446E3C1B5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xmlns="" id="{15E8B705-64E7-4513-B3CB-BF46C35732B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xmlns="" id="{30DAEE1C-EBB5-47F5-9E76-564FCFDBFC2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xmlns="" id="{EDB255E9-A3E2-4098-99A1-FE38FAD15DA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xmlns="" id="{D2507F2A-27AF-4833-8273-5FC9A988639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xmlns="" id="{8DFB8904-0CB8-45AD-ABD2-F7A582365E8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E1BB9660-CDB2-41E4-8CB1-1543C8ADEE2C}"/>
              </a:ext>
            </a:extLst>
          </p:cNvPr>
          <p:cNvSpPr>
            <a:spLocks noGrp="1"/>
          </p:cNvSpPr>
          <p:nvPr>
            <p:ph type="title"/>
          </p:nvPr>
        </p:nvSpPr>
        <p:spPr>
          <a:xfrm>
            <a:off x="1759287" y="798881"/>
            <a:ext cx="8673427" cy="1048945"/>
          </a:xfrm>
        </p:spPr>
        <p:txBody>
          <a:bodyPr>
            <a:normAutofit/>
          </a:bodyPr>
          <a:lstStyle/>
          <a:p>
            <a:r>
              <a:rPr lang="pl-PL">
                <a:solidFill>
                  <a:schemeClr val="tx1"/>
                </a:solidFill>
                <a:cs typeface="Calibri Light"/>
              </a:rPr>
              <a:t>ZAGADNIENIA</a:t>
            </a:r>
          </a:p>
        </p:txBody>
      </p:sp>
      <p:graphicFrame>
        <p:nvGraphicFramePr>
          <p:cNvPr id="4" name="Content Placeholder 3">
            <a:extLst>
              <a:ext uri="{FF2B5EF4-FFF2-40B4-BE49-F238E27FC236}">
                <a16:creationId xmlns:a16="http://schemas.microsoft.com/office/drawing/2014/main" xmlns="" id="{F4D2782B-1CFF-4D36-BC49-C2A64989C551}"/>
              </a:ext>
            </a:extLst>
          </p:cNvPr>
          <p:cNvGraphicFramePr>
            <a:graphicFrameLocks noGrp="1"/>
          </p:cNvGraphicFramePr>
          <p:nvPr>
            <p:ph idx="1"/>
            <p:extLst>
              <p:ext uri="{D42A27DB-BD31-4B8C-83A1-F6EECF244321}">
                <p14:modId xmlns:p14="http://schemas.microsoft.com/office/powerpoint/2010/main" xmlns="" val="2171817078"/>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35630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Zbieg egzekucji sądowych</a:t>
            </a:r>
          </a:p>
        </p:txBody>
      </p:sp>
      <p:sp>
        <p:nvSpPr>
          <p:cNvPr id="3" name="Symbol zastępczy zawartości 2"/>
          <p:cNvSpPr>
            <a:spLocks noGrp="1"/>
          </p:cNvSpPr>
          <p:nvPr>
            <p:ph idx="1"/>
          </p:nvPr>
        </p:nvSpPr>
        <p:spPr/>
        <p:txBody>
          <a:bodyPr>
            <a:normAutofit fontScale="47500" lnSpcReduction="20000"/>
          </a:bodyPr>
          <a:lstStyle/>
          <a:p>
            <a:pPr algn="just">
              <a:buNone/>
            </a:pPr>
            <a:r>
              <a:rPr lang="pl-PL" dirty="0">
                <a:latin typeface="Calibri"/>
                <a:cs typeface="Calibri"/>
              </a:rPr>
              <a:t>Art.  773</a:t>
            </a:r>
            <a:r>
              <a:rPr lang="pl-PL" baseline="30000" dirty="0">
                <a:latin typeface="Calibri"/>
                <a:cs typeface="Calibri"/>
              </a:rPr>
              <a:t>1</a:t>
            </a:r>
            <a:r>
              <a:rPr lang="pl-PL" dirty="0">
                <a:latin typeface="Calibri"/>
                <a:cs typeface="Calibri"/>
              </a:rPr>
              <a:t>.  [Zbieg egzekucji sądowych]</a:t>
            </a:r>
            <a:endParaRPr lang="pl-PL">
              <a:latin typeface="Calibri"/>
              <a:cs typeface="Calibri"/>
            </a:endParaRPr>
          </a:p>
          <a:p>
            <a:pPr algn="just">
              <a:buNone/>
            </a:pPr>
            <a:r>
              <a:rPr lang="pl-PL" dirty="0">
                <a:latin typeface="Calibri"/>
                <a:cs typeface="Calibri"/>
              </a:rPr>
              <a:t>§  1.  W wypadku zbiegu egzekucji do tych samych rzeczy, wierzytelności lub praw, dalszą egzekucję </a:t>
            </a:r>
            <a:r>
              <a:rPr lang="pl-PL" b="1" dirty="0">
                <a:latin typeface="Calibri"/>
                <a:cs typeface="Calibri"/>
              </a:rPr>
              <a:t>prowadzi komornik właściwy według przepisów niniejszego kodeksu</a:t>
            </a:r>
            <a:r>
              <a:rPr lang="pl-PL" dirty="0">
                <a:latin typeface="Calibri"/>
                <a:cs typeface="Calibri"/>
              </a:rPr>
              <a:t>.</a:t>
            </a:r>
          </a:p>
          <a:p>
            <a:pPr algn="just">
              <a:buNone/>
            </a:pPr>
            <a:r>
              <a:rPr lang="pl-PL" dirty="0">
                <a:latin typeface="Calibri"/>
                <a:cs typeface="Calibri"/>
              </a:rPr>
              <a:t>§  2.  Jeżeli żaden z komorników nie jest właściwy według przepisów niniejszego kodeksu lub właściwych jest kilku komorników, komornik, który </a:t>
            </a:r>
            <a:r>
              <a:rPr lang="pl-PL" b="1" dirty="0">
                <a:latin typeface="Calibri"/>
                <a:cs typeface="Calibri"/>
              </a:rPr>
              <a:t>później wszczął egzekucję</a:t>
            </a:r>
            <a:r>
              <a:rPr lang="pl-PL" dirty="0">
                <a:latin typeface="Calibri"/>
                <a:cs typeface="Calibri"/>
              </a:rPr>
              <a:t>, niezwłocznie </a:t>
            </a:r>
            <a:r>
              <a:rPr lang="pl-PL" b="1" dirty="0">
                <a:latin typeface="Calibri"/>
                <a:cs typeface="Calibri"/>
              </a:rPr>
              <a:t>przekazuje sprawę komornikowi, który pierwszy wszczął egzekucję</a:t>
            </a:r>
            <a:r>
              <a:rPr lang="pl-PL" dirty="0">
                <a:latin typeface="Calibri"/>
                <a:cs typeface="Calibri"/>
              </a:rPr>
              <a:t>, o czym zawiadamia wierzyciela.</a:t>
            </a:r>
          </a:p>
          <a:p>
            <a:pPr algn="just">
              <a:buNone/>
            </a:pPr>
            <a:r>
              <a:rPr lang="pl-PL" dirty="0">
                <a:latin typeface="Calibri"/>
                <a:cs typeface="Calibri"/>
              </a:rPr>
              <a:t>§  3.  Przekazując sprawę, komornik obowiązany jest rozliczyć koszty egzekucji.</a:t>
            </a:r>
          </a:p>
          <a:p>
            <a:pPr algn="just">
              <a:buNone/>
            </a:pPr>
            <a:r>
              <a:rPr lang="pl-PL" dirty="0">
                <a:latin typeface="Calibri"/>
                <a:cs typeface="Calibri"/>
              </a:rPr>
              <a:t>§  4.  Komornik, który stwierdzi swą niewłaściwość, w postanowieniu o przekazaniu sprawy zgodnie z właściwością wskazuje komornika rewiru, do którego sprawa zostaje przekazana. </a:t>
            </a:r>
            <a:r>
              <a:rPr lang="pl-PL" b="1" dirty="0">
                <a:latin typeface="Calibri"/>
                <a:cs typeface="Calibri"/>
              </a:rPr>
              <a:t>Jeżeli w rewirze, do którego sprawa zostaje przekazana, działa więcej niż jeden komornik, doręczając odpis postanowienia stwierdzającego niewłaściwość, komornik jednocześnie wzywa wierzyciela, aby w terminie 7 dni od doręczenia wezwania wskazał komornika, któremu sprawa ma zostać przekazana. Jeżeli wierzyciel w powyższym terminie nie dokona wyboru lub wskaże komornika, który nie jest właściwy, komornik przekazuje sprawę według własnego wyboru</a:t>
            </a:r>
            <a:r>
              <a:rPr lang="pl-PL" dirty="0">
                <a:latin typeface="Calibri"/>
                <a:cs typeface="Calibri"/>
              </a:rPr>
              <a:t>. Na wybór komornika z właściwego rewiru dłużnikowi skarga nie przysługuje.</a:t>
            </a:r>
          </a:p>
          <a:p>
            <a:pPr algn="just">
              <a:buNone/>
            </a:pPr>
            <a:r>
              <a:rPr lang="pl-PL" dirty="0">
                <a:latin typeface="Calibri"/>
                <a:cs typeface="Calibri"/>
              </a:rPr>
              <a:t>Kiedy mamy do czynienia ze zbiegiem egzekucji sądowych: gdy kilka egzekucji sądowych skierowanych zostało do tego samego składnika majątku dłużnika czyli do tej samej rzeczy, prawa czy wierzytelności.</a:t>
            </a:r>
          </a:p>
          <a:p>
            <a:pPr algn="just">
              <a:buNone/>
            </a:pPr>
            <a:r>
              <a:rPr lang="pl-PL" dirty="0">
                <a:latin typeface="Calibri"/>
                <a:cs typeface="Calibri"/>
              </a:rPr>
              <a:t>Zbieg ten może pojawić się w sytuacji prowadzenia egzekucji :</a:t>
            </a:r>
          </a:p>
          <a:p>
            <a:pPr marL="514350" indent="-514350" algn="just">
              <a:buAutoNum type="alphaLcParenR"/>
            </a:pPr>
            <a:r>
              <a:rPr lang="pl-PL" dirty="0">
                <a:latin typeface="Calibri"/>
                <a:cs typeface="Calibri"/>
              </a:rPr>
              <a:t>Przez komorników przemiennie właściwych,</a:t>
            </a:r>
          </a:p>
          <a:p>
            <a:pPr marL="514350" indent="-514350" algn="just">
              <a:buAutoNum type="alphaLcParenR"/>
            </a:pPr>
            <a:r>
              <a:rPr lang="pl-PL" dirty="0">
                <a:latin typeface="Calibri"/>
                <a:cs typeface="Calibri"/>
              </a:rPr>
              <a:t>Komorników działających w obrębie tego samego rewiru,</a:t>
            </a:r>
          </a:p>
          <a:p>
            <a:pPr marL="514350" indent="-514350" algn="just">
              <a:buAutoNum type="alphaLcParenR"/>
            </a:pPr>
            <a:r>
              <a:rPr lang="pl-PL" dirty="0">
                <a:latin typeface="Calibri"/>
                <a:cs typeface="Calibri"/>
              </a:rPr>
              <a:t>Przez komornika z wyboru wierzyciela.</a:t>
            </a:r>
          </a:p>
          <a:p>
            <a:pPr marL="514350" indent="-514350" algn="just">
              <a:buNone/>
            </a:pPr>
            <a:endParaRPr lang="pl-PL" dirty="0">
              <a:latin typeface="Calibri"/>
              <a:cs typeface="Calibri"/>
            </a:endParaRPr>
          </a:p>
          <a:p>
            <a:pPr marL="514350" indent="-514350" algn="just">
              <a:buNone/>
            </a:pPr>
            <a:r>
              <a:rPr lang="pl-PL" dirty="0">
                <a:latin typeface="Calibri"/>
                <a:cs typeface="Calibri"/>
              </a:rPr>
              <a:t>Przy omawianym zbiegu zasadą jest, że dalszą egzekucję prowadzić będzie komornik właściwy według przepisów KPC. Jeżeli mamy do czynienia z sytuacją, w której kilku komorników jest właściwych lub też, że żaden z komorników nie spełnia kryterium wyrażonej powyżej zasady, wówczas dalszą egzekucję prowadzi komornik, który pierwszy wszczął egzekucję. O przekazaniu egzekucji do prowadzenia przez innego komornika, komornik przekazujący informuje wierzyciela oraz wydaje postanowienie o przekazaniu sprawy.</a:t>
            </a:r>
          </a:p>
          <a:p>
            <a:pPr algn="just">
              <a:buNone/>
            </a:pP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vert="horz" lIns="228600" tIns="228600" rIns="228600" bIns="228600" rtlCol="0" anchor="ctr">
            <a:normAutofit/>
          </a:bodyPr>
          <a:lstStyle/>
          <a:p>
            <a:r>
              <a:rPr lang="en-US" sz="3400" dirty="0" err="1">
                <a:solidFill>
                  <a:srgbClr val="FFFEFF"/>
                </a:solidFill>
              </a:rPr>
              <a:t>Środki</a:t>
            </a:r>
            <a:r>
              <a:rPr lang="en-US" sz="3400" dirty="0">
                <a:solidFill>
                  <a:srgbClr val="FFFEFF"/>
                </a:solidFill>
              </a:rPr>
              <a:t> </a:t>
            </a:r>
            <a:r>
              <a:rPr lang="en-US" sz="3400" dirty="0" err="1">
                <a:solidFill>
                  <a:srgbClr val="FFFEFF"/>
                </a:solidFill>
              </a:rPr>
              <a:t>zaskarżenia</a:t>
            </a:r>
            <a:r>
              <a:rPr lang="en-US" sz="3400" dirty="0">
                <a:solidFill>
                  <a:srgbClr val="FFFEFF"/>
                </a:solidFill>
              </a:rPr>
              <a:t> </a:t>
            </a:r>
            <a:r>
              <a:rPr lang="en-US" sz="3400" dirty="0" err="1">
                <a:solidFill>
                  <a:srgbClr val="FFFEFF"/>
                </a:solidFill>
              </a:rPr>
              <a:t>występujące</a:t>
            </a:r>
            <a:r>
              <a:rPr lang="en-US" sz="3400" dirty="0">
                <a:solidFill>
                  <a:srgbClr val="FFFEFF"/>
                </a:solidFill>
              </a:rPr>
              <a:t> w </a:t>
            </a:r>
            <a:r>
              <a:rPr lang="en-US" sz="3400" dirty="0" err="1">
                <a:solidFill>
                  <a:srgbClr val="FFFEFF"/>
                </a:solidFill>
              </a:rPr>
              <a:t>postępowaniu</a:t>
            </a:r>
            <a:r>
              <a:rPr lang="en-US" sz="3400" dirty="0">
                <a:solidFill>
                  <a:srgbClr val="FFFEFF"/>
                </a:solidFill>
              </a:rPr>
              <a:t> </a:t>
            </a:r>
            <a:r>
              <a:rPr lang="en-US" sz="3400" dirty="0" err="1">
                <a:solidFill>
                  <a:srgbClr val="FFFEFF"/>
                </a:solidFill>
              </a:rPr>
              <a:t>egzekucyjnym</a:t>
            </a:r>
            <a:endParaRPr lang="en-US" sz="3400" dirty="0" err="1">
              <a:solidFill>
                <a:srgbClr val="FFFEFF"/>
              </a:solidFill>
              <a:cs typeface="Calibri Light"/>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3898689567"/>
              </p:ext>
            </p:extLst>
          </p:nvPr>
        </p:nvGraphicFramePr>
        <p:xfrm>
          <a:off x="4495491" y="171373"/>
          <a:ext cx="7229590" cy="6521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3C5918A-1DC5-4CF3-AA27-00AA3088AA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B786683A-6FD6-4BF7-B3B0-DC39767739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Shape 11">
            <a:extLst>
              <a:ext uri="{FF2B5EF4-FFF2-40B4-BE49-F238E27FC236}">
                <a16:creationId xmlns:a16="http://schemas.microsoft.com/office/drawing/2014/main" xmlns="" id="{05169E50-59FB-4AEE-B61D-44A882A4CD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Shape 13">
            <a:extLst>
              <a:ext uri="{FF2B5EF4-FFF2-40B4-BE49-F238E27FC236}">
                <a16:creationId xmlns:a16="http://schemas.microsoft.com/office/drawing/2014/main" xmlns="" id="{117C30F0-5A38-4B60-B632-3AF7C2780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Shape 15">
            <a:extLst>
              <a:ext uri="{FF2B5EF4-FFF2-40B4-BE49-F238E27FC236}">
                <a16:creationId xmlns:a16="http://schemas.microsoft.com/office/drawing/2014/main" xmlns="" id="{A200CBA5-3F2B-4AAC-9F86-99AFECC19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7874928" y="1124998"/>
            <a:ext cx="3456122" cy="4589717"/>
          </a:xfrm>
        </p:spPr>
        <p:txBody>
          <a:bodyPr>
            <a:normAutofit/>
          </a:bodyPr>
          <a:lstStyle/>
          <a:p>
            <a:pPr algn="l"/>
            <a:r>
              <a:rPr lang="pl-PL" sz="4800"/>
              <a:t>ZAŻALENIE</a:t>
            </a:r>
          </a:p>
        </p:txBody>
      </p:sp>
      <p:sp>
        <p:nvSpPr>
          <p:cNvPr id="3" name="Symbol zastępczy zawartości 2"/>
          <p:cNvSpPr>
            <a:spLocks noGrp="1"/>
          </p:cNvSpPr>
          <p:nvPr>
            <p:ph idx="1"/>
          </p:nvPr>
        </p:nvSpPr>
        <p:spPr>
          <a:xfrm>
            <a:off x="157382" y="106384"/>
            <a:ext cx="6663063" cy="6623938"/>
          </a:xfrm>
        </p:spPr>
        <p:txBody>
          <a:bodyPr>
            <a:normAutofit/>
          </a:bodyPr>
          <a:lstStyle/>
          <a:p>
            <a:pPr algn="just">
              <a:lnSpc>
                <a:spcPct val="110000"/>
              </a:lnSpc>
              <a:buNone/>
            </a:pPr>
            <a:r>
              <a:rPr lang="pl-PL" sz="900" dirty="0">
                <a:latin typeface="Calibri"/>
                <a:cs typeface="Calibri"/>
              </a:rPr>
              <a:t>Art.  767</a:t>
            </a:r>
            <a:r>
              <a:rPr lang="pl-PL" sz="900" baseline="30000" dirty="0">
                <a:latin typeface="Calibri"/>
                <a:cs typeface="Calibri"/>
              </a:rPr>
              <a:t>4</a:t>
            </a:r>
            <a:r>
              <a:rPr lang="pl-PL" sz="900" dirty="0">
                <a:latin typeface="Calibri"/>
                <a:cs typeface="Calibri"/>
              </a:rPr>
              <a:t>.  [Zażalenie na postanowienie sądu]</a:t>
            </a:r>
            <a:endParaRPr lang="pl-PL" sz="900">
              <a:latin typeface="Calibri"/>
              <a:cs typeface="Calibri"/>
            </a:endParaRPr>
          </a:p>
          <a:p>
            <a:pPr algn="just">
              <a:lnSpc>
                <a:spcPct val="110000"/>
              </a:lnSpc>
              <a:buNone/>
            </a:pPr>
            <a:r>
              <a:rPr lang="pl-PL" sz="900" dirty="0">
                <a:latin typeface="Calibri"/>
                <a:cs typeface="Calibri"/>
              </a:rPr>
              <a:t>§  1.  Zażalenie na postanowienie sądu przysługuje w wypadkach wskazanych w ustawie.</a:t>
            </a:r>
          </a:p>
          <a:p>
            <a:pPr algn="just">
              <a:lnSpc>
                <a:spcPct val="110000"/>
              </a:lnSpc>
              <a:buNone/>
            </a:pPr>
            <a:r>
              <a:rPr lang="pl-PL" sz="900" dirty="0">
                <a:latin typeface="Calibri"/>
                <a:cs typeface="Calibri"/>
              </a:rPr>
              <a:t>§  1</a:t>
            </a:r>
            <a:r>
              <a:rPr lang="pl-PL" sz="900" baseline="30000" dirty="0">
                <a:latin typeface="Calibri"/>
                <a:cs typeface="Calibri"/>
              </a:rPr>
              <a:t>1</a:t>
            </a:r>
            <a:r>
              <a:rPr lang="pl-PL" sz="900" dirty="0">
                <a:latin typeface="Calibri"/>
                <a:cs typeface="Calibri"/>
              </a:rPr>
              <a:t>.  Zażalenie rozpoznaje sąd, który wydał zaskarżone postanowienie, w składzie trzech sędziów.</a:t>
            </a:r>
          </a:p>
          <a:p>
            <a:pPr algn="just">
              <a:lnSpc>
                <a:spcPct val="110000"/>
              </a:lnSpc>
              <a:buNone/>
            </a:pPr>
            <a:r>
              <a:rPr lang="pl-PL" sz="900" dirty="0">
                <a:latin typeface="Calibri"/>
                <a:cs typeface="Calibri"/>
              </a:rPr>
              <a:t>§  2.  Na postanowienie sądu drugiej instancji wydane po rozpoznaniu zażalenia skarga kasacyjna nie przysługuje.</a:t>
            </a:r>
          </a:p>
          <a:p>
            <a:pPr algn="just">
              <a:lnSpc>
                <a:spcPct val="110000"/>
              </a:lnSpc>
              <a:buNone/>
            </a:pPr>
            <a:r>
              <a:rPr lang="pl-PL" sz="900" dirty="0">
                <a:latin typeface="Calibri"/>
                <a:cs typeface="Calibri"/>
              </a:rPr>
              <a:t>§  3.  W sprawach egzekucyjnych skarga o stwierdzenie niezgodności z prawem prawomocnego orzeczenia nie przysługuje.</a:t>
            </a:r>
          </a:p>
          <a:p>
            <a:pPr algn="just">
              <a:lnSpc>
                <a:spcPct val="110000"/>
              </a:lnSpc>
              <a:buNone/>
            </a:pPr>
            <a:endParaRPr lang="pl-PL" sz="900" dirty="0">
              <a:latin typeface="Calibri"/>
              <a:cs typeface="Calibri"/>
            </a:endParaRPr>
          </a:p>
          <a:p>
            <a:pPr algn="just">
              <a:lnSpc>
                <a:spcPct val="110000"/>
              </a:lnSpc>
              <a:buNone/>
            </a:pPr>
            <a:r>
              <a:rPr lang="pl-PL" sz="900" dirty="0">
                <a:latin typeface="Calibri"/>
                <a:cs typeface="Calibri"/>
              </a:rPr>
              <a:t>W ramach postępowania egzekucyjnego środek odwoławczy dostosowany jest do formy orzeczeń wydawanych w ramach tego postępowania. Sąd bowiem czy to działając jako organ egzekucyjny czy jako sąd sprawujący nadzór nad komornikiem, dokonuje rozstrzygnięć w formie postanowień. </a:t>
            </a:r>
          </a:p>
          <a:p>
            <a:pPr algn="just">
              <a:lnSpc>
                <a:spcPct val="110000"/>
              </a:lnSpc>
              <a:buNone/>
            </a:pPr>
            <a:r>
              <a:rPr lang="pl-PL" sz="900" dirty="0">
                <a:latin typeface="Calibri"/>
                <a:cs typeface="Calibri"/>
              </a:rPr>
              <a:t> Zażalenie na postanowienie sądu przysługuje w wypadkach wskazanych w ustawie- wypadkami tymi są:</a:t>
            </a:r>
          </a:p>
          <a:p>
            <a:pPr algn="just">
              <a:lnSpc>
                <a:spcPct val="110000"/>
              </a:lnSpc>
              <a:buFontTx/>
              <a:buChar char="-"/>
            </a:pPr>
            <a:r>
              <a:rPr lang="pl-PL" sz="900" dirty="0">
                <a:latin typeface="Calibri"/>
                <a:cs typeface="Calibri"/>
              </a:rPr>
              <a:t>Wypadki wskazane w części dot. postępowania egzekucyjnego,</a:t>
            </a:r>
          </a:p>
          <a:p>
            <a:pPr algn="just">
              <a:lnSpc>
                <a:spcPct val="110000"/>
              </a:lnSpc>
              <a:buFontTx/>
              <a:buChar char="-"/>
            </a:pPr>
            <a:r>
              <a:rPr lang="pl-PL" sz="900" dirty="0">
                <a:latin typeface="Calibri"/>
                <a:cs typeface="Calibri"/>
              </a:rPr>
              <a:t>Wypadki odpowiedniego stosowania art.  394 §  1 KPC ( postanowienie sądu pierwszej instancji kończące postępowanie egzekucyjne jako całość oraz kończące samodzielną część tego postępowania; postanowienie o odmowie zwolnienia od kosztów, postanowienie o skazaniu świadka, biegłego strony, jej pełnomocnika oraz osoby trzeciej na grzywnę, postanowienie o odmowie uzasadnienia orzeczenia, odrzucenie zażalenia itd.). </a:t>
            </a:r>
          </a:p>
          <a:p>
            <a:pPr algn="just">
              <a:lnSpc>
                <a:spcPct val="110000"/>
              </a:lnSpc>
              <a:buNone/>
            </a:pPr>
            <a:r>
              <a:rPr lang="pl-PL" sz="900" dirty="0">
                <a:latin typeface="Calibri"/>
                <a:cs typeface="Calibri"/>
              </a:rPr>
              <a:t>Zażalenie wnosi się w terminie tygodnia liczonego od dnia doręczenia postanowienia z uzasadnieniem. </a:t>
            </a:r>
          </a:p>
          <a:p>
            <a:pPr algn="just">
              <a:lnSpc>
                <a:spcPct val="110000"/>
              </a:lnSpc>
              <a:buNone/>
            </a:pPr>
            <a:r>
              <a:rPr lang="pl-PL" sz="900" dirty="0">
                <a:latin typeface="Calibri"/>
                <a:cs typeface="Calibri"/>
              </a:rPr>
              <a:t>Legitymację do wniesienia zażalenia będą mieć niewątpliwie dłużnik, wierzyciel, prokurator, organ działający na takich samych zasadach jak prokurator. W niektórych jednak przypadkach krąg osób legitymowanych będzie szerszy lub węższy, np.:</a:t>
            </a:r>
          </a:p>
          <a:p>
            <a:pPr algn="just">
              <a:lnSpc>
                <a:spcPct val="110000"/>
              </a:lnSpc>
            </a:pPr>
            <a:r>
              <a:rPr lang="pl-PL" sz="900" dirty="0">
                <a:latin typeface="Calibri"/>
                <a:cs typeface="Calibri"/>
              </a:rPr>
              <a:t>Postanowienie w przedmiocie kosztów egzekucji –strona, komornik oraz inna osoba, której to postanowienie dotyczy (art. 770 k.p.c.)</a:t>
            </a:r>
          </a:p>
          <a:p>
            <a:pPr algn="just">
              <a:lnSpc>
                <a:spcPct val="110000"/>
              </a:lnSpc>
            </a:pPr>
            <a:r>
              <a:rPr lang="pl-PL" sz="900" dirty="0">
                <a:latin typeface="Calibri"/>
                <a:cs typeface="Calibri"/>
              </a:rPr>
              <a:t>Postanowienie w przedmiocie zbiegu egzekucji sądowej i administracyjnej- strona oraz administracyjny organ egzekucyjny (art. 773 § 4 k.p.c.)</a:t>
            </a:r>
          </a:p>
          <a:p>
            <a:pPr algn="just">
              <a:lnSpc>
                <a:spcPct val="110000"/>
              </a:lnSpc>
            </a:pPr>
            <a:endParaRPr lang="pl-PL" sz="900" dirty="0">
              <a:latin typeface="Calibri"/>
              <a:cs typeface="Calibri"/>
            </a:endParaRPr>
          </a:p>
          <a:p>
            <a:pPr algn="just">
              <a:lnSpc>
                <a:spcPct val="110000"/>
              </a:lnSpc>
              <a:buNone/>
            </a:pPr>
            <a:r>
              <a:rPr lang="pl-PL" sz="900" dirty="0">
                <a:latin typeface="Calibri"/>
                <a:cs typeface="Calibri"/>
              </a:rPr>
              <a:t>Należy zwrócić uwagę, że w przypadku zażaleń, o których mowa w art.  767</a:t>
            </a:r>
            <a:r>
              <a:rPr lang="pl-PL" sz="900" baseline="30000" dirty="0">
                <a:latin typeface="Calibri"/>
                <a:cs typeface="Calibri"/>
              </a:rPr>
              <a:t>4 </a:t>
            </a:r>
            <a:r>
              <a:rPr lang="pl-PL" sz="900" dirty="0">
                <a:latin typeface="Calibri"/>
                <a:cs typeface="Calibri"/>
              </a:rPr>
              <a:t>KPC będziemy mieć do czynienia ze środkiem zaskarżenia </a:t>
            </a:r>
            <a:r>
              <a:rPr lang="pl-PL" sz="900" dirty="0" err="1">
                <a:latin typeface="Calibri"/>
                <a:cs typeface="Calibri"/>
              </a:rPr>
              <a:t>niedewolutywnym</a:t>
            </a:r>
            <a:r>
              <a:rPr lang="pl-PL" sz="900" dirty="0">
                <a:latin typeface="Calibri"/>
                <a:cs typeface="Calibri"/>
              </a:rPr>
              <a:t>- tu zażalenie rozpoznawać będzie sąd, który wydal zaskarżone postanowienie.</a:t>
            </a:r>
          </a:p>
          <a:p>
            <a:pPr algn="just">
              <a:lnSpc>
                <a:spcPct val="110000"/>
              </a:lnSpc>
              <a:buNone/>
            </a:pPr>
            <a:r>
              <a:rPr lang="pl-PL" sz="900" dirty="0">
                <a:latin typeface="Calibri"/>
                <a:cs typeface="Calibri"/>
              </a:rPr>
              <a:t>W przypadku natomiast zażaleń, o których mowa w 394 KPC, będziemy mieć do czynienia z zażaleniem </a:t>
            </a:r>
            <a:r>
              <a:rPr lang="pl-PL" sz="900" dirty="0" err="1">
                <a:latin typeface="Calibri"/>
                <a:cs typeface="Calibri"/>
              </a:rPr>
              <a:t>dewolutywnym</a:t>
            </a:r>
            <a:r>
              <a:rPr lang="pl-PL" sz="900" dirty="0">
                <a:latin typeface="Calibri"/>
                <a:cs typeface="Calibri"/>
              </a:rPr>
              <a:t>, tzw. zażaleniem pionowym.</a:t>
            </a:r>
          </a:p>
          <a:p>
            <a:pPr>
              <a:lnSpc>
                <a:spcPct val="110000"/>
              </a:lnSpc>
            </a:pPr>
            <a:endParaRPr lang="pl-PL" sz="600"/>
          </a:p>
          <a:p>
            <a:pPr>
              <a:lnSpc>
                <a:spcPct val="110000"/>
              </a:lnSpc>
              <a:buNone/>
            </a:pPr>
            <a:endParaRPr lang="pl-PL" sz="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1154" t="14615" r="26827" b="4530"/>
          <a:stretch>
            <a:fillRect/>
          </a:stretch>
        </p:blipFill>
        <p:spPr bwMode="auto">
          <a:xfrm>
            <a:off x="2673698" y="-209437"/>
            <a:ext cx="9669124" cy="7106797"/>
          </a:xfrm>
          <a:prstGeom prst="rect">
            <a:avLst/>
          </a:prstGeom>
          <a:noFill/>
          <a:ln w="9525">
            <a:noFill/>
            <a:miter lim="800000"/>
            <a:headEnd/>
            <a:tailEnd/>
          </a:ln>
          <a:effectLst/>
        </p:spPr>
      </p:pic>
      <p:sp>
        <p:nvSpPr>
          <p:cNvPr id="6" name="pole tekstowe 5">
            <a:extLst>
              <a:ext uri="{FF2B5EF4-FFF2-40B4-BE49-F238E27FC236}">
                <a16:creationId xmlns:a16="http://schemas.microsoft.com/office/drawing/2014/main" xmlns="" id="{7ACEE63B-99A9-427E-A574-605E72780FA6}"/>
              </a:ext>
            </a:extLst>
          </p:cNvPr>
          <p:cNvSpPr txBox="1"/>
          <p:nvPr/>
        </p:nvSpPr>
        <p:spPr>
          <a:xfrm>
            <a:off x="143108" y="2652132"/>
            <a:ext cx="2213517" cy="1600438"/>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dirty="0">
                <a:latin typeface="Calibri"/>
                <a:cs typeface="Calibri"/>
              </a:rPr>
              <a:t>Katalog postanowień, na które przysługuje zażalenie (cz. III KPC</a:t>
            </a:r>
            <a:r>
              <a:rPr lang="pl-PL" dirty="0" smtClean="0">
                <a:latin typeface="Calibri"/>
                <a:cs typeface="Calibri"/>
              </a:rPr>
              <a:t>)</a:t>
            </a:r>
            <a:br>
              <a:rPr lang="pl-PL" dirty="0" smtClean="0">
                <a:latin typeface="Calibri"/>
                <a:cs typeface="Calibri"/>
              </a:rPr>
            </a:br>
            <a:r>
              <a:rPr lang="pl-PL" sz="1100" dirty="0" smtClean="0">
                <a:latin typeface="Calibri"/>
                <a:cs typeface="Calibri"/>
              </a:rPr>
              <a:t>[w:] J. Misztal- Konecka, Postępowanie zabezpieczające i egzekucyjne w sprawach cywilnych, Warszawa 2019.</a:t>
            </a:r>
            <a:endParaRPr lang="pl-PL" sz="1100"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D490819-5666-421A-BA38-5BB7F760B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8FDFAB5E-BFB6-4290-9F06-1AD4E52A3DF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14FA43FA-82AD-4E41-A5A7-32F0F9DAA7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xmlns="" id="{C3C34A1E-706E-4DB7-891E-6FB476241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6E55BE0F-8EA7-4F30-B3FD-8F6DD29BA2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3C9F415B-574B-4647-BD72-F211EA3FA7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CDD98CAF-1BC1-4BD6-AAD2-68EBF8D8B2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FF6CBDDA-3893-44B9-86D9-F1F38D4B5F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5FEF4109-DC7B-4C15-9C2D-53A69A120C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140DAA94-BB0A-4185-97AF-CB63182E85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114C7C3A-04DD-4CC1-A272-F2578FE23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4AA1C8D2-B988-4C8F-97B7-229630F2AD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D5621FCD-0E62-4332-965D-80FA0EF809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D1E7C9B8-4AA1-43A1-A547-785A413952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01F4C519-3639-48B7-A720-466A40BF17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939AFA97-19A9-4DA4-A478-A3E31B83B4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901126FE-0E00-4313-BDE9-CF2C04D96B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1D31F0FA-D603-49E8-B72E-7665CF9A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28C24D97-A4EA-4764-AEE5-61C0892F66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C6B724DA-22AE-4918-B782-3E7CD48583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9F6E83DB-ADF8-409A-95CF-41BE0E028F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C83EE84C-89F7-406E-959C-8E3518D3E4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09B50F9-709E-4054-AD5F-814AD7459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33" name="Rectangle 32">
            <a:extLst>
              <a:ext uri="{FF2B5EF4-FFF2-40B4-BE49-F238E27FC236}">
                <a16:creationId xmlns:a16="http://schemas.microsoft.com/office/drawing/2014/main" xmlns="" id="{BC2574CF-1D35-4994-87BD-5A3378E1A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07720" y="960120"/>
            <a:ext cx="2362774" cy="4171278"/>
          </a:xfrm>
        </p:spPr>
        <p:txBody>
          <a:bodyPr>
            <a:normAutofit/>
          </a:bodyPr>
          <a:lstStyle/>
          <a:p>
            <a:pPr algn="l"/>
            <a:r>
              <a:rPr lang="pl-PL" sz="3200" dirty="0">
                <a:solidFill>
                  <a:schemeClr val="tx1"/>
                </a:solidFill>
              </a:rPr>
              <a:t>Skarga na orzeczenie referendarza sądowego</a:t>
            </a:r>
          </a:p>
        </p:txBody>
      </p:sp>
      <p:sp>
        <p:nvSpPr>
          <p:cNvPr id="3" name="Symbol zastępczy zawartości 2"/>
          <p:cNvSpPr>
            <a:spLocks noGrp="1"/>
          </p:cNvSpPr>
          <p:nvPr>
            <p:ph idx="1"/>
          </p:nvPr>
        </p:nvSpPr>
        <p:spPr>
          <a:xfrm>
            <a:off x="3232034" y="40145"/>
            <a:ext cx="8874529" cy="5648813"/>
          </a:xfrm>
        </p:spPr>
        <p:txBody>
          <a:bodyPr>
            <a:normAutofit/>
          </a:bodyPr>
          <a:lstStyle/>
          <a:p>
            <a:pPr>
              <a:lnSpc>
                <a:spcPct val="110000"/>
              </a:lnSpc>
              <a:buNone/>
            </a:pPr>
            <a:r>
              <a:rPr lang="pl-PL" sz="1100" dirty="0"/>
              <a:t>Art.  759. </a:t>
            </a:r>
          </a:p>
          <a:p>
            <a:pPr>
              <a:lnSpc>
                <a:spcPct val="110000"/>
              </a:lnSpc>
              <a:buNone/>
            </a:pPr>
            <a:r>
              <a:rPr lang="pl-PL" sz="1100" dirty="0"/>
              <a:t>§  1</a:t>
            </a:r>
            <a:r>
              <a:rPr lang="pl-PL" sz="1100" baseline="30000" dirty="0"/>
              <a:t>1</a:t>
            </a:r>
            <a:r>
              <a:rPr lang="pl-PL" sz="1100" dirty="0"/>
              <a:t>.  Czynności zastrzeżone dla sądu mogą być wykonywane przez referendarza sądowego, z wyłączeniem:</a:t>
            </a:r>
          </a:p>
          <a:p>
            <a:pPr>
              <a:lnSpc>
                <a:spcPct val="110000"/>
              </a:lnSpc>
              <a:buNone/>
            </a:pPr>
            <a:r>
              <a:rPr lang="pl-PL" sz="1100" dirty="0"/>
              <a:t>1) stosowania środków przymusu;</a:t>
            </a:r>
          </a:p>
          <a:p>
            <a:pPr>
              <a:lnSpc>
                <a:spcPct val="110000"/>
              </a:lnSpc>
              <a:buNone/>
            </a:pPr>
            <a:r>
              <a:rPr lang="pl-PL" sz="1100" dirty="0"/>
              <a:t>2) orzekania o ściągnięciu należności w trybie art. 873;</a:t>
            </a:r>
          </a:p>
          <a:p>
            <a:pPr>
              <a:lnSpc>
                <a:spcPct val="110000"/>
              </a:lnSpc>
              <a:buNone/>
            </a:pPr>
            <a:r>
              <a:rPr lang="pl-PL" sz="1100" dirty="0"/>
              <a:t>3) stwierdzenia wygaśnięcia skutków przybicia i utraty rękojmi;</a:t>
            </a:r>
          </a:p>
          <a:p>
            <a:pPr>
              <a:lnSpc>
                <a:spcPct val="110000"/>
              </a:lnSpc>
              <a:buNone/>
            </a:pPr>
            <a:r>
              <a:rPr lang="pl-PL" sz="1100" dirty="0"/>
              <a:t>4) spraw o egzekucję świadczeń niepieniężnych z wyjątkiem wydania rzeczy ruchomej;</a:t>
            </a:r>
          </a:p>
          <a:p>
            <a:pPr>
              <a:lnSpc>
                <a:spcPct val="110000"/>
              </a:lnSpc>
              <a:buNone/>
            </a:pPr>
            <a:r>
              <a:rPr lang="pl-PL" sz="1100" dirty="0"/>
              <a:t>5) spraw o egzekucję przez zarząd przymusowy;</a:t>
            </a:r>
          </a:p>
          <a:p>
            <a:pPr>
              <a:lnSpc>
                <a:spcPct val="110000"/>
              </a:lnSpc>
              <a:buNone/>
            </a:pPr>
            <a:r>
              <a:rPr lang="pl-PL" sz="1100" dirty="0"/>
              <a:t>6) spraw o egzekucję przez sprzedaż przedsiębiorstwa lub gospodarstwa rolnego.</a:t>
            </a:r>
          </a:p>
          <a:p>
            <a:pPr>
              <a:lnSpc>
                <a:spcPct val="110000"/>
              </a:lnSpc>
              <a:buNone/>
            </a:pPr>
            <a:r>
              <a:rPr lang="pl-PL" sz="1100" dirty="0"/>
              <a:t>§  2.  Sąd wydaje z urzędu komornikowi zarządzenia zmierzające do zapewnienia należytego wykonania egzekucji oraz usuwa spostrzeżone uchybienia. Ocena prawna wyrażona przez sąd w ramach wydanych zarządzeń jest wiążąca dla komornika.</a:t>
            </a:r>
          </a:p>
          <a:p>
            <a:pPr>
              <a:lnSpc>
                <a:spcPct val="110000"/>
              </a:lnSpc>
              <a:buNone/>
            </a:pPr>
            <a:r>
              <a:rPr lang="pl-PL" sz="1100" dirty="0"/>
              <a:t>§  3.  Sąd może zobowiązać komornika do składania sprawozdań z czynności podjętych w wyniku zarządzeń, o których mowa w § 2.</a:t>
            </a:r>
          </a:p>
          <a:p>
            <a:pPr>
              <a:lnSpc>
                <a:spcPct val="110000"/>
              </a:lnSpc>
              <a:buNone/>
            </a:pPr>
            <a:endParaRPr lang="pl-PL" sz="1100" dirty="0"/>
          </a:p>
          <a:p>
            <a:pPr>
              <a:lnSpc>
                <a:spcPct val="110000"/>
              </a:lnSpc>
              <a:buNone/>
            </a:pPr>
            <a:r>
              <a:rPr lang="pl-PL" sz="1100" dirty="0"/>
              <a:t>Art.  767</a:t>
            </a:r>
            <a:r>
              <a:rPr lang="pl-PL" sz="1100" baseline="30000" dirty="0"/>
              <a:t>3a</a:t>
            </a:r>
            <a:r>
              <a:rPr lang="pl-PL" sz="1100" dirty="0"/>
              <a:t> [Skarga na postanowienie referendarza]</a:t>
            </a:r>
          </a:p>
          <a:p>
            <a:pPr>
              <a:lnSpc>
                <a:spcPct val="110000"/>
              </a:lnSpc>
              <a:buNone/>
            </a:pPr>
            <a:r>
              <a:rPr lang="pl-PL" sz="1100" dirty="0"/>
              <a:t>§  1.  Wniesienie skargi na postanowienie referendarza sądowego nie powoduje utraty mocy zaskarżonego postanowienia.</a:t>
            </a:r>
          </a:p>
          <a:p>
            <a:pPr>
              <a:lnSpc>
                <a:spcPct val="110000"/>
              </a:lnSpc>
              <a:buNone/>
            </a:pPr>
            <a:r>
              <a:rPr lang="pl-PL" sz="1100" dirty="0"/>
              <a:t>§  2.  Jeżeli wniesiono skargę na postanowienie referendarza sądowego wydane na podstawie art. 395 § 2, ponowne wydanie postanowienia na tej podstawie przez referendarza sądowego nie jest dopuszczalne.</a:t>
            </a:r>
          </a:p>
          <a:p>
            <a:pPr>
              <a:lnSpc>
                <a:spcPct val="110000"/>
              </a:lnSpc>
              <a:buNone/>
            </a:pPr>
            <a:r>
              <a:rPr lang="pl-PL" sz="1100" dirty="0"/>
              <a:t>§  3.  Sąd rozpoznaje skargę w składzie jednego sędziego jako sąd drugiej instancji. Po rozpoznaniu skargi sąd utrzymuje w mocy lub zmienia zaskarżone postanowienie, stosując odpowiednio przepisy o zażaleniu.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D490819-5666-421A-BA38-5BB7F760B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8FDFAB5E-BFB6-4290-9F06-1AD4E52A3DF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14FA43FA-82AD-4E41-A5A7-32F0F9DAA7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xmlns="" id="{C3C34A1E-706E-4DB7-891E-6FB476241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6E55BE0F-8EA7-4F30-B3FD-8F6DD29BA2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3C9F415B-574B-4647-BD72-F211EA3FA7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CDD98CAF-1BC1-4BD6-AAD2-68EBF8D8B2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FF6CBDDA-3893-44B9-86D9-F1F38D4B5F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5FEF4109-DC7B-4C15-9C2D-53A69A120C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140DAA94-BB0A-4185-97AF-CB63182E85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114C7C3A-04DD-4CC1-A272-F2578FE23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4AA1C8D2-B988-4C8F-97B7-229630F2AD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D5621FCD-0E62-4332-965D-80FA0EF809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D1E7C9B8-4AA1-43A1-A547-785A413952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01F4C519-3639-48B7-A720-466A40BF17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939AFA97-19A9-4DA4-A478-A3E31B83B4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901126FE-0E00-4313-BDE9-CF2C04D96B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1D31F0FA-D603-49E8-B72E-7665CF9A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28C24D97-A4EA-4764-AEE5-61C0892F66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C6B724DA-22AE-4918-B782-3E7CD48583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9F6E83DB-ADF8-409A-95CF-41BE0E028F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C83EE84C-89F7-406E-959C-8E3518D3E4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09B50F9-709E-4054-AD5F-814AD7459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33" name="Rectangle 32">
            <a:extLst>
              <a:ext uri="{FF2B5EF4-FFF2-40B4-BE49-F238E27FC236}">
                <a16:creationId xmlns:a16="http://schemas.microsoft.com/office/drawing/2014/main" xmlns="" id="{BC2574CF-1D35-4994-87BD-5A3378E1A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07720" y="960120"/>
            <a:ext cx="2362774" cy="4171278"/>
          </a:xfrm>
        </p:spPr>
        <p:txBody>
          <a:bodyPr>
            <a:normAutofit/>
          </a:bodyPr>
          <a:lstStyle/>
          <a:p>
            <a:pPr algn="l"/>
            <a:r>
              <a:rPr lang="pl-PL" sz="3200" dirty="0">
                <a:solidFill>
                  <a:schemeClr val="tx1"/>
                </a:solidFill>
              </a:rPr>
              <a:t>Skarga na orzeczenie referendarza sądowego</a:t>
            </a:r>
          </a:p>
        </p:txBody>
      </p:sp>
      <p:sp>
        <p:nvSpPr>
          <p:cNvPr id="3" name="Symbol zastępczy zawartości 2"/>
          <p:cNvSpPr>
            <a:spLocks noGrp="1"/>
          </p:cNvSpPr>
          <p:nvPr>
            <p:ph idx="1"/>
          </p:nvPr>
        </p:nvSpPr>
        <p:spPr>
          <a:xfrm>
            <a:off x="3232034" y="40145"/>
            <a:ext cx="8874529" cy="5648813"/>
          </a:xfrm>
        </p:spPr>
        <p:txBody>
          <a:bodyPr vert="horz" lIns="91440" tIns="45720" rIns="91440" bIns="45720" rtlCol="0" anchor="ctr">
            <a:noAutofit/>
          </a:bodyPr>
          <a:lstStyle/>
          <a:p>
            <a:pPr>
              <a:lnSpc>
                <a:spcPct val="110000"/>
              </a:lnSpc>
              <a:buNone/>
            </a:pPr>
            <a:endParaRPr lang="pl-PL" sz="1100" dirty="0">
              <a:latin typeface="Calibri"/>
              <a:cs typeface="Calibri"/>
            </a:endParaRPr>
          </a:p>
          <a:p>
            <a:pPr>
              <a:lnSpc>
                <a:spcPct val="110000"/>
              </a:lnSpc>
              <a:buFont typeface="Wingdings" pitchFamily="2" charset="2"/>
              <a:buChar char="Ø"/>
            </a:pPr>
            <a:r>
              <a:rPr lang="pl-PL" sz="1100" dirty="0">
                <a:latin typeface="Calibri"/>
                <a:cs typeface="Calibri"/>
              </a:rPr>
              <a:t>W związku z przekazaniem kompetencji do dokonywania czynności zastrzeżonych dla sądu referendarzom sądowym, ustawodawca przewidział odpowiedni środek mający na celu usuwanie wad i omyłek referendarza- mowa tu o skardze na orzeczenie referendarza sądowego (nie zażalenie).</a:t>
            </a:r>
          </a:p>
          <a:p>
            <a:pPr>
              <a:lnSpc>
                <a:spcPct val="110000"/>
              </a:lnSpc>
              <a:buFont typeface="Wingdings" pitchFamily="2" charset="2"/>
              <a:buChar char="Ø"/>
            </a:pPr>
            <a:r>
              <a:rPr lang="pl-PL" sz="1100" dirty="0">
                <a:latin typeface="Calibri"/>
                <a:cs typeface="Calibri"/>
              </a:rPr>
              <a:t>Krąg legitymowanych do złożenia skargi na orzeczenie referendarza sądowego jest tożsamy do kręgu legitymowanych do złożenia zażalenia, jeżeli czynność ta pochodziłaby od sądu.</a:t>
            </a:r>
          </a:p>
          <a:p>
            <a:pPr>
              <a:lnSpc>
                <a:spcPct val="110000"/>
              </a:lnSpc>
              <a:buFont typeface="Wingdings" pitchFamily="2" charset="2"/>
              <a:buChar char="Ø"/>
            </a:pPr>
            <a:r>
              <a:rPr lang="pl-PL" sz="1100" dirty="0">
                <a:latin typeface="Calibri"/>
                <a:cs typeface="Calibri"/>
              </a:rPr>
              <a:t>Wniesienie skargi nie powoduje skutku anulacyjnego tak jak ma to miejsce momentami w procesie, tj. nie powoduje, że orzeczenie traci moc.</a:t>
            </a:r>
          </a:p>
          <a:p>
            <a:pPr>
              <a:lnSpc>
                <a:spcPct val="110000"/>
              </a:lnSpc>
              <a:buFont typeface="Wingdings" pitchFamily="2" charset="2"/>
              <a:buChar char="Ø"/>
            </a:pPr>
            <a:r>
              <a:rPr lang="pl-PL" sz="1100" dirty="0" smtClean="0">
                <a:latin typeface="Calibri"/>
                <a:cs typeface="Calibri"/>
              </a:rPr>
              <a:t>Termin: </a:t>
            </a:r>
            <a:r>
              <a:rPr lang="pl-PL" sz="1100" dirty="0">
                <a:latin typeface="Calibri"/>
                <a:cs typeface="Calibri"/>
              </a:rPr>
              <a:t>w terminie tygodnia od dnia jego doręczenia, a jeżeli zażądano uzasadnienia tego orzeczenia - od dnia jego doręczenia z uzasadnieniem.</a:t>
            </a:r>
          </a:p>
          <a:p>
            <a:pPr>
              <a:lnSpc>
                <a:spcPct val="110000"/>
              </a:lnSpc>
              <a:buFont typeface="Wingdings" pitchFamily="2" charset="2"/>
              <a:buChar char="Ø"/>
            </a:pPr>
            <a:r>
              <a:rPr lang="pl-PL" sz="1100" dirty="0">
                <a:latin typeface="Calibri"/>
                <a:cs typeface="Calibri"/>
              </a:rPr>
              <a:t>Skargę rozpoznaje sąd ( w którym zostało wydane skarżone orzeczenie) w składzie jednego sędziego jako sąd drugiej instancji. Nie należy jednak twierdzić, ze jest to środek </a:t>
            </a:r>
            <a:r>
              <a:rPr lang="pl-PL" sz="1100" dirty="0" err="1">
                <a:latin typeface="Calibri"/>
                <a:cs typeface="Calibri"/>
              </a:rPr>
              <a:t>dewolutywny</a:t>
            </a:r>
            <a:r>
              <a:rPr lang="pl-PL" sz="1100" dirty="0">
                <a:latin typeface="Calibri"/>
                <a:cs typeface="Calibri"/>
              </a:rPr>
              <a:t>- nie jest tak bowiem, ponieważ nie ma zależności instancyjnej pomiędzy referendarzem a sądem rozpoznającym skargę. </a:t>
            </a:r>
          </a:p>
          <a:p>
            <a:pPr>
              <a:lnSpc>
                <a:spcPct val="110000"/>
              </a:lnSpc>
              <a:buFont typeface="Wingdings" pitchFamily="2" charset="2"/>
              <a:buChar char="Ø"/>
            </a:pPr>
            <a:r>
              <a:rPr lang="pl-PL" sz="1100" dirty="0">
                <a:latin typeface="Calibri"/>
                <a:cs typeface="Calibri"/>
              </a:rPr>
              <a:t>Sąd może:</a:t>
            </a:r>
          </a:p>
          <a:p>
            <a:pPr>
              <a:lnSpc>
                <a:spcPct val="110000"/>
              </a:lnSpc>
            </a:pPr>
            <a:r>
              <a:rPr lang="pl-PL" sz="1100" dirty="0">
                <a:latin typeface="Calibri"/>
                <a:cs typeface="Calibri"/>
              </a:rPr>
              <a:t> utrzymać w mocy orzeczenie wydane przez referendarza- gdy skarga była bezzasadna.</a:t>
            </a:r>
          </a:p>
          <a:p>
            <a:pPr>
              <a:lnSpc>
                <a:spcPct val="110000"/>
              </a:lnSpc>
            </a:pPr>
            <a:r>
              <a:rPr lang="pl-PL" sz="1100" dirty="0" smtClean="0">
                <a:latin typeface="Calibri"/>
                <a:cs typeface="Calibri"/>
              </a:rPr>
              <a:t>orzec </a:t>
            </a:r>
            <a:r>
              <a:rPr lang="pl-PL" sz="1100" dirty="0" err="1">
                <a:latin typeface="Calibri"/>
                <a:cs typeface="Calibri"/>
              </a:rPr>
              <a:t>reformatoryjnie</a:t>
            </a:r>
            <a:r>
              <a:rPr lang="pl-PL" sz="1100" dirty="0">
                <a:latin typeface="Calibri"/>
                <a:cs typeface="Calibri"/>
              </a:rPr>
              <a:t>/ zmienić zaskarżone orzeczenie- jeżeli uwzględnił skargę.</a:t>
            </a:r>
          </a:p>
          <a:p>
            <a:pPr>
              <a:lnSpc>
                <a:spcPct val="110000"/>
              </a:lnSpc>
              <a:buFont typeface="Wingdings" pitchFamily="2" charset="2"/>
              <a:buChar char="Ø"/>
            </a:pPr>
            <a:r>
              <a:rPr lang="pl-PL" sz="1100" dirty="0">
                <a:latin typeface="Calibri"/>
                <a:cs typeface="Calibri"/>
              </a:rPr>
              <a:t>Wymogi skargi:</a:t>
            </a:r>
          </a:p>
          <a:p>
            <a:pPr>
              <a:lnSpc>
                <a:spcPct val="110000"/>
              </a:lnSpc>
            </a:pPr>
            <a:r>
              <a:rPr lang="pl-PL" sz="1100" dirty="0" smtClean="0">
                <a:latin typeface="Calibri"/>
                <a:cs typeface="Calibri"/>
              </a:rPr>
              <a:t>warunki </a:t>
            </a:r>
            <a:r>
              <a:rPr lang="pl-PL" sz="1100" dirty="0">
                <a:latin typeface="Calibri"/>
                <a:cs typeface="Calibri"/>
              </a:rPr>
              <a:t>przewidziane dla pisma procesowego,</a:t>
            </a:r>
          </a:p>
          <a:p>
            <a:pPr>
              <a:lnSpc>
                <a:spcPct val="110000"/>
              </a:lnSpc>
            </a:pPr>
            <a:r>
              <a:rPr lang="pl-PL" sz="1100" dirty="0">
                <a:latin typeface="Calibri"/>
                <a:cs typeface="Calibri"/>
              </a:rPr>
              <a:t>w</a:t>
            </a:r>
            <a:r>
              <a:rPr lang="pl-PL" sz="1100" dirty="0" smtClean="0">
                <a:latin typeface="Calibri"/>
                <a:cs typeface="Calibri"/>
              </a:rPr>
              <a:t>skazanie </a:t>
            </a:r>
            <a:r>
              <a:rPr lang="pl-PL" sz="1100" dirty="0">
                <a:latin typeface="Calibri"/>
                <a:cs typeface="Calibri"/>
              </a:rPr>
              <a:t>skarżonego orzeczenia referendarza,</a:t>
            </a:r>
          </a:p>
          <a:p>
            <a:pPr>
              <a:lnSpc>
                <a:spcPct val="110000"/>
              </a:lnSpc>
            </a:pPr>
            <a:r>
              <a:rPr lang="pl-PL" sz="1100" dirty="0" smtClean="0">
                <a:latin typeface="Calibri"/>
                <a:cs typeface="Calibri"/>
              </a:rPr>
              <a:t>przedstawienie </a:t>
            </a:r>
            <a:r>
              <a:rPr lang="pl-PL" sz="1100" dirty="0">
                <a:latin typeface="Calibri"/>
                <a:cs typeface="Calibri"/>
              </a:rPr>
              <a:t>zarzutów,</a:t>
            </a:r>
          </a:p>
          <a:p>
            <a:pPr>
              <a:lnSpc>
                <a:spcPct val="110000"/>
              </a:lnSpc>
            </a:pPr>
            <a:r>
              <a:rPr lang="pl-PL" sz="1100" dirty="0">
                <a:latin typeface="Calibri"/>
                <a:cs typeface="Calibri"/>
              </a:rPr>
              <a:t>w</a:t>
            </a:r>
            <a:r>
              <a:rPr lang="pl-PL" sz="1100" dirty="0" smtClean="0">
                <a:latin typeface="Calibri"/>
                <a:cs typeface="Calibri"/>
              </a:rPr>
              <a:t>niosek </a:t>
            </a:r>
            <a:r>
              <a:rPr lang="pl-PL" sz="1100" dirty="0">
                <a:latin typeface="Calibri"/>
                <a:cs typeface="Calibri"/>
              </a:rPr>
              <a:t>o zmianę skarżonego </a:t>
            </a:r>
            <a:r>
              <a:rPr lang="pl-PL" sz="1100" dirty="0" smtClean="0">
                <a:latin typeface="Calibri"/>
                <a:cs typeface="Calibri"/>
              </a:rPr>
              <a:t>orzeczenia,</a:t>
            </a:r>
            <a:endParaRPr lang="pl-PL" sz="1100" dirty="0">
              <a:latin typeface="Calibri"/>
              <a:cs typeface="Calibri"/>
            </a:endParaRPr>
          </a:p>
          <a:p>
            <a:pPr>
              <a:lnSpc>
                <a:spcPct val="110000"/>
              </a:lnSpc>
            </a:pPr>
            <a:r>
              <a:rPr lang="pl-PL" sz="1100" dirty="0">
                <a:latin typeface="Calibri"/>
                <a:cs typeface="Calibri"/>
              </a:rPr>
              <a:t>s</a:t>
            </a:r>
            <a:r>
              <a:rPr lang="pl-PL" sz="1100" dirty="0" smtClean="0">
                <a:latin typeface="Calibri"/>
                <a:cs typeface="Calibri"/>
              </a:rPr>
              <a:t>pełnienie </a:t>
            </a:r>
            <a:r>
              <a:rPr lang="pl-PL" sz="1100" dirty="0">
                <a:latin typeface="Calibri"/>
                <a:cs typeface="Calibri"/>
              </a:rPr>
              <a:t>wymogu </a:t>
            </a:r>
            <a:r>
              <a:rPr lang="pl-PL" sz="1100" dirty="0" smtClean="0">
                <a:latin typeface="Calibri"/>
                <a:cs typeface="Calibri"/>
              </a:rPr>
              <a:t>fiskalnego.</a:t>
            </a:r>
            <a:endParaRPr lang="pl-PL" sz="1100" dirty="0">
              <a:latin typeface="Calibri"/>
              <a:cs typeface="Calibri"/>
            </a:endParaRPr>
          </a:p>
          <a:p>
            <a:pPr>
              <a:lnSpc>
                <a:spcPct val="110000"/>
              </a:lnSpc>
              <a:buNone/>
            </a:pPr>
            <a:endParaRPr lang="pl-PL" sz="400" dirty="0"/>
          </a:p>
        </p:txBody>
      </p:sp>
    </p:spTree>
    <p:extLst>
      <p:ext uri="{BB962C8B-B14F-4D97-AF65-F5344CB8AC3E}">
        <p14:creationId xmlns:p14="http://schemas.microsoft.com/office/powerpoint/2010/main" xmlns="" val="3340688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10CE3618-1D7A-4256-B2AF-9DB692996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24" y="6419"/>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xmlns="" id="{9CC40045-3931-4F5B-BFDA-CB5657884F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74300EE0-ECBD-4A99-A182-D65E0E6E63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xmlns="" id="{66F00B75-03DF-4D45-9B0D-64C830BD60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68D3ABB2-C1A2-49A0-A399-DF61B1EF63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DA1AEAE7-4978-4A5B-AAD2-E2E78726FE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7A9AAEEE-4B18-43DC-B196-17B61CD41F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807703FD-FEEE-4777-846F-8C38F40CEB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3883325D-A3A9-46FF-B7CB-EE92752226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1009273A-6FB2-45C9-814B-F9F243C595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91456BB4-6CF2-4A71-BE63-1AC03A287D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90F94609-6C4C-45C5-B029-0704F4BB64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7532FA0C-81DB-47C4-A39A-77A779E230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F2A2ED01-9837-46A7-B28E-15B6C229D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5E52EFEE-3C02-41C5-852D-699079C2E3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A4ED1A46-9C33-4642-B4E6-DE8FB6E3FA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D8825798-C5AC-4262-B3CA-FAA3731727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041EF5B5-A116-4AE7-82D0-A06B0FF58F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1053245D-DA29-4C13-84C9-749150489A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1166F809-C998-47FD-8299-4F9BA65DD9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2C6184C9-DD88-444D-83F9-7E5C128E54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96A02A4D-21A3-44E5-BEFC-1DD2E82620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B31F515F-6B6B-48A5-99B1-F9BBCF8F6F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2" name="Tytuł 1"/>
          <p:cNvSpPr>
            <a:spLocks noGrp="1"/>
          </p:cNvSpPr>
          <p:nvPr>
            <p:ph type="title"/>
          </p:nvPr>
        </p:nvSpPr>
        <p:spPr>
          <a:xfrm>
            <a:off x="572680" y="1287010"/>
            <a:ext cx="2055810" cy="4578943"/>
          </a:xfrm>
        </p:spPr>
        <p:txBody>
          <a:bodyPr anchor="t">
            <a:normAutofit/>
          </a:bodyPr>
          <a:lstStyle/>
          <a:p>
            <a:pPr algn="l"/>
            <a:r>
              <a:rPr lang="pl-PL" sz="3200" dirty="0">
                <a:solidFill>
                  <a:schemeClr val="tx1"/>
                </a:solidFill>
              </a:rPr>
              <a:t>Skarga na czynności komornika</a:t>
            </a:r>
          </a:p>
        </p:txBody>
      </p:sp>
      <p:sp>
        <p:nvSpPr>
          <p:cNvPr id="7" name="Isosceles Triangle 32">
            <a:extLst>
              <a:ext uri="{FF2B5EF4-FFF2-40B4-BE49-F238E27FC236}">
                <a16:creationId xmlns:a16="http://schemas.microsoft.com/office/drawing/2014/main" xmlns="" id="{B0BC2F97-F3ED-4F01-B461-9A522CD972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sp>
        <p:nvSpPr>
          <p:cNvPr id="3" name="Symbol zastępczy zawartości 2"/>
          <p:cNvSpPr>
            <a:spLocks noGrp="1"/>
          </p:cNvSpPr>
          <p:nvPr>
            <p:ph idx="1"/>
          </p:nvPr>
        </p:nvSpPr>
        <p:spPr>
          <a:xfrm>
            <a:off x="2358631" y="162597"/>
            <a:ext cx="9766518" cy="6614040"/>
          </a:xfrm>
        </p:spPr>
        <p:txBody>
          <a:bodyPr numCol="2" spcCol="180000" anchor="t">
            <a:normAutofit/>
          </a:bodyPr>
          <a:lstStyle/>
          <a:p>
            <a:pPr algn="just">
              <a:lnSpc>
                <a:spcPct val="110000"/>
              </a:lnSpc>
              <a:buNone/>
            </a:pPr>
            <a:r>
              <a:rPr lang="pl-PL" sz="900" dirty="0"/>
              <a:t>Art.  767.  [Skarga na czynności komornika]</a:t>
            </a:r>
            <a:endParaRPr lang="pl-PL" sz="3200" dirty="0"/>
          </a:p>
          <a:p>
            <a:pPr algn="just">
              <a:lnSpc>
                <a:spcPct val="110000"/>
              </a:lnSpc>
              <a:buNone/>
            </a:pPr>
            <a:r>
              <a:rPr lang="pl-PL" sz="900" dirty="0"/>
              <a:t>§  1.  Na czynności komornika przysługuje skarga do sądu rejonowego, jeżeli ustawa nie stanowi inaczej. Dotyczy to także zaniechania przez komornika dokonania czynności. Skargę rozpoznaje sąd właściwy ze względu na siedzibę kancelarii komornika.</a:t>
            </a:r>
          </a:p>
          <a:p>
            <a:pPr algn="just">
              <a:lnSpc>
                <a:spcPct val="110000"/>
              </a:lnSpc>
              <a:buNone/>
            </a:pPr>
            <a:r>
              <a:rPr lang="pl-PL" sz="900" dirty="0"/>
              <a:t>§  1</a:t>
            </a:r>
            <a:r>
              <a:rPr lang="pl-PL" sz="900" baseline="30000" dirty="0"/>
              <a:t>1</a:t>
            </a:r>
            <a:r>
              <a:rPr lang="pl-PL" sz="900" dirty="0"/>
              <a:t>.  Skarga nie przysługuje na zarządzenie komornika o wezwaniu do usunięcia braków pisma, na zawiadomienie o terminie czynności oraz na uiszczenie przez komornika podatku od towarów i usług.</a:t>
            </a:r>
          </a:p>
          <a:p>
            <a:pPr algn="just">
              <a:lnSpc>
                <a:spcPct val="110000"/>
              </a:lnSpc>
              <a:buNone/>
            </a:pPr>
            <a:r>
              <a:rPr lang="pl-PL" sz="900" dirty="0"/>
              <a:t>§  2.  Skargę może złożyć strona lub inna osoba, której prawa zostały przez czynności lub zaniechanie komornika naruszone bądź zagrożone.</a:t>
            </a:r>
          </a:p>
          <a:p>
            <a:pPr algn="just">
              <a:lnSpc>
                <a:spcPct val="110000"/>
              </a:lnSpc>
              <a:buNone/>
            </a:pPr>
            <a:r>
              <a:rPr lang="pl-PL" sz="900" dirty="0"/>
              <a:t>§  3.  Skarga na czynność komornika powinna czynić zadość wymaganiom pisma procesowego oraz określać zaskarżoną czynność lub czynność, której zaniechano, jak również wniosek o zmianę, uchylenie lub dokonanie czynności wraz z uzasadnieniem.</a:t>
            </a:r>
          </a:p>
          <a:p>
            <a:pPr algn="just">
              <a:lnSpc>
                <a:spcPct val="110000"/>
              </a:lnSpc>
              <a:buNone/>
            </a:pPr>
            <a:r>
              <a:rPr lang="pl-PL" sz="900" dirty="0"/>
              <a:t>§  3</a:t>
            </a:r>
            <a:r>
              <a:rPr lang="pl-PL" sz="900" baseline="30000" dirty="0"/>
              <a:t>1</a:t>
            </a:r>
            <a:r>
              <a:rPr lang="pl-PL" sz="900" dirty="0"/>
              <a:t>.  Skarga może być wniesiona na urzędowym formularzu.</a:t>
            </a:r>
          </a:p>
          <a:p>
            <a:pPr algn="just">
              <a:lnSpc>
                <a:spcPct val="110000"/>
              </a:lnSpc>
              <a:buNone/>
            </a:pPr>
            <a:r>
              <a:rPr lang="pl-PL" sz="900" dirty="0"/>
              <a:t>§  3</a:t>
            </a:r>
            <a:r>
              <a:rPr lang="pl-PL" sz="900" baseline="30000" dirty="0"/>
              <a:t>2</a:t>
            </a:r>
            <a:r>
              <a:rPr lang="pl-PL" sz="900" dirty="0"/>
              <a:t>.  Komornik doręcza urzędowy formularz skargi dłużnikowi przy pierwszej czynności egzekucyjnej oraz stronom i uczestnikom obecnym podczas czynności dokonywanej poza kancelarią, chyba że czynność ta podlega zaskarżeniu skargą w formie ustnej.</a:t>
            </a:r>
          </a:p>
          <a:p>
            <a:pPr algn="just">
              <a:lnSpc>
                <a:spcPct val="110000"/>
              </a:lnSpc>
              <a:buNone/>
            </a:pPr>
            <a:r>
              <a:rPr lang="pl-PL" sz="900" dirty="0"/>
              <a:t>§  3</a:t>
            </a:r>
            <a:r>
              <a:rPr lang="pl-PL" sz="900" baseline="30000" dirty="0"/>
              <a:t>3</a:t>
            </a:r>
            <a:r>
              <a:rPr lang="pl-PL" sz="900" dirty="0"/>
              <a:t>.  Minister Sprawiedliwości określi, w drodze rozporządzenia, wzór i sposób udostępniania urzędowego formularza skargi, mając na względzie ustawowe wymagania przewidziane dla tego pisma, potrzebę zamieszczenia niezbędnych pouczeń co do sposobu wypełniania formularza, wnoszenia pisma i skutków niedostosowania go do ustawowych wymagań, a także konieczność bezpłatnego udostępniania formularzy w kancelariach komorniczych, siedzibach sądów oraz sieci Internet w formie pozwalającej na dogodną edycję treści formularza.</a:t>
            </a:r>
          </a:p>
          <a:p>
            <a:pPr algn="just">
              <a:lnSpc>
                <a:spcPct val="110000"/>
              </a:lnSpc>
              <a:buNone/>
            </a:pPr>
            <a:r>
              <a:rPr lang="pl-PL" sz="900" dirty="0"/>
              <a:t>§  4.  Skargę wnosi się w terminie tygodniowym od dnia dokonania czynności, gdy strona lub osoba, której prawo zostało przez czynność komornika naruszone bądź zagrożone, była przy czynności obecna lub była o jej terminie zawiadomiona; w innych przypadkach - od dnia zawiadomienia o dokonaniu czynności strony lub osoby, której prawo zostało przez czynność komornika naruszone bądź zagrożone, a w braku zawiadomienia - od dnia powzięcia wiadomości przez skarżącego o dokonanej czynności. Skargę na zaniechanie przez komornika dokonania czynności wnosi się w terminie tygodniowym od dnia, w którym skarżący dowiedział się, że czynność miała być dokonana.</a:t>
            </a:r>
          </a:p>
          <a:p>
            <a:pPr algn="just">
              <a:lnSpc>
                <a:spcPct val="110000"/>
              </a:lnSpc>
              <a:buNone/>
            </a:pPr>
            <a:r>
              <a:rPr lang="pl-PL" sz="900" dirty="0"/>
              <a:t>§  5.  Skargę wnosi się do komornika, który dokonał zaskarżonej czynności lub zaniechał jej dokonania. Komornik w terminie trzech dni od dnia otrzymania skargi sporządza uzasadnienie zaskarżonej czynności, o ile nie zostało ono sporządzone wcześniej, albo przyczyn jej zaniechania i przekazuje je wraz ze skargą i aktami sprawy do właściwego sądu, chyba że skargę w całości uwzględnia. O uwzględnieniu skargi komornik zawiadamia skarżącego oraz zainteresowanych, których uwzględnienie skargi dotyczy.</a:t>
            </a:r>
          </a:p>
          <a:p>
            <a:pPr algn="just">
              <a:lnSpc>
                <a:spcPct val="110000"/>
              </a:lnSpc>
              <a:buNone/>
            </a:pPr>
            <a:r>
              <a:rPr lang="pl-PL" sz="900" dirty="0"/>
              <a:t>§  6.  W przypadku stwierdzenia oczywistego naruszenia prawa przez komornika, sąd uwzględniając skargę, stosownie do okoliczności, może go obciążyć kosztami postępowania wywołanego skargą. Na postanowienie sądu przysługuje zażalenie stronom oraz komornikowi.</a:t>
            </a:r>
          </a:p>
          <a:p>
            <a:pPr algn="just">
              <a:lnSpc>
                <a:spcPct val="110000"/>
              </a:lnSpc>
              <a:buNone/>
            </a:pPr>
            <a:r>
              <a:rPr lang="pl-PL" sz="900" dirty="0"/>
              <a:t>Art.  767</a:t>
            </a:r>
            <a:r>
              <a:rPr lang="pl-PL" sz="900" baseline="30000" dirty="0"/>
              <a:t>2</a:t>
            </a:r>
            <a:r>
              <a:rPr lang="pl-PL" sz="900" dirty="0"/>
              <a:t>.  [Termin rozpoznania skargi na czynności komornika]</a:t>
            </a:r>
          </a:p>
          <a:p>
            <a:pPr algn="just">
              <a:lnSpc>
                <a:spcPct val="110000"/>
              </a:lnSpc>
              <a:buNone/>
            </a:pPr>
            <a:r>
              <a:rPr lang="pl-PL" sz="900" dirty="0"/>
              <a:t>§  1.  Sąd rozpoznaje skargę w terminie tygodniowym od dnia jej wpływu do sądu, a gdy skarga zawiera braki formalne, które podlegają uzupełnieniu, w terminie tygodniowym od jej uzupełnienia.</a:t>
            </a:r>
          </a:p>
          <a:p>
            <a:pPr algn="just">
              <a:lnSpc>
                <a:spcPct val="110000"/>
              </a:lnSpc>
              <a:buNone/>
            </a:pPr>
            <a:r>
              <a:rPr lang="pl-PL" sz="900" dirty="0"/>
              <a:t>§  2.  Wniesienie skargi nie wstrzymuje postępowania egzekucyjnego ani wykonania zaskarżonej czynności, chyba że sąd zawiesi postępowanie lub wstrzyma dokonanie czynności.</a:t>
            </a:r>
          </a:p>
          <a:p>
            <a:pPr algn="just">
              <a:lnSpc>
                <a:spcPct val="110000"/>
              </a:lnSpc>
              <a:buNone/>
            </a:pPr>
            <a:r>
              <a:rPr lang="pl-PL" sz="900" dirty="0"/>
              <a:t>Art.  767</a:t>
            </a:r>
            <a:r>
              <a:rPr lang="pl-PL" sz="900" baseline="30000" dirty="0"/>
              <a:t>3</a:t>
            </a:r>
            <a:r>
              <a:rPr lang="pl-PL" sz="900" dirty="0"/>
              <a:t>.  [Odrzucenie skargi; zażalenie]</a:t>
            </a:r>
          </a:p>
          <a:p>
            <a:pPr algn="just">
              <a:lnSpc>
                <a:spcPct val="110000"/>
              </a:lnSpc>
              <a:buNone/>
            </a:pPr>
            <a:r>
              <a:rPr lang="pl-PL" sz="900" dirty="0"/>
              <a:t>§  1.  Sąd odrzuca skargę wniesioną po upływie przepisanego terminu, nieopłaconą lub z innych przyczyn niedopuszczalną, jak również skargę, której braków nie uzupełniono w terminie. Na postanowienie sądu o odrzuceniu skargi służy zażalenie.</a:t>
            </a:r>
          </a:p>
          <a:p>
            <a:pPr algn="just">
              <a:lnSpc>
                <a:spcPct val="110000"/>
              </a:lnSpc>
              <a:buNone/>
            </a:pPr>
            <a:r>
              <a:rPr lang="pl-PL" sz="900" dirty="0"/>
              <a:t>§  2.  Przepis art. 759 § 2 stosuje się.</a:t>
            </a:r>
          </a:p>
          <a:p>
            <a:pPr algn="just">
              <a:lnSpc>
                <a:spcPct val="110000"/>
              </a:lnSpc>
              <a:buNone/>
            </a:pPr>
            <a:endParaRPr lang="pl-PL" sz="900" dirty="0"/>
          </a:p>
          <a:p>
            <a:pPr algn="just">
              <a:lnSpc>
                <a:spcPct val="110000"/>
              </a:lnSpc>
              <a:buFont typeface="Wingdings" pitchFamily="2" charset="2"/>
              <a:buChar char="Ø"/>
            </a:pPr>
            <a:r>
              <a:rPr lang="pl-PL" sz="900" dirty="0"/>
              <a:t>Skarga na czynności komornika jest zasadniczym środkiem zaskarżenia charakterystycznym dla postępowania egzekucyjnego. </a:t>
            </a:r>
          </a:p>
          <a:p>
            <a:pPr algn="just">
              <a:lnSpc>
                <a:spcPct val="110000"/>
              </a:lnSpc>
              <a:buFont typeface="Wingdings" pitchFamily="2" charset="2"/>
              <a:buChar char="Ø"/>
            </a:pPr>
            <a:r>
              <a:rPr lang="pl-PL" sz="900" dirty="0"/>
              <a:t>Skarga przysługuje zarówno na czynności komornika, jak i na zaniechanie dokonania konkretnej czynności. Chodzi tutaj o wszelkie obarczone wadą czynności komornika takie jak:</a:t>
            </a:r>
          </a:p>
          <a:p>
            <a:pPr algn="just">
              <a:lnSpc>
                <a:spcPct val="110000"/>
              </a:lnSpc>
              <a:buFontTx/>
              <a:buChar char="-"/>
            </a:pPr>
            <a:r>
              <a:rPr lang="pl-PL" sz="900" dirty="0"/>
              <a:t>Czynności o charakterze rozstrzygającym (postanowienia),</a:t>
            </a:r>
          </a:p>
          <a:p>
            <a:pPr algn="just">
              <a:lnSpc>
                <a:spcPct val="110000"/>
              </a:lnSpc>
              <a:buFontTx/>
              <a:buChar char="-"/>
            </a:pPr>
            <a:r>
              <a:rPr lang="pl-PL" sz="900" dirty="0"/>
              <a:t>Czynności o charakterze wykonawczym (np. zajęcie ruchomości, odebranie rzeczy).</a:t>
            </a:r>
          </a:p>
          <a:p>
            <a:pPr algn="just">
              <a:lnSpc>
                <a:spcPct val="110000"/>
              </a:lnSpc>
              <a:buFont typeface="Wingdings" pitchFamily="2" charset="2"/>
              <a:buChar char="Ø"/>
            </a:pPr>
            <a:r>
              <a:rPr lang="pl-PL" sz="900" dirty="0"/>
              <a:t>Zaniechanie dokonania czynności to np. zawiadomienie dłużnika o wszczęciu postępowania egzekucyjnego.</a:t>
            </a:r>
          </a:p>
          <a:p>
            <a:pPr algn="just">
              <a:lnSpc>
                <a:spcPct val="110000"/>
              </a:lnSpc>
              <a:buNone/>
            </a:pPr>
            <a:endParaRPr lang="pl-PL" sz="500" dirty="0"/>
          </a:p>
        </p:txBody>
      </p:sp>
    </p:spTree>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10CE3618-1D7A-4256-B2AF-9DB692996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24" y="6419"/>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xmlns="" id="{9CC40045-3931-4F5B-BFDA-CB5657884F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74300EE0-ECBD-4A99-A182-D65E0E6E63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xmlns="" id="{66F00B75-03DF-4D45-9B0D-64C830BD60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68D3ABB2-C1A2-49A0-A399-DF61B1EF63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DA1AEAE7-4978-4A5B-AAD2-E2E78726FE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7A9AAEEE-4B18-43DC-B196-17B61CD41F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807703FD-FEEE-4777-846F-8C38F40CEBC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3883325D-A3A9-46FF-B7CB-EE92752226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1009273A-6FB2-45C9-814B-F9F243C595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91456BB4-6CF2-4A71-BE63-1AC03A287D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90F94609-6C4C-45C5-B029-0704F4BB64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7532FA0C-81DB-47C4-A39A-77A779E230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F2A2ED01-9837-46A7-B28E-15B6C229D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5E52EFEE-3C02-41C5-852D-699079C2E3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A4ED1A46-9C33-4642-B4E6-DE8FB6E3FA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D8825798-C5AC-4262-B3CA-FAA3731727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041EF5B5-A116-4AE7-82D0-A06B0FF58F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1053245D-DA29-4C13-84C9-749150489A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1166F809-C998-47FD-8299-4F9BA65DD9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2C6184C9-DD88-444D-83F9-7E5C128E54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96A02A4D-21A3-44E5-BEFC-1DD2E82620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B31F515F-6B6B-48A5-99B1-F9BBCF8F6F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2" name="Tytuł 1"/>
          <p:cNvSpPr>
            <a:spLocks noGrp="1"/>
          </p:cNvSpPr>
          <p:nvPr>
            <p:ph type="title"/>
          </p:nvPr>
        </p:nvSpPr>
        <p:spPr>
          <a:xfrm>
            <a:off x="572680" y="1287010"/>
            <a:ext cx="2055810" cy="4578943"/>
          </a:xfrm>
        </p:spPr>
        <p:txBody>
          <a:bodyPr anchor="t">
            <a:normAutofit/>
          </a:bodyPr>
          <a:lstStyle/>
          <a:p>
            <a:pPr algn="l"/>
            <a:r>
              <a:rPr lang="pl-PL" sz="3200" dirty="0">
                <a:solidFill>
                  <a:schemeClr val="tx1"/>
                </a:solidFill>
              </a:rPr>
              <a:t>Skarga na czynności komornika</a:t>
            </a:r>
          </a:p>
        </p:txBody>
      </p:sp>
      <p:sp>
        <p:nvSpPr>
          <p:cNvPr id="7" name="Isosceles Triangle 32">
            <a:extLst>
              <a:ext uri="{FF2B5EF4-FFF2-40B4-BE49-F238E27FC236}">
                <a16:creationId xmlns:a16="http://schemas.microsoft.com/office/drawing/2014/main" xmlns="" id="{B0BC2F97-F3ED-4F01-B461-9A522CD972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sp>
        <p:nvSpPr>
          <p:cNvPr id="3" name="Symbol zastępczy zawartości 2"/>
          <p:cNvSpPr>
            <a:spLocks noGrp="1"/>
          </p:cNvSpPr>
          <p:nvPr>
            <p:ph idx="1"/>
          </p:nvPr>
        </p:nvSpPr>
        <p:spPr>
          <a:xfrm>
            <a:off x="2358631" y="162597"/>
            <a:ext cx="9766518" cy="6614040"/>
          </a:xfrm>
        </p:spPr>
        <p:txBody>
          <a:bodyPr numCol="2" spcCol="180000" anchor="t">
            <a:normAutofit/>
          </a:bodyPr>
          <a:lstStyle/>
          <a:p>
            <a:pPr algn="just">
              <a:lnSpc>
                <a:spcPct val="110000"/>
              </a:lnSpc>
              <a:buFont typeface="Wingdings" pitchFamily="2" charset="2"/>
              <a:buChar char="Ø"/>
            </a:pPr>
            <a:r>
              <a:rPr lang="pl-PL" sz="1000" dirty="0"/>
              <a:t>Należy pamiętać, że skarga ta nie jest ukierunkowana na merytoryczną zmianę tytułu wykonawczego, a jedynie na usunięcie formalnych wadliwości pojawiających się w toku egzekucji. </a:t>
            </a:r>
          </a:p>
          <a:p>
            <a:pPr algn="just">
              <a:lnSpc>
                <a:spcPct val="110000"/>
              </a:lnSpc>
              <a:buFont typeface="Wingdings" pitchFamily="2" charset="2"/>
              <a:buChar char="Ø"/>
            </a:pPr>
            <a:r>
              <a:rPr lang="pl-PL" sz="1000" dirty="0"/>
              <a:t>Wymogi skargi:</a:t>
            </a:r>
          </a:p>
          <a:p>
            <a:pPr algn="just">
              <a:lnSpc>
                <a:spcPct val="110000"/>
              </a:lnSpc>
              <a:buFontTx/>
              <a:buChar char="-"/>
            </a:pPr>
            <a:r>
              <a:rPr lang="pl-PL" sz="1000" dirty="0"/>
              <a:t>Spełnienie warunków właściwych dla pisma procesowego,</a:t>
            </a:r>
          </a:p>
          <a:p>
            <a:pPr algn="just">
              <a:lnSpc>
                <a:spcPct val="110000"/>
              </a:lnSpc>
              <a:buFontTx/>
              <a:buChar char="-"/>
            </a:pPr>
            <a:r>
              <a:rPr lang="pl-PL" sz="1000" dirty="0"/>
              <a:t>Określenie zaskarżonej czynności lub czynności, </a:t>
            </a:r>
            <a:r>
              <a:rPr lang="pl-PL" sz="1000" dirty="0" err="1"/>
              <a:t>ktorej</a:t>
            </a:r>
            <a:r>
              <a:rPr lang="pl-PL" sz="1000" dirty="0"/>
              <a:t> zaniechano</a:t>
            </a:r>
          </a:p>
          <a:p>
            <a:pPr algn="just">
              <a:lnSpc>
                <a:spcPct val="110000"/>
              </a:lnSpc>
              <a:buFontTx/>
              <a:buChar char="-"/>
            </a:pPr>
            <a:r>
              <a:rPr lang="pl-PL" sz="1000" dirty="0"/>
              <a:t>Wniosek o zmianę/uchylenie/dokonanie czynności plus uzasadnienie wniosku,</a:t>
            </a:r>
          </a:p>
          <a:p>
            <a:pPr algn="just">
              <a:lnSpc>
                <a:spcPct val="110000"/>
              </a:lnSpc>
              <a:buFontTx/>
              <a:buChar char="-"/>
            </a:pPr>
            <a:r>
              <a:rPr lang="pl-PL" sz="1000" dirty="0"/>
              <a:t>Wymóg fiskalny.</a:t>
            </a:r>
          </a:p>
          <a:p>
            <a:pPr algn="just">
              <a:lnSpc>
                <a:spcPct val="110000"/>
              </a:lnSpc>
              <a:buFont typeface="Wingdings" pitchFamily="2" charset="2"/>
              <a:buChar char="Ø"/>
            </a:pPr>
            <a:r>
              <a:rPr lang="pl-PL" sz="1000" dirty="0"/>
              <a:t>Skargę wnosi się do komornika, który dokonał skarżonych czynności lub zaniechał ich dokonania. W ciągu trzech dni od otrzymania skargi, komornik zobowiązany jest do sporządzenia uzasadnienia skarżonej czynności/wskazania przyczyn zaniechania, a następnie z zachowaniem wcześniej wskazanego terminu przekazuje skargę wraz z uzasadnieniem i aktami sprawy do sądu rejonowego właściwego ze względu na siedzibę kancelarii komornika [czyli jeżeli mamy komornika z wyboru wierzyciela, skargę rozpoznawać będzie sąd właściwy dla tego komornika]</a:t>
            </a:r>
          </a:p>
          <a:p>
            <a:pPr algn="just">
              <a:lnSpc>
                <a:spcPct val="110000"/>
              </a:lnSpc>
              <a:buFont typeface="Wingdings" pitchFamily="2" charset="2"/>
              <a:buChar char="Ø"/>
            </a:pPr>
            <a:r>
              <a:rPr lang="pl-PL" sz="1000" dirty="0"/>
              <a:t>Legitymację do złożenia skargi ma:</a:t>
            </a:r>
          </a:p>
          <a:p>
            <a:pPr algn="just">
              <a:lnSpc>
                <a:spcPct val="110000"/>
              </a:lnSpc>
              <a:buFontTx/>
              <a:buChar char="-"/>
            </a:pPr>
            <a:r>
              <a:rPr lang="pl-PL" sz="1000" dirty="0"/>
              <a:t>Strona (wierzyciel, dłużnik),</a:t>
            </a:r>
          </a:p>
          <a:p>
            <a:pPr algn="just">
              <a:lnSpc>
                <a:spcPct val="110000"/>
              </a:lnSpc>
              <a:buFontTx/>
              <a:buChar char="-"/>
            </a:pPr>
            <a:r>
              <a:rPr lang="pl-PL" sz="1000" dirty="0"/>
              <a:t>Inna osoba, której prawa zostały naruszone bądź zagrożone poprzez dokonanie/zaniechanie dokonania </a:t>
            </a:r>
            <a:r>
              <a:rPr lang="pl-PL" sz="1000" dirty="0" smtClean="0"/>
              <a:t>czynności,</a:t>
            </a:r>
          </a:p>
          <a:p>
            <a:pPr algn="just">
              <a:lnSpc>
                <a:spcPct val="110000"/>
              </a:lnSpc>
              <a:buFontTx/>
              <a:buChar char="-"/>
            </a:pPr>
            <a:r>
              <a:rPr lang="pl-PL" sz="1000" dirty="0" smtClean="0"/>
              <a:t>Prokurator </a:t>
            </a:r>
            <a:r>
              <a:rPr lang="pl-PL" sz="1000" dirty="0"/>
              <a:t>lub organ działający na tych samych zasadach co prokurator</a:t>
            </a:r>
          </a:p>
          <a:p>
            <a:pPr algn="just">
              <a:lnSpc>
                <a:spcPct val="110000"/>
              </a:lnSpc>
              <a:buFont typeface="Wingdings" pitchFamily="2" charset="2"/>
              <a:buChar char="Ø"/>
            </a:pPr>
            <a:r>
              <a:rPr lang="pl-PL" sz="1000" dirty="0"/>
              <a:t>Skarga może zostać wniesiona w formie pisemnej lub na urzędowym formularzu. </a:t>
            </a:r>
          </a:p>
          <a:p>
            <a:pPr algn="just">
              <a:lnSpc>
                <a:spcPct val="110000"/>
              </a:lnSpc>
              <a:buFontTx/>
              <a:buChar char="-"/>
            </a:pPr>
            <a:endParaRPr lang="pl-PL" sz="1000" dirty="0"/>
          </a:p>
          <a:p>
            <a:pPr algn="just">
              <a:lnSpc>
                <a:spcPct val="110000"/>
              </a:lnSpc>
              <a:buFont typeface="Wingdings" pitchFamily="2" charset="2"/>
              <a:buChar char="Ø"/>
            </a:pPr>
            <a:r>
              <a:rPr lang="pl-PL" sz="1000" dirty="0"/>
              <a:t>Brak ustawowych podstaw/zarzutów związanych z wniesieniem skargi- w ramach tego środka można więc podnieść każde naruszenie/uchybienie, jakie zdaniem wnoszącego skargę wystąpiło przy dokonywaniu czynności/ ich zaniechaniu.  Wyjątkiem będzie tutaj sytuacja związana ze skargą na udzielenie przybicia: wówczas podstawą takiej skargi mogą być wyłącznie  zarzuty naruszenia przepisów o publicznym charakterze licytacji, o najniższej cenie nabycia i o wyłączeniu od udziału w przetargu. UWAGA! Przyjmuje się, że skarga dot. przybicia różni się znacząco od klasycznej skargi na czynności komornika. </a:t>
            </a:r>
          </a:p>
          <a:p>
            <a:pPr algn="just">
              <a:lnSpc>
                <a:spcPct val="110000"/>
              </a:lnSpc>
              <a:buFont typeface="Wingdings" pitchFamily="2" charset="2"/>
              <a:buChar char="Ø"/>
            </a:pPr>
            <a:r>
              <a:rPr lang="pl-PL" sz="1000" dirty="0"/>
              <a:t>Termin: termin tygodniowy liczony od:</a:t>
            </a:r>
          </a:p>
          <a:p>
            <a:pPr algn="just">
              <a:lnSpc>
                <a:spcPct val="110000"/>
              </a:lnSpc>
              <a:buFontTx/>
              <a:buChar char="-"/>
            </a:pPr>
            <a:r>
              <a:rPr lang="pl-PL" sz="1000" dirty="0"/>
              <a:t>Dnia dokonania czynności, gdy wnoszący skargę był przy niej obecny lub był powiadomiony o terminie;</a:t>
            </a:r>
          </a:p>
          <a:p>
            <a:pPr algn="just">
              <a:lnSpc>
                <a:spcPct val="110000"/>
              </a:lnSpc>
              <a:buFontTx/>
              <a:buChar char="-"/>
            </a:pPr>
            <a:r>
              <a:rPr lang="pl-PL" sz="1000" dirty="0"/>
              <a:t>Dnia zawiadomienia o dokonaniu czynności strony lub osoby, której prawo zostało naruszone/zagrożone- w innych przypadkach,</a:t>
            </a:r>
          </a:p>
          <a:p>
            <a:pPr algn="just">
              <a:lnSpc>
                <a:spcPct val="110000"/>
              </a:lnSpc>
              <a:buFontTx/>
              <a:buChar char="-"/>
            </a:pPr>
            <a:r>
              <a:rPr lang="pl-PL" sz="1000" dirty="0"/>
              <a:t>Dnia powzięcia wiadomości przez skarżącego o dokonanej czynności- w przypadku braku zawiadomienia,</a:t>
            </a:r>
          </a:p>
          <a:p>
            <a:pPr algn="just">
              <a:lnSpc>
                <a:spcPct val="110000"/>
              </a:lnSpc>
              <a:buFontTx/>
              <a:buChar char="-"/>
            </a:pPr>
            <a:r>
              <a:rPr lang="pl-PL" sz="1000" dirty="0"/>
              <a:t>Dnia, w którym  skarżący dowiedział się, że czynność miała być dokonana- w przypadku zaniechania.</a:t>
            </a:r>
          </a:p>
          <a:p>
            <a:pPr algn="just">
              <a:lnSpc>
                <a:spcPct val="110000"/>
              </a:lnSpc>
              <a:buFont typeface="Wingdings" pitchFamily="2" charset="2"/>
              <a:buChar char="Ø"/>
            </a:pPr>
            <a:r>
              <a:rPr lang="pl-PL" sz="1000" dirty="0"/>
              <a:t>SZCZEGÓLNE TERMINY:</a:t>
            </a:r>
          </a:p>
          <a:p>
            <a:pPr algn="just">
              <a:lnSpc>
                <a:spcPct val="110000"/>
              </a:lnSpc>
            </a:pPr>
            <a:r>
              <a:rPr lang="pl-PL" sz="1000" dirty="0"/>
              <a:t>Art.  818 §  2.  Przedstawiciel ustawowy wierzyciela lub dłużnika, jako też kurator dłużnika, mogą zaskarżyć postanowienia sądu oraz czynności komornika dokonane w czasie, kiedy strona nie miała należytej reprezentacji. Termin zaskarżenia biegnie od daty, w której przedstawiciel ustawowy lub kurator otrzymał zawiadomienie o toczącym się postępowaniu, a jeżeli wcześniej zgłosił swoje uczestnictwo w postępowaniu - od daty tego zgłoszenia. Powtórzenia czynności już dokonanych można żądać tylko wtedy, gdy przy wykonywaniu czynności nastąpiło naruszenie praw strony, która nie posiadając zdolności procesowej nie miała przedstawiciela ustawowego.</a:t>
            </a:r>
          </a:p>
          <a:p>
            <a:pPr algn="just">
              <a:lnSpc>
                <a:spcPct val="110000"/>
              </a:lnSpc>
              <a:buFont typeface="Wingdings" pitchFamily="2" charset="2"/>
              <a:buChar char="Ø"/>
            </a:pPr>
            <a:r>
              <a:rPr lang="pl-PL" sz="1000" dirty="0"/>
              <a:t>Rozstrzygnięcia sądu:</a:t>
            </a:r>
          </a:p>
          <a:p>
            <a:pPr marL="514350" indent="-514350" algn="just">
              <a:lnSpc>
                <a:spcPct val="110000"/>
              </a:lnSpc>
              <a:buAutoNum type="alphaLcParenR"/>
            </a:pPr>
            <a:r>
              <a:rPr lang="pl-PL" sz="1000" dirty="0"/>
              <a:t>Odrzucenie skargi z powodu: nieuzupełnienia braków formalnych w wyznaczonym terminie, nieopłacenia skargi, niezachowania innych warunków ( np. skarga spóźniona), na postanowienie o odrzucenie przysługuje zażalenie</a:t>
            </a:r>
          </a:p>
          <a:p>
            <a:pPr marL="514350" indent="-514350" algn="just">
              <a:lnSpc>
                <a:spcPct val="110000"/>
              </a:lnSpc>
              <a:buAutoNum type="alphaLcParenR"/>
            </a:pPr>
            <a:r>
              <a:rPr lang="pl-PL" sz="1000" dirty="0"/>
              <a:t>Uwzględnienie skargi</a:t>
            </a:r>
          </a:p>
          <a:p>
            <a:pPr marL="514350" indent="-514350" algn="just">
              <a:lnSpc>
                <a:spcPct val="110000"/>
              </a:lnSpc>
              <a:buAutoNum type="alphaLcParenR"/>
            </a:pPr>
            <a:r>
              <a:rPr lang="pl-PL" sz="1000" dirty="0"/>
              <a:t>Oddalenie skargi</a:t>
            </a:r>
          </a:p>
        </p:txBody>
      </p:sp>
    </p:spTree>
    <p:extLst>
      <p:ext uri="{BB962C8B-B14F-4D97-AF65-F5344CB8AC3E}">
        <p14:creationId xmlns:p14="http://schemas.microsoft.com/office/powerpoint/2010/main" xmlns="" val="23243225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869C81-648A-4E4F-BCA4-A5FE75BF5BA1}"/>
              </a:ext>
            </a:extLst>
          </p:cNvPr>
          <p:cNvSpPr>
            <a:spLocks noGrp="1"/>
          </p:cNvSpPr>
          <p:nvPr>
            <p:ph type="title"/>
          </p:nvPr>
        </p:nvSpPr>
        <p:spPr>
          <a:xfrm>
            <a:off x="838200" y="365126"/>
            <a:ext cx="10515600" cy="575154"/>
          </a:xfrm>
        </p:spPr>
        <p:txBody>
          <a:bodyPr>
            <a:normAutofit fontScale="90000"/>
          </a:bodyPr>
          <a:lstStyle/>
          <a:p>
            <a:r>
              <a:rPr lang="pl-PL" dirty="0"/>
              <a:t>INFORMACJE OGÓLNE O POWÓDZTWACH PRZECIWEGZEKUCYJNYCH</a:t>
            </a:r>
          </a:p>
        </p:txBody>
      </p:sp>
      <p:sp>
        <p:nvSpPr>
          <p:cNvPr id="3" name="Content Placeholder 2">
            <a:extLst>
              <a:ext uri="{FF2B5EF4-FFF2-40B4-BE49-F238E27FC236}">
                <a16:creationId xmlns:a16="http://schemas.microsoft.com/office/drawing/2014/main" xmlns="" id="{FE00E4EE-F677-4B09-8832-C8C046DB42C1}"/>
              </a:ext>
            </a:extLst>
          </p:cNvPr>
          <p:cNvSpPr>
            <a:spLocks noGrp="1"/>
          </p:cNvSpPr>
          <p:nvPr>
            <p:ph idx="1"/>
          </p:nvPr>
        </p:nvSpPr>
        <p:spPr>
          <a:xfrm>
            <a:off x="4770408" y="112144"/>
            <a:ext cx="6583391" cy="6590582"/>
          </a:xfrm>
        </p:spPr>
        <p:txBody>
          <a:bodyPr>
            <a:noAutofit/>
          </a:bodyPr>
          <a:lstStyle/>
          <a:p>
            <a:pPr algn="just">
              <a:buFont typeface="Wingdings" pitchFamily="2" charset="2"/>
              <a:buChar char="Ø"/>
            </a:pPr>
            <a:r>
              <a:rPr lang="pl-PL" sz="800" dirty="0"/>
              <a:t>W ramach postępowania egzekucyjnego mamy do czynienia z dwoma rodzajami powództw </a:t>
            </a:r>
            <a:r>
              <a:rPr lang="pl-PL" sz="800" dirty="0" err="1"/>
              <a:t>przeciwegzekucyjnych</a:t>
            </a:r>
            <a:r>
              <a:rPr lang="pl-PL" sz="800" dirty="0"/>
              <a:t>:</a:t>
            </a:r>
          </a:p>
          <a:p>
            <a:pPr algn="just"/>
            <a:r>
              <a:rPr lang="pl-PL" sz="800" dirty="0"/>
              <a:t>Powództwem opozycyjnym- 840 KPC</a:t>
            </a:r>
          </a:p>
          <a:p>
            <a:pPr algn="just"/>
            <a:r>
              <a:rPr lang="pl-PL" sz="800" dirty="0"/>
              <a:t>Powództwem </a:t>
            </a:r>
            <a:r>
              <a:rPr lang="pl-PL" sz="800" dirty="0" err="1"/>
              <a:t>ekscydencyjnym</a:t>
            </a:r>
            <a:r>
              <a:rPr lang="pl-PL" sz="800" dirty="0"/>
              <a:t>- 841 KPC</a:t>
            </a:r>
          </a:p>
          <a:p>
            <a:pPr algn="just">
              <a:buFont typeface="Wingdings" pitchFamily="2" charset="2"/>
              <a:buChar char="Ø"/>
            </a:pPr>
            <a:r>
              <a:rPr lang="pl-PL" sz="800" dirty="0"/>
              <a:t>Powództwo </a:t>
            </a:r>
            <a:r>
              <a:rPr lang="pl-PL" sz="800" dirty="0" err="1"/>
              <a:t>przeciwegzekucyjne</a:t>
            </a:r>
            <a:r>
              <a:rPr lang="pl-PL" sz="800" dirty="0"/>
              <a:t> to środek merytorycznej obrony przed egzekucją dla dłużnika oraz osoby trzeciej, które to powództwo służy do podnoszenia zarzutów MATERIALNOPRAWNYCH. Powództwo </a:t>
            </a:r>
            <a:r>
              <a:rPr lang="pl-PL" sz="800" dirty="0" err="1"/>
              <a:t>przeciwegzekucyjne</a:t>
            </a:r>
            <a:r>
              <a:rPr lang="pl-PL" sz="800" dirty="0"/>
              <a:t> nie jest środkiem zaskarżenia, jest </a:t>
            </a:r>
            <a:r>
              <a:rPr lang="pl-PL" sz="800" dirty="0" smtClean="0"/>
              <a:t>samoistnym  </a:t>
            </a:r>
            <a:r>
              <a:rPr lang="pl-PL" sz="800" dirty="0"/>
              <a:t>typem powództwa </a:t>
            </a:r>
            <a:r>
              <a:rPr lang="pl-PL" sz="800" dirty="0" smtClean="0"/>
              <a:t>uregulowanym </a:t>
            </a:r>
            <a:r>
              <a:rPr lang="pl-PL" sz="800" dirty="0"/>
              <a:t>w części III KPC.</a:t>
            </a:r>
          </a:p>
          <a:p>
            <a:pPr algn="just">
              <a:buNone/>
            </a:pPr>
            <a:endParaRPr lang="pl-PL" sz="800" dirty="0"/>
          </a:p>
          <a:p>
            <a:pPr algn="just">
              <a:buFont typeface="Wingdings" pitchFamily="2" charset="2"/>
              <a:buChar char="Ø"/>
            </a:pPr>
            <a:r>
              <a:rPr lang="pl-PL" sz="800" b="1" dirty="0"/>
              <a:t>SĄD WŁAŚCIWY DLA POWÓDZTW PRZECIWEGZEKUCYJNYCH:</a:t>
            </a:r>
          </a:p>
          <a:p>
            <a:pPr algn="just">
              <a:buNone/>
            </a:pPr>
            <a:r>
              <a:rPr lang="pl-PL" sz="800" dirty="0"/>
              <a:t>Art.  843.  [Właściwość sądu]</a:t>
            </a:r>
          </a:p>
          <a:p>
            <a:pPr algn="just">
              <a:buNone/>
            </a:pPr>
            <a:r>
              <a:rPr lang="pl-PL" sz="800" dirty="0"/>
              <a:t>§  1.  Powództwa przewidziane w niniejszym dziale wytacza się przed sąd rzeczowo właściwy, w którego okręgu prowadzi się egzekucję. Miejsce prowadzenia egzekucji określa się na podstawie przepisów niniejszego kodeksu regulujących właściwość miejscową organu egzekucyjnego także wtedy, gdy do prowadzenia egzekucji został wybrany komornik poza właściwością ogólną.</a:t>
            </a:r>
          </a:p>
          <a:p>
            <a:pPr algn="just">
              <a:buNone/>
            </a:pPr>
            <a:r>
              <a:rPr lang="pl-PL" sz="800" dirty="0"/>
              <a:t>§  2.  Jeżeli egzekucji jeszcze nie wszczęto, powództwo o pozbawienie tytułu wykonawczego wykonalności wytacza się według przepisów o właściwości ogólnej.</a:t>
            </a:r>
          </a:p>
          <a:p>
            <a:pPr algn="just">
              <a:buNone/>
            </a:pPr>
            <a:r>
              <a:rPr lang="pl-PL" sz="800" dirty="0"/>
              <a:t>§  3.  W pozwie powód powinien przytoczyć wszystkie zarzuty, jakie w tym czasie mógł zgłosić, pod rygorem utraty prawa korzystania z nich w dalszym postępowaniu.</a:t>
            </a:r>
          </a:p>
          <a:p>
            <a:pPr algn="just">
              <a:buNone/>
            </a:pPr>
            <a:r>
              <a:rPr lang="pl-PL" sz="800" dirty="0"/>
              <a:t>§  4.  (uchylony).</a:t>
            </a:r>
          </a:p>
          <a:p>
            <a:pPr algn="just">
              <a:buNone/>
            </a:pPr>
            <a:endParaRPr lang="pl-PL" sz="800" dirty="0"/>
          </a:p>
          <a:p>
            <a:pPr algn="just">
              <a:buFontTx/>
              <a:buChar char="-"/>
            </a:pPr>
            <a:r>
              <a:rPr lang="pl-PL" sz="800" dirty="0"/>
              <a:t>Sąd właściwy rzeczowo- art. 16, 17 KPC</a:t>
            </a:r>
          </a:p>
          <a:p>
            <a:pPr algn="just">
              <a:buFontTx/>
              <a:buChar char="-"/>
            </a:pPr>
            <a:r>
              <a:rPr lang="pl-PL" sz="800" dirty="0"/>
              <a:t>Sąd właściwy miejscowo- sąd, w którego okręgu prowadzi się egzekucję</a:t>
            </a:r>
          </a:p>
          <a:p>
            <a:pPr algn="just">
              <a:buFont typeface="Wingdings" pitchFamily="2" charset="2"/>
              <a:buChar char="Ø"/>
            </a:pPr>
            <a:r>
              <a:rPr lang="pl-PL" sz="800" dirty="0"/>
              <a:t>Miejsce prowadzenia egzekucji określa się na podstawie przepisów niniejszego kodeksu regulujących właściwość miejscową organu egzekucyjnego także wtedy, gdy do prowadzenia egzekucji został wybrany komornik poza właściwością ogólną.</a:t>
            </a:r>
          </a:p>
          <a:p>
            <a:pPr algn="just">
              <a:buNone/>
            </a:pPr>
            <a:r>
              <a:rPr lang="pl-PL" sz="800" dirty="0"/>
              <a:t>§  2: dotyczy art. 27-30 KPC</a:t>
            </a:r>
          </a:p>
          <a:p>
            <a:pPr algn="just">
              <a:buNone/>
            </a:pPr>
            <a:r>
              <a:rPr lang="pl-PL" sz="800" dirty="0"/>
              <a:t>§  3: system prekluzji- akcent na szybkość postępowania</a:t>
            </a:r>
          </a:p>
          <a:p>
            <a:pPr algn="just">
              <a:buNone/>
            </a:pPr>
            <a:endParaRPr lang="pl-PL" sz="800" dirty="0"/>
          </a:p>
          <a:p>
            <a:pPr algn="just">
              <a:buFont typeface="Wingdings" pitchFamily="2" charset="2"/>
              <a:buChar char="Ø"/>
            </a:pPr>
            <a:r>
              <a:rPr lang="pl-PL" sz="800" dirty="0"/>
              <a:t>POWÓDZTWO OPOZYCYJNE- przysługuje dłużnikowi (małżonkowi dłużnika); powództwo </a:t>
            </a:r>
            <a:r>
              <a:rPr lang="pl-PL" sz="800" dirty="0" smtClean="0"/>
              <a:t>opozycyjne </a:t>
            </a:r>
            <a:r>
              <a:rPr lang="pl-PL" sz="800" dirty="0"/>
              <a:t>może przybrać formę powództwa o pozbawienie tytułu wykonawczego wykonalności (w całości, w części, ograniczenie)</a:t>
            </a:r>
          </a:p>
          <a:p>
            <a:pPr algn="just">
              <a:buFont typeface="Wingdings" pitchFamily="2" charset="2"/>
              <a:buChar char="Ø"/>
            </a:pPr>
            <a:r>
              <a:rPr lang="pl-PL" sz="800" dirty="0"/>
              <a:t>POWÓDZTWO INTERWENCYJNE- przysługuje osobie trzeciej, której prawa zostały naruszone wskutek skierowania do nich egzekucji</a:t>
            </a:r>
          </a:p>
        </p:txBody>
      </p:sp>
      <p:sp>
        <p:nvSpPr>
          <p:cNvPr id="7" name="pole tekstowe 6"/>
          <p:cNvSpPr txBox="1"/>
          <p:nvPr/>
        </p:nvSpPr>
        <p:spPr>
          <a:xfrm>
            <a:off x="785005" y="2510287"/>
            <a:ext cx="3881886" cy="830997"/>
          </a:xfrm>
          <a:prstGeom prst="rect">
            <a:avLst/>
          </a:prstGeom>
          <a:noFill/>
        </p:spPr>
        <p:txBody>
          <a:bodyPr wrap="square" rtlCol="0">
            <a:spAutoFit/>
          </a:bodyPr>
          <a:lstStyle/>
          <a:p>
            <a:r>
              <a:rPr lang="pl-PL" sz="2300" dirty="0" smtClean="0">
                <a:solidFill>
                  <a:schemeClr val="bg1"/>
                </a:solidFill>
              </a:rPr>
              <a:t>POWÓDZTWA PRZECIWEGZEKUCYJNE</a:t>
            </a:r>
            <a:endParaRPr lang="pl-PL" sz="2300" dirty="0">
              <a:solidFill>
                <a:schemeClr val="bg1"/>
              </a:solidFill>
            </a:endParaRPr>
          </a:p>
        </p:txBody>
      </p:sp>
      <p:pic>
        <p:nvPicPr>
          <p:cNvPr id="8" name="1Nagrany dźwięk">
            <a:hlinkClick r:id="" action="ppaction://media"/>
          </p:cNvPr>
          <p:cNvPicPr>
            <a:picLocks noRot="1" noChangeAspect="1"/>
          </p:cNvPicPr>
          <p:nvPr>
            <a:wavAudioFile r:embed="rId1" name="1Nagrany dźwięk"/>
          </p:nvPr>
        </p:nvPicPr>
        <p:blipFill>
          <a:blip r:embed="rId3"/>
          <a:stretch>
            <a:fillRect/>
          </a:stretch>
        </p:blipFill>
        <p:spPr>
          <a:xfrm>
            <a:off x="11662913" y="162465"/>
            <a:ext cx="304800" cy="304800"/>
          </a:xfrm>
          <a:prstGeom prst="rect">
            <a:avLst/>
          </a:prstGeom>
        </p:spPr>
      </p:pic>
    </p:spTree>
    <p:extLst>
      <p:ext uri="{BB962C8B-B14F-4D97-AF65-F5344CB8AC3E}">
        <p14:creationId xmlns:p14="http://schemas.microsoft.com/office/powerpoint/2010/main" xmlns="" val="1269298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200"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75627FE-0AC5-4349-AC08-45A58BEC9B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F87AAF7B-2090-475D-9C3E-FDC03DD87A8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F2DCEC33-4B31-44BC-99CB-9E4845DC4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xmlns="" id="{204E0A10-D288-4B22-87A1-737B0A37D1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9A3E042E-4911-425A-84BB-04BF90D07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3A49226D-3129-4C5A-9641-3D03BEEA79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9CC3C315-B515-4DD8-AC22-9D8417B37F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1A961828-F78F-4D56-A98E-037806C637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739D4F9D-3728-42C1-8302-452D51321C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B4D9647E-354D-4CA8-B4A7-39172E5EAC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A3EC74E0-5222-4ACC-BCEC-1AA189D3BC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C0AE72B4-084D-42E6-ABED-5FD4650D4B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C9D1F5DD-8D50-4098-8D2B-10E284752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D48F3941-C3C7-4589-AA46-067F6BB2D0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C16BBE9A-4BE3-4401-82C5-8041DB14E5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06180330-CCD3-4D14-A652-D60C28252D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616C90F6-4133-43A5-B47C-7750FE2819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D7C03F90-E828-4414-8A53-92069FFB68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6ADDE443-75AA-4F32-A2EE-272C4347C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ACD281C1-1D59-453F-A33A-D83E39EB06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60217FAC-29FE-4D6B-9BB4-FF41AA756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0D3CC33A-6E36-4A72-9965-8E20FB05D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F128F04E-05CD-4035-A32B-6E9ABAB931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33" name="Rectangle 32">
            <a:extLst>
              <a:ext uri="{FF2B5EF4-FFF2-40B4-BE49-F238E27FC236}">
                <a16:creationId xmlns:a16="http://schemas.microsoft.com/office/drawing/2014/main" xmlns="" id="{BC2574CF-1D35-4994-87BD-5A3378E1A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645459" y="960120"/>
            <a:ext cx="3865695" cy="4171278"/>
          </a:xfrm>
        </p:spPr>
        <p:txBody>
          <a:bodyPr>
            <a:normAutofit/>
          </a:bodyPr>
          <a:lstStyle/>
          <a:p>
            <a:pPr algn="r"/>
            <a:r>
              <a:rPr lang="pl-PL" sz="4400">
                <a:solidFill>
                  <a:schemeClr val="tx1"/>
                </a:solidFill>
              </a:rPr>
              <a:t>POWÓDZTWO OPOZYCYJNE- wiadomości wstępne</a:t>
            </a:r>
          </a:p>
        </p:txBody>
      </p:sp>
      <p:cxnSp>
        <p:nvCxnSpPr>
          <p:cNvPr id="35" name="Straight Connector 34">
            <a:extLst>
              <a:ext uri="{FF2B5EF4-FFF2-40B4-BE49-F238E27FC236}">
                <a16:creationId xmlns:a16="http://schemas.microsoft.com/office/drawing/2014/main" xmlns="" id="{68B6AB33-DFE6-4FE4-94FE-C9E25424AD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08823" y="133072"/>
            <a:ext cx="7184482" cy="5500130"/>
          </a:xfrm>
        </p:spPr>
        <p:txBody>
          <a:bodyPr>
            <a:normAutofit lnSpcReduction="10000"/>
          </a:bodyPr>
          <a:lstStyle/>
          <a:p>
            <a:pPr algn="just">
              <a:lnSpc>
                <a:spcPct val="110000"/>
              </a:lnSpc>
              <a:buNone/>
            </a:pPr>
            <a:endParaRPr lang="pl-PL" sz="800" dirty="0">
              <a:latin typeface="Calibri"/>
              <a:cs typeface="Calibri"/>
            </a:endParaRPr>
          </a:p>
          <a:p>
            <a:pPr algn="just">
              <a:lnSpc>
                <a:spcPct val="110000"/>
              </a:lnSpc>
              <a:buNone/>
            </a:pPr>
            <a:endParaRPr lang="pl-PL" sz="800" dirty="0">
              <a:latin typeface="Calibri"/>
              <a:cs typeface="Calibri"/>
            </a:endParaRPr>
          </a:p>
          <a:p>
            <a:pPr algn="just">
              <a:lnSpc>
                <a:spcPct val="110000"/>
              </a:lnSpc>
              <a:buNone/>
            </a:pPr>
            <a:r>
              <a:rPr lang="pl-PL" sz="800" dirty="0">
                <a:latin typeface="Calibri"/>
                <a:cs typeface="Calibri"/>
              </a:rPr>
              <a:t>Art. 840 [Powództwo opozycyjne]</a:t>
            </a:r>
            <a:endParaRPr lang="pl-PL" dirty="0"/>
          </a:p>
          <a:p>
            <a:pPr algn="just">
              <a:lnSpc>
                <a:spcPct val="110000"/>
              </a:lnSpc>
              <a:buNone/>
            </a:pPr>
            <a:r>
              <a:rPr lang="pl-PL" sz="800" dirty="0">
                <a:latin typeface="Calibri"/>
                <a:cs typeface="Calibri"/>
              </a:rPr>
              <a:t>§ 1. Dłużnik może w drodze powództwa żądać pozbawienia tytułu wykonawczego wykonalności w całości lub części albo ograniczenia, jeżeli:</a:t>
            </a:r>
          </a:p>
          <a:p>
            <a:pPr algn="just">
              <a:lnSpc>
                <a:spcPct val="110000"/>
              </a:lnSpc>
              <a:buNone/>
            </a:pPr>
            <a:r>
              <a:rPr lang="pl-PL" sz="800" dirty="0">
                <a:latin typeface="Calibri"/>
                <a:cs typeface="Calibri"/>
              </a:rPr>
              <a:t>1) przeczy zdarzeniom, na których oparto wydanie klauzuli wykonalności, a w szczególności gdy kwestionuje istnienie obowiązku stwierdzonego tytułem egzekucyjnym niebędącym orzeczeniem sądu albo gdy kwestionuje przejście obowiązku mimo istnienia formalnego dokumentu stwierdzającego to przejście;</a:t>
            </a:r>
          </a:p>
          <a:p>
            <a:pPr algn="just">
              <a:lnSpc>
                <a:spcPct val="110000"/>
              </a:lnSpc>
              <a:buNone/>
            </a:pPr>
            <a:r>
              <a:rPr lang="pl-PL" sz="800" dirty="0">
                <a:latin typeface="Calibri"/>
                <a:cs typeface="Calibri"/>
              </a:rPr>
              <a:t>2) po powstaniu tytułu egzekucyjnego nastąpiło zdarzenie, wskutek którego zobowiązanie wygasło albo nie może być egzekwowane; gdy tytułem jest orzeczenie sądowe, dłużnik może oprzeć powództwo także na zdarzeniach, które nastąpiły po zamknięciu rozprawy, na zarzucie spełnienia świadczenia, jeżeli zgłoszenie tego zarzutu w sprawie było z mocy ustawy niedopuszczalne, a także na zarzucie potrącenia;</a:t>
            </a:r>
          </a:p>
          <a:p>
            <a:pPr algn="just">
              <a:lnSpc>
                <a:spcPct val="110000"/>
              </a:lnSpc>
              <a:buNone/>
            </a:pPr>
            <a:r>
              <a:rPr lang="pl-PL" sz="800" dirty="0">
                <a:latin typeface="Calibri"/>
                <a:cs typeface="Calibri"/>
              </a:rPr>
              <a:t>3) małżonek, przeciwko któremu sąd nadał klauzulę wykonalności na podstawie art. 787, wykaże, że egzekwowane świadczenie wierzycielowi nie należy się, przy czym małżonkowi temu przysługują zarzuty nie tylko z własnego prawa, lecz także zarzuty, których jego małżonek wcześniej nie mógł podnieść.</a:t>
            </a:r>
          </a:p>
          <a:p>
            <a:pPr algn="just">
              <a:lnSpc>
                <a:spcPct val="110000"/>
              </a:lnSpc>
              <a:buNone/>
            </a:pPr>
            <a:r>
              <a:rPr lang="pl-PL" sz="800" dirty="0">
                <a:latin typeface="Calibri"/>
                <a:cs typeface="Calibri"/>
              </a:rPr>
              <a:t>§ 2. Jeżeli podstawą egzekucji jest tytuł pochodzący od organu administracyjnego, do stwierdzenia, że zobowiązanie wygasło lub nie może być egzekwowane, powołany jest organ, od którego tytuł pochodzi.</a:t>
            </a:r>
          </a:p>
          <a:p>
            <a:pPr algn="just">
              <a:lnSpc>
                <a:spcPct val="110000"/>
              </a:lnSpc>
              <a:buNone/>
            </a:pPr>
            <a:endParaRPr lang="pl-PL" sz="800" dirty="0">
              <a:latin typeface="Calibri"/>
              <a:cs typeface="Calibri"/>
            </a:endParaRPr>
          </a:p>
          <a:p>
            <a:pPr algn="just">
              <a:lnSpc>
                <a:spcPct val="110000"/>
              </a:lnSpc>
            </a:pPr>
            <a:r>
              <a:rPr lang="pl-PL" sz="800" dirty="0">
                <a:latin typeface="Calibri"/>
                <a:cs typeface="Calibri"/>
              </a:rPr>
              <a:t>Powództwo opozycyjne to powództwo o pozbawienie wykonalności tytułu wykonawczego- środek obrony merytorycznej przed egzekucją.  </a:t>
            </a:r>
          </a:p>
          <a:p>
            <a:pPr algn="just">
              <a:lnSpc>
                <a:spcPct val="110000"/>
              </a:lnSpc>
            </a:pPr>
            <a:r>
              <a:rPr lang="pl-PL" sz="800" dirty="0">
                <a:latin typeface="Calibri"/>
                <a:cs typeface="Calibri"/>
              </a:rPr>
              <a:t>Jego celem jest wykazanie, że tytuł wykonawczy nie odpowiada istotnemu i faktycznemu stanowi rzeczy</a:t>
            </a:r>
          </a:p>
          <a:p>
            <a:pPr algn="just">
              <a:lnSpc>
                <a:spcPct val="110000"/>
              </a:lnSpc>
            </a:pPr>
            <a:r>
              <a:rPr lang="pl-PL" sz="800" dirty="0">
                <a:latin typeface="Calibri"/>
                <a:cs typeface="Calibri"/>
              </a:rPr>
              <a:t>Legitymację czynną posiada tutaj DŁUŻNIK EGZEKWOWANY (Uwaga! Będzie to dłużnik wskazany w tytule wykonawczym- a więc nie tylko dłużnik widniejący na tytule egzekucyjnym, ale także w oparciu o szczególne regulacje związane z tytułami wykonawczymi: małżonek dłużnika, spadkobiercy dłużnika, jeżeli skierowano przeciwko nim egzekucję na podstawie tego tytułu, kurator spadku lub wykonawca testamentu, nabywca nieruchomości.</a:t>
            </a:r>
          </a:p>
          <a:p>
            <a:pPr algn="just">
              <a:lnSpc>
                <a:spcPct val="110000"/>
              </a:lnSpc>
            </a:pPr>
            <a:r>
              <a:rPr lang="pl-PL" sz="800" dirty="0">
                <a:latin typeface="Calibri"/>
                <a:cs typeface="Calibri"/>
              </a:rPr>
              <a:t>Legitymacja bierna- wierzyciel</a:t>
            </a:r>
          </a:p>
          <a:p>
            <a:pPr algn="just">
              <a:lnSpc>
                <a:spcPct val="110000"/>
              </a:lnSpc>
            </a:pPr>
            <a:r>
              <a:rPr lang="pl-PL" sz="800" dirty="0">
                <a:latin typeface="Calibri"/>
                <a:cs typeface="Calibri"/>
              </a:rPr>
              <a:t>Żądanie- żądanie pozbawienia tytułu wykonawczego w całości lub części albo ograniczenie  tej wykonalności </a:t>
            </a:r>
          </a:p>
          <a:p>
            <a:pPr algn="just">
              <a:lnSpc>
                <a:spcPct val="110000"/>
              </a:lnSpc>
            </a:pPr>
            <a:r>
              <a:rPr lang="pl-PL" sz="800" dirty="0">
                <a:latin typeface="Calibri"/>
                <a:cs typeface="Calibri"/>
              </a:rPr>
              <a:t>Termin- zasadniczo brak jest terminu na wytoczenie takiego powództwa.</a:t>
            </a:r>
          </a:p>
          <a:p>
            <a:pPr algn="just">
              <a:lnSpc>
                <a:spcPct val="110000"/>
              </a:lnSpc>
            </a:pPr>
            <a:r>
              <a:rPr lang="pl-PL" sz="800" dirty="0">
                <a:latin typeface="Calibri"/>
                <a:cs typeface="Calibri"/>
              </a:rPr>
              <a:t>Pamiętać jednak należy, że powództwo opozycje będzie niedopuszczalne w części, w której wykonalność tytułu wykonawczego wygasła jako konsekwencja jego zrealizowania.</a:t>
            </a:r>
          </a:p>
          <a:p>
            <a:pPr algn="just">
              <a:lnSpc>
                <a:spcPct val="110000"/>
              </a:lnSpc>
            </a:pPr>
            <a:r>
              <a:rPr lang="pl-PL" sz="800" dirty="0">
                <a:latin typeface="Calibri"/>
                <a:cs typeface="Calibri"/>
              </a:rPr>
              <a:t>Należy zwrócić uwagę, że powództwo opozycyjne nie jest podstawą do zmiany merytorycznej orzeczenia będącego podstawą egzekucji! W ramach tego postępowania nie dochodzi bowiem do skutków właściwych dla środków zaskarżenia- tj. ewentualnej zmiany orzeczenia po uprzednim merytorycznym rozpoznaniu sprawy.</a:t>
            </a:r>
          </a:p>
          <a:p>
            <a:pPr>
              <a:lnSpc>
                <a:spcPct val="110000"/>
              </a:lnSpc>
            </a:pPr>
            <a:endParaRPr lang="pl-PL" sz="500"/>
          </a:p>
          <a:p>
            <a:pPr>
              <a:lnSpc>
                <a:spcPct val="110000"/>
              </a:lnSpc>
              <a:buNone/>
            </a:pPr>
            <a:endParaRPr lang="pl-PL" sz="500"/>
          </a:p>
          <a:p>
            <a:pPr>
              <a:lnSpc>
                <a:spcPct val="110000"/>
              </a:lnSpc>
              <a:buNone/>
            </a:pPr>
            <a:endParaRPr lang="pl-PL" sz="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7D490819-5666-421A-BA38-5BB7F760B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xmlns="" id="{8FDFAB5E-BFB6-4290-9F06-1AD4E52A3DF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xmlns="" id="{14FA43FA-82AD-4E41-A5A7-32F0F9DAA7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76" name="Freeform 6">
              <a:extLst>
                <a:ext uri="{FF2B5EF4-FFF2-40B4-BE49-F238E27FC236}">
                  <a16:creationId xmlns:a16="http://schemas.microsoft.com/office/drawing/2014/main" xmlns="" id="{C3C34A1E-706E-4DB7-891E-6FB476241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7" name="Freeform 7">
              <a:extLst>
                <a:ext uri="{FF2B5EF4-FFF2-40B4-BE49-F238E27FC236}">
                  <a16:creationId xmlns:a16="http://schemas.microsoft.com/office/drawing/2014/main" xmlns="" id="{6E55BE0F-8EA7-4F30-B3FD-8F6DD29BA2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78" name="Freeform 8">
              <a:extLst>
                <a:ext uri="{FF2B5EF4-FFF2-40B4-BE49-F238E27FC236}">
                  <a16:creationId xmlns:a16="http://schemas.microsoft.com/office/drawing/2014/main" xmlns="" id="{3C9F415B-574B-4647-BD72-F211EA3FA7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79" name="Freeform 9">
              <a:extLst>
                <a:ext uri="{FF2B5EF4-FFF2-40B4-BE49-F238E27FC236}">
                  <a16:creationId xmlns:a16="http://schemas.microsoft.com/office/drawing/2014/main" xmlns="" id="{CDD98CAF-1BC1-4BD6-AAD2-68EBF8D8B2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0" name="Freeform 10">
              <a:extLst>
                <a:ext uri="{FF2B5EF4-FFF2-40B4-BE49-F238E27FC236}">
                  <a16:creationId xmlns:a16="http://schemas.microsoft.com/office/drawing/2014/main" xmlns="" id="{FF6CBDDA-3893-44B9-86D9-F1F38D4B5F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81" name="Freeform 11">
              <a:extLst>
                <a:ext uri="{FF2B5EF4-FFF2-40B4-BE49-F238E27FC236}">
                  <a16:creationId xmlns:a16="http://schemas.microsoft.com/office/drawing/2014/main" xmlns="" id="{5FEF4109-DC7B-4C15-9C2D-53A69A120C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2" name="Freeform 12">
              <a:extLst>
                <a:ext uri="{FF2B5EF4-FFF2-40B4-BE49-F238E27FC236}">
                  <a16:creationId xmlns:a16="http://schemas.microsoft.com/office/drawing/2014/main" xmlns="" id="{140DAA94-BB0A-4185-97AF-CB63182E85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3" name="Freeform 13">
              <a:extLst>
                <a:ext uri="{FF2B5EF4-FFF2-40B4-BE49-F238E27FC236}">
                  <a16:creationId xmlns:a16="http://schemas.microsoft.com/office/drawing/2014/main" xmlns="" id="{114C7C3A-04DD-4CC1-A272-F2578FE23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4" name="Freeform 14">
              <a:extLst>
                <a:ext uri="{FF2B5EF4-FFF2-40B4-BE49-F238E27FC236}">
                  <a16:creationId xmlns:a16="http://schemas.microsoft.com/office/drawing/2014/main" xmlns="" id="{4AA1C8D2-B988-4C8F-97B7-229630F2AD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5" name="Freeform 15">
              <a:extLst>
                <a:ext uri="{FF2B5EF4-FFF2-40B4-BE49-F238E27FC236}">
                  <a16:creationId xmlns:a16="http://schemas.microsoft.com/office/drawing/2014/main" xmlns="" id="{D5621FCD-0E62-4332-965D-80FA0EF809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6" name="Freeform 16">
              <a:extLst>
                <a:ext uri="{FF2B5EF4-FFF2-40B4-BE49-F238E27FC236}">
                  <a16:creationId xmlns:a16="http://schemas.microsoft.com/office/drawing/2014/main" xmlns="" id="{D1E7C9B8-4AA1-43A1-A547-785A413952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7" name="Freeform 17">
              <a:extLst>
                <a:ext uri="{FF2B5EF4-FFF2-40B4-BE49-F238E27FC236}">
                  <a16:creationId xmlns:a16="http://schemas.microsoft.com/office/drawing/2014/main" xmlns="" id="{01F4C519-3639-48B7-A720-466A40BF17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8" name="Freeform 18">
              <a:extLst>
                <a:ext uri="{FF2B5EF4-FFF2-40B4-BE49-F238E27FC236}">
                  <a16:creationId xmlns:a16="http://schemas.microsoft.com/office/drawing/2014/main" xmlns="" id="{939AFA97-19A9-4DA4-A478-A3E31B83B4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89" name="Freeform 19">
              <a:extLst>
                <a:ext uri="{FF2B5EF4-FFF2-40B4-BE49-F238E27FC236}">
                  <a16:creationId xmlns:a16="http://schemas.microsoft.com/office/drawing/2014/main" xmlns="" id="{901126FE-0E00-4313-BDE9-CF2C04D96B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0" name="Freeform 20">
              <a:extLst>
                <a:ext uri="{FF2B5EF4-FFF2-40B4-BE49-F238E27FC236}">
                  <a16:creationId xmlns:a16="http://schemas.microsoft.com/office/drawing/2014/main" xmlns="" id="{1D31F0FA-D603-49E8-B72E-7665CF9A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91" name="Freeform 21">
              <a:extLst>
                <a:ext uri="{FF2B5EF4-FFF2-40B4-BE49-F238E27FC236}">
                  <a16:creationId xmlns:a16="http://schemas.microsoft.com/office/drawing/2014/main" xmlns="" id="{28C24D97-A4EA-4764-AEE5-61C0892F66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92" name="Freeform 22">
              <a:extLst>
                <a:ext uri="{FF2B5EF4-FFF2-40B4-BE49-F238E27FC236}">
                  <a16:creationId xmlns:a16="http://schemas.microsoft.com/office/drawing/2014/main" xmlns="" id="{C6B724DA-22AE-4918-B782-3E7CD48583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3" name="Freeform 23">
              <a:extLst>
                <a:ext uri="{FF2B5EF4-FFF2-40B4-BE49-F238E27FC236}">
                  <a16:creationId xmlns:a16="http://schemas.microsoft.com/office/drawing/2014/main" xmlns="" id="{9F6E83DB-ADF8-409A-95CF-41BE0E028F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4" name="Freeform 24">
              <a:extLst>
                <a:ext uri="{FF2B5EF4-FFF2-40B4-BE49-F238E27FC236}">
                  <a16:creationId xmlns:a16="http://schemas.microsoft.com/office/drawing/2014/main" xmlns="" id="{C83EE84C-89F7-406E-959C-8E3518D3E4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95" name="Freeform 25">
              <a:extLst>
                <a:ext uri="{FF2B5EF4-FFF2-40B4-BE49-F238E27FC236}">
                  <a16:creationId xmlns:a16="http://schemas.microsoft.com/office/drawing/2014/main" xmlns="" id="{209B50F9-709E-4054-AD5F-814AD7459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97" name="Rectangle 96">
            <a:extLst>
              <a:ext uri="{FF2B5EF4-FFF2-40B4-BE49-F238E27FC236}">
                <a16:creationId xmlns:a16="http://schemas.microsoft.com/office/drawing/2014/main" xmlns="" id="{BC2574CF-1D35-4994-87BD-5A3378E1A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3617BBE-0310-4627-9FA7-BF9ED80F1E20}"/>
              </a:ext>
            </a:extLst>
          </p:cNvPr>
          <p:cNvSpPr>
            <a:spLocks noGrp="1"/>
          </p:cNvSpPr>
          <p:nvPr>
            <p:ph type="title"/>
          </p:nvPr>
        </p:nvSpPr>
        <p:spPr>
          <a:xfrm>
            <a:off x="138647" y="969413"/>
            <a:ext cx="2734481" cy="4171278"/>
          </a:xfrm>
        </p:spPr>
        <p:txBody>
          <a:bodyPr>
            <a:normAutofit/>
          </a:bodyPr>
          <a:lstStyle/>
          <a:p>
            <a:pPr algn="l"/>
            <a:r>
              <a:rPr lang="pl-PL" sz="2800" dirty="0">
                <a:solidFill>
                  <a:schemeClr val="tx1"/>
                </a:solidFill>
              </a:rPr>
              <a:t>PRZEBIEG POSTĘPOWANIA EGZEKUCYJNEGO- WSZCZĘCIE</a:t>
            </a:r>
          </a:p>
        </p:txBody>
      </p:sp>
      <p:sp>
        <p:nvSpPr>
          <p:cNvPr id="3" name="Content Placeholder 2">
            <a:extLst>
              <a:ext uri="{FF2B5EF4-FFF2-40B4-BE49-F238E27FC236}">
                <a16:creationId xmlns:a16="http://schemas.microsoft.com/office/drawing/2014/main" xmlns="" id="{51CFF8AF-13D7-4FFB-A994-548CC9A4F0C7}"/>
              </a:ext>
            </a:extLst>
          </p:cNvPr>
          <p:cNvSpPr>
            <a:spLocks noGrp="1"/>
          </p:cNvSpPr>
          <p:nvPr>
            <p:ph idx="1"/>
          </p:nvPr>
        </p:nvSpPr>
        <p:spPr>
          <a:xfrm>
            <a:off x="2841742" y="86608"/>
            <a:ext cx="9023212" cy="5620935"/>
          </a:xfrm>
        </p:spPr>
        <p:txBody>
          <a:bodyPr vert="horz" lIns="91440" tIns="45720" rIns="91440" bIns="45720" rtlCol="0" anchor="ctr">
            <a:noAutofit/>
          </a:bodyPr>
          <a:lstStyle/>
          <a:p>
            <a:pPr algn="just">
              <a:lnSpc>
                <a:spcPct val="110000"/>
              </a:lnSpc>
            </a:pPr>
            <a:r>
              <a:rPr lang="pl-PL" sz="800" dirty="0">
                <a:latin typeface="Calibri"/>
                <a:cs typeface="Calibri"/>
              </a:rPr>
              <a:t>WSZCZĘCIE POSTĘPOWANIA EGZEKUCYJNEGO</a:t>
            </a:r>
          </a:p>
          <a:p>
            <a:pPr algn="just">
              <a:lnSpc>
                <a:spcPct val="110000"/>
              </a:lnSpc>
              <a:buChar char="Ø"/>
            </a:pPr>
            <a:r>
              <a:rPr lang="pl-PL" sz="800" dirty="0">
                <a:latin typeface="Calibri"/>
                <a:cs typeface="Calibri"/>
              </a:rPr>
              <a:t>Wszczęcie postępowania egzekucyjnego nie jest równoznaczne z wszczęciem egzekucji. To pierwsze następuje z momentem złożenia wniosku o wszczęcie egzekucji albo złożenia żądania wszczęcia egzekucji (żądać może bowiem inny uprawniony organ).</a:t>
            </a:r>
          </a:p>
          <a:p>
            <a:pPr algn="just">
              <a:lnSpc>
                <a:spcPct val="110000"/>
              </a:lnSpc>
              <a:buChar char="Ø"/>
            </a:pPr>
            <a:r>
              <a:rPr lang="pl-PL" sz="800" dirty="0">
                <a:latin typeface="Calibri"/>
                <a:cs typeface="Calibri"/>
              </a:rPr>
              <a:t>Wszczęcie egzekucji następuje z podjęciem pierwszej czynności egzekucyjnej (art. 805 KPC). </a:t>
            </a:r>
          </a:p>
          <a:p>
            <a:pPr marL="0" indent="0" algn="just">
              <a:lnSpc>
                <a:spcPct val="110000"/>
              </a:lnSpc>
              <a:buNone/>
            </a:pPr>
            <a:r>
              <a:rPr lang="pl-PL" sz="800" dirty="0">
                <a:latin typeface="Calibri"/>
                <a:cs typeface="Calibri"/>
              </a:rPr>
              <a:t>Art.  805.  [Zawiadomienie o wszczęciu egzekucji] §  1.  Przy pierwszej czynności egzekucyjnej doręcza się dłużnikowi zawiadomienie o wszczęciu egzekucji, z podaniem treści tytułu wykonawczego i wymienieniem sposobu egzekucji oraz z pouczeniem o możliwości, terminie i sposobie wniesienia środka zaskarżenia na postanowienie o nadaniu klauzuli wykonalności, a także sporządzony przez organ egzekucyjny odpis tytułu wykonawczego albo zweryfikowanego przez komornika dokumentu, o którym mowa w art. 797 § 3. Komornik poucza dłużnika również o treści przepisów działu V tytułu I części trzeciej oraz prawie i sposobie złożenia wniosku o ograniczenie egzekucji, a także o treści art. 52a i art. 54 ustawy z dnia 29 sierpnia 1997 r. - Prawo bankowe (Dz. U. z 2018 r. poz. 2187, z </a:t>
            </a:r>
            <a:r>
              <a:rPr lang="pl-PL" sz="800" dirty="0" err="1">
                <a:latin typeface="Calibri"/>
                <a:cs typeface="Calibri"/>
              </a:rPr>
              <a:t>późn</a:t>
            </a:r>
            <a:r>
              <a:rPr lang="pl-PL" sz="800" dirty="0">
                <a:latin typeface="Calibri"/>
                <a:cs typeface="Calibri"/>
              </a:rPr>
              <a:t>. zm.) oraz art. 13g ustawy z dnia 5 listopada 2009 r. o spółdzielczych kasach oszczędnościowo-kredytowych (Dz. U. z 2018 r. poz. 2386 i 2243 oraz z 2019 r. poz. 326, 730, 875 i 1018) i sposobie realizacji uprawnień wynikających z tych przepisów.</a:t>
            </a:r>
          </a:p>
          <a:p>
            <a:pPr marL="0" indent="0" algn="just">
              <a:lnSpc>
                <a:spcPct val="110000"/>
              </a:lnSpc>
              <a:buNone/>
            </a:pPr>
            <a:endParaRPr lang="pl-PL" sz="800" dirty="0">
              <a:latin typeface="Calibri"/>
              <a:cs typeface="Calibri"/>
            </a:endParaRPr>
          </a:p>
          <a:p>
            <a:pPr algn="just">
              <a:lnSpc>
                <a:spcPct val="110000"/>
              </a:lnSpc>
              <a:buChar char="Ø"/>
            </a:pPr>
            <a:r>
              <a:rPr lang="pl-PL" sz="800" dirty="0">
                <a:latin typeface="Calibri"/>
                <a:cs typeface="Calibri"/>
              </a:rPr>
              <a:t>Można więc powiedzieć, że podmiotem inicjującym wszczęcie postępowania egzekucyjnego jest, co do zasady, wierzyciel, natomiast podmiotem inicjującym wszczęcie egzekucji jest organ egzekucyjny.</a:t>
            </a:r>
          </a:p>
          <a:p>
            <a:pPr algn="just">
              <a:lnSpc>
                <a:spcPct val="110000"/>
              </a:lnSpc>
              <a:buChar char="Ø"/>
            </a:pPr>
            <a:r>
              <a:rPr lang="pl-PL" sz="800" dirty="0">
                <a:latin typeface="Calibri"/>
                <a:cs typeface="Calibri"/>
              </a:rPr>
              <a:t>Między wszczęciem postępowania egzekucyjnego czy też wnioskiem o wszczęcie postępowania </a:t>
            </a:r>
            <a:r>
              <a:rPr lang="pl-PL" sz="800" dirty="0" err="1">
                <a:latin typeface="Calibri"/>
                <a:cs typeface="Calibri"/>
              </a:rPr>
              <a:t>egzkeucyjnego</a:t>
            </a:r>
            <a:r>
              <a:rPr lang="pl-PL" sz="800" dirty="0">
                <a:latin typeface="Calibri"/>
                <a:cs typeface="Calibri"/>
              </a:rPr>
              <a:t> a wszczęciem egzekucji mamy do czynienia z tzw. </a:t>
            </a:r>
            <a:r>
              <a:rPr lang="pl-PL" sz="800" b="1" dirty="0">
                <a:latin typeface="Calibri"/>
                <a:cs typeface="Calibri"/>
              </a:rPr>
              <a:t>etapem kontroli formalnej wniosku oraz weryfikacją zasadności i dopuszczalności wszczęcia egzekucji. </a:t>
            </a:r>
          </a:p>
          <a:p>
            <a:pPr algn="just">
              <a:lnSpc>
                <a:spcPct val="110000"/>
              </a:lnSpc>
              <a:buChar char="Ø"/>
            </a:pPr>
            <a:r>
              <a:rPr lang="pl-PL" sz="800" dirty="0">
                <a:latin typeface="Calibri"/>
                <a:cs typeface="Calibri"/>
              </a:rPr>
              <a:t>Dopuszczalność- badanie przesłanek procesowych</a:t>
            </a:r>
          </a:p>
          <a:p>
            <a:pPr algn="just">
              <a:lnSpc>
                <a:spcPct val="110000"/>
              </a:lnSpc>
              <a:buChar char="Ø"/>
            </a:pPr>
            <a:r>
              <a:rPr lang="pl-PL" sz="800" dirty="0">
                <a:latin typeface="Calibri"/>
                <a:cs typeface="Calibri"/>
              </a:rPr>
              <a:t>Zasadność – badanie czy np. dołączony do wniosku dokument jest w istocie tytułem wykonawczym, badanie legitymacji wnioskodawcy (złożenie wniosku przez osobę niewidniejącą na tytule wykonawczym), różnica między świadczeniem, które ma być egzekwowane według wniosku, a tym zasądzonym w tytule wykonawczym itd.</a:t>
            </a:r>
          </a:p>
          <a:p>
            <a:pPr marL="0" indent="0" algn="just">
              <a:lnSpc>
                <a:spcPct val="110000"/>
              </a:lnSpc>
              <a:buNone/>
            </a:pPr>
            <a:endParaRPr lang="pl-PL" sz="800" dirty="0">
              <a:latin typeface="Calibri"/>
              <a:cs typeface="Calibri"/>
            </a:endParaRPr>
          </a:p>
          <a:p>
            <a:pPr lvl="1" algn="just">
              <a:lnSpc>
                <a:spcPct val="110000"/>
              </a:lnSpc>
            </a:pPr>
            <a:r>
              <a:rPr lang="pl-PL" sz="800" dirty="0">
                <a:latin typeface="Calibri"/>
                <a:cs typeface="Calibri"/>
              </a:rPr>
              <a:t>W przypadku braków formalnych wniosku- organ egzekucyjny wezwie Wierzyciela do uzupełnienia braków</a:t>
            </a:r>
          </a:p>
          <a:p>
            <a:pPr lvl="1" algn="just">
              <a:lnSpc>
                <a:spcPct val="110000"/>
              </a:lnSpc>
            </a:pPr>
            <a:r>
              <a:rPr lang="pl-PL" sz="800" dirty="0">
                <a:latin typeface="Calibri"/>
                <a:cs typeface="Calibri"/>
              </a:rPr>
              <a:t>W przypadku nieuzupełnienia braków- zwrot wniosku</a:t>
            </a:r>
          </a:p>
          <a:p>
            <a:pPr lvl="1" algn="just">
              <a:lnSpc>
                <a:spcPct val="110000"/>
              </a:lnSpc>
            </a:pPr>
            <a:r>
              <a:rPr lang="pl-PL" sz="800" dirty="0">
                <a:latin typeface="Calibri"/>
                <a:cs typeface="Calibri"/>
              </a:rPr>
              <a:t>Stwierdzenie niedopuszczalności egzekucji- umorzenie postępowania (824 §  1 pkt 1 i 2 KPC)</a:t>
            </a:r>
          </a:p>
          <a:p>
            <a:pPr lvl="1" algn="just">
              <a:lnSpc>
                <a:spcPct val="110000"/>
              </a:lnSpc>
            </a:pPr>
            <a:r>
              <a:rPr lang="pl-PL" sz="800" dirty="0">
                <a:latin typeface="Calibri"/>
                <a:cs typeface="Calibri"/>
              </a:rPr>
              <a:t>Bezzasadność wniosku- oddalenie wniosku</a:t>
            </a:r>
          </a:p>
          <a:p>
            <a:pPr marL="0" indent="0" algn="just">
              <a:lnSpc>
                <a:spcPct val="110000"/>
              </a:lnSpc>
              <a:buNone/>
            </a:pPr>
            <a:endParaRPr lang="pl-PL" sz="800" dirty="0">
              <a:latin typeface="Calibri"/>
              <a:cs typeface="Calibri"/>
            </a:endParaRPr>
          </a:p>
          <a:p>
            <a:pPr algn="just">
              <a:lnSpc>
                <a:spcPct val="110000"/>
              </a:lnSpc>
              <a:buChar char="Ø"/>
            </a:pPr>
            <a:r>
              <a:rPr lang="pl-PL" sz="800" dirty="0">
                <a:latin typeface="Calibri"/>
                <a:cs typeface="Calibri"/>
              </a:rPr>
              <a:t>Wszczęcie egzekucji może nastąpić tylko w sytuacji, gdy mamy do czynienia z pozytywnym wynikiem kontroli formalnej wniosku, z dopuszczalnością i zasadnością egzekucji. </a:t>
            </a:r>
          </a:p>
        </p:txBody>
      </p:sp>
    </p:spTree>
    <p:extLst>
      <p:ext uri="{BB962C8B-B14F-4D97-AF65-F5344CB8AC3E}">
        <p14:creationId xmlns:p14="http://schemas.microsoft.com/office/powerpoint/2010/main" xmlns="" val="3380407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75627FE-0AC5-4349-AC08-45A58BEC9B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F87AAF7B-2090-475D-9C3E-FDC03DD87A8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F2DCEC33-4B31-44BC-99CB-9E4845DC4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xmlns="" id="{204E0A10-D288-4B22-87A1-737B0A37D1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9A3E042E-4911-425A-84BB-04BF90D07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3A49226D-3129-4C5A-9641-3D03BEEA79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9CC3C315-B515-4DD8-AC22-9D8417B37F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1A961828-F78F-4D56-A98E-037806C637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739D4F9D-3728-42C1-8302-452D51321C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B4D9647E-354D-4CA8-B4A7-39172E5EAC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A3EC74E0-5222-4ACC-BCEC-1AA189D3BC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C0AE72B4-084D-42E6-ABED-5FD4650D4B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C9D1F5DD-8D50-4098-8D2B-10E284752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D48F3941-C3C7-4589-AA46-067F6BB2D0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C16BBE9A-4BE3-4401-82C5-8041DB14E5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06180330-CCD3-4D14-A652-D60C28252D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616C90F6-4133-43A5-B47C-7750FE2819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D7C03F90-E828-4414-8A53-92069FFB68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6ADDE443-75AA-4F32-A2EE-272C4347C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ACD281C1-1D59-453F-A33A-D83E39EB06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60217FAC-29FE-4D6B-9BB4-FF41AA756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0D3CC33A-6E36-4A72-9965-8E20FB05D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F128F04E-05CD-4035-A32B-6E9ABAB931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33" name="Rectangle 32">
            <a:extLst>
              <a:ext uri="{FF2B5EF4-FFF2-40B4-BE49-F238E27FC236}">
                <a16:creationId xmlns:a16="http://schemas.microsoft.com/office/drawing/2014/main" xmlns="" id="{BC2574CF-1D35-4994-87BD-5A3378E1A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xmlns="" id="{68B6AB33-DFE6-4FE4-94FE-C9E25424AD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83164" y="318925"/>
            <a:ext cx="7100848" cy="5304985"/>
          </a:xfrm>
        </p:spPr>
        <p:txBody>
          <a:bodyPr>
            <a:normAutofit/>
          </a:bodyPr>
          <a:lstStyle/>
          <a:p>
            <a:pPr algn="just">
              <a:lnSpc>
                <a:spcPct val="110000"/>
              </a:lnSpc>
              <a:buNone/>
            </a:pPr>
            <a:r>
              <a:rPr lang="pl-PL" sz="1400" dirty="0" smtClean="0">
                <a:latin typeface="Calibri"/>
                <a:cs typeface="Calibri"/>
              </a:rPr>
              <a:t>Dłużnik </a:t>
            </a:r>
            <a:r>
              <a:rPr lang="pl-PL" sz="1400" dirty="0">
                <a:latin typeface="Calibri"/>
                <a:cs typeface="Calibri"/>
              </a:rPr>
              <a:t>może w drodze powództwa żądać pozbawienia tytułu wykonawczego wykonalności w całości lub części albo ograniczenia, jeżeli:</a:t>
            </a:r>
          </a:p>
          <a:p>
            <a:pPr algn="just">
              <a:lnSpc>
                <a:spcPct val="110000"/>
              </a:lnSpc>
              <a:buNone/>
            </a:pPr>
            <a:r>
              <a:rPr lang="pl-PL" sz="1400" dirty="0">
                <a:latin typeface="Calibri"/>
                <a:cs typeface="Calibri"/>
              </a:rPr>
              <a:t>1) przeczy zdarzeniom, na których oparto wydanie klauzuli wykonalności, a w szczególności gdy kwestionuje istnienie obowiązku stwierdzonego tytułem egzekucyjnym niebędącym orzeczeniem sądu albo gdy kwestionuje przejście obowiązku mimo istnienia formalnego dokumentu stwierdzającego to przejście;</a:t>
            </a:r>
          </a:p>
          <a:p>
            <a:pPr algn="just">
              <a:lnSpc>
                <a:spcPct val="110000"/>
              </a:lnSpc>
              <a:buFontTx/>
              <a:buChar char="-"/>
            </a:pPr>
            <a:r>
              <a:rPr lang="pl-PL" sz="1400" dirty="0">
                <a:latin typeface="Calibri"/>
                <a:cs typeface="Calibri"/>
              </a:rPr>
              <a:t>Przeczy zdarzeniom, na których oparto wydanie klauzuli:</a:t>
            </a:r>
          </a:p>
          <a:p>
            <a:pPr lvl="1" algn="just">
              <a:lnSpc>
                <a:spcPct val="110000"/>
              </a:lnSpc>
              <a:buFontTx/>
              <a:buChar char="-"/>
            </a:pPr>
            <a:r>
              <a:rPr lang="pl-PL" sz="1400" dirty="0">
                <a:latin typeface="Calibri"/>
                <a:cs typeface="Calibri"/>
              </a:rPr>
              <a:t>Kwestionuje istnienie obowiązku stwierdzonego w tytule egz. niebędącym orzeczeniem sądu,</a:t>
            </a:r>
          </a:p>
          <a:p>
            <a:pPr lvl="1" algn="just">
              <a:lnSpc>
                <a:spcPct val="110000"/>
              </a:lnSpc>
              <a:buFontTx/>
              <a:buChar char="-"/>
            </a:pPr>
            <a:r>
              <a:rPr lang="pl-PL" sz="1400" dirty="0">
                <a:latin typeface="Calibri"/>
                <a:cs typeface="Calibri"/>
              </a:rPr>
              <a:t>Kwestionuje przejście obowiązku mimo istnienia formalnego dokumentu stwierdzającego przejście obowiązku.</a:t>
            </a:r>
          </a:p>
          <a:p>
            <a:pPr algn="just">
              <a:lnSpc>
                <a:spcPct val="110000"/>
              </a:lnSpc>
              <a:buNone/>
            </a:pPr>
            <a:r>
              <a:rPr lang="pl-PL" sz="1400" dirty="0">
                <a:latin typeface="Calibri"/>
                <a:cs typeface="Calibri"/>
              </a:rPr>
              <a:t>Ten punkt odnosi się tylko i wyłącznie do tych tytułów, które nie korzystają z ochrony powagi rzeczy osądzonej. W przypadku bowiem orzeczeń sądowych ponowne badanie obowiązku, który to obowiązek został stwierdzony w prawomocnym orzeczeniu sądu jest NIEDOPUSZCZALNE!</a:t>
            </a:r>
          </a:p>
          <a:p>
            <a:pPr algn="just">
              <a:lnSpc>
                <a:spcPct val="110000"/>
              </a:lnSpc>
              <a:buNone/>
            </a:pPr>
            <a:r>
              <a:rPr lang="pl-PL" sz="1400" dirty="0">
                <a:latin typeface="Calibri"/>
                <a:cs typeface="Calibri"/>
              </a:rPr>
              <a:t>Punkt pierwszy będzie mieć więc zastosowanie do ugody sądowej czy aktu notarialnego.</a:t>
            </a:r>
          </a:p>
        </p:txBody>
      </p:sp>
      <p:sp>
        <p:nvSpPr>
          <p:cNvPr id="2" name="Tytuł 1">
            <a:extLst>
              <a:ext uri="{FF2B5EF4-FFF2-40B4-BE49-F238E27FC236}">
                <a16:creationId xmlns:a16="http://schemas.microsoft.com/office/drawing/2014/main" xmlns="" id="{D99C276D-847D-4355-ACF9-C0BA28D5BAB3}"/>
              </a:ext>
            </a:extLst>
          </p:cNvPr>
          <p:cNvSpPr>
            <a:spLocks noGrp="1"/>
          </p:cNvSpPr>
          <p:nvPr>
            <p:ph type="title"/>
          </p:nvPr>
        </p:nvSpPr>
        <p:spPr>
          <a:xfrm>
            <a:off x="645459" y="960120"/>
            <a:ext cx="3865695" cy="4171278"/>
          </a:xfrm>
        </p:spPr>
        <p:txBody>
          <a:bodyPr>
            <a:normAutofit/>
          </a:bodyPr>
          <a:lstStyle/>
          <a:p>
            <a:pPr algn="r"/>
            <a:r>
              <a:rPr lang="pl-PL" sz="4400" dirty="0">
                <a:solidFill>
                  <a:schemeClr val="tx1"/>
                </a:solidFill>
              </a:rPr>
              <a:t>POWÓDZTWO OPOZYCYJNE</a:t>
            </a:r>
            <a:endParaRPr lang="pl-PL" sz="4400" dirty="0">
              <a:solidFill>
                <a:schemeClr val="tx1"/>
              </a:solidFill>
              <a:cs typeface="Calibri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xmlns="" id="{D75627FE-0AC5-4349-AC08-45A58BEC9B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xmlns="" id="{F87AAF7B-2090-475D-9C3E-FDC03DD87A8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43" name="Freeform 5">
              <a:extLst>
                <a:ext uri="{FF2B5EF4-FFF2-40B4-BE49-F238E27FC236}">
                  <a16:creationId xmlns:a16="http://schemas.microsoft.com/office/drawing/2014/main" xmlns="" id="{F2DCEC33-4B31-44BC-99CB-9E4845DC4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44" name="Freeform 6">
              <a:extLst>
                <a:ext uri="{FF2B5EF4-FFF2-40B4-BE49-F238E27FC236}">
                  <a16:creationId xmlns:a16="http://schemas.microsoft.com/office/drawing/2014/main" xmlns="" id="{204E0A10-D288-4B22-87A1-737B0A37D1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5" name="Freeform 7">
              <a:extLst>
                <a:ext uri="{FF2B5EF4-FFF2-40B4-BE49-F238E27FC236}">
                  <a16:creationId xmlns:a16="http://schemas.microsoft.com/office/drawing/2014/main" xmlns="" id="{9A3E042E-4911-425A-84BB-04BF90D07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6" name="Freeform 8">
              <a:extLst>
                <a:ext uri="{FF2B5EF4-FFF2-40B4-BE49-F238E27FC236}">
                  <a16:creationId xmlns:a16="http://schemas.microsoft.com/office/drawing/2014/main" xmlns="" id="{3A49226D-3129-4C5A-9641-3D03BEEA79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7" name="Freeform 9">
              <a:extLst>
                <a:ext uri="{FF2B5EF4-FFF2-40B4-BE49-F238E27FC236}">
                  <a16:creationId xmlns:a16="http://schemas.microsoft.com/office/drawing/2014/main" xmlns="" id="{9CC3C315-B515-4DD8-AC22-9D8417B37F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8" name="Freeform 10">
              <a:extLst>
                <a:ext uri="{FF2B5EF4-FFF2-40B4-BE49-F238E27FC236}">
                  <a16:creationId xmlns:a16="http://schemas.microsoft.com/office/drawing/2014/main" xmlns="" id="{1A961828-F78F-4D56-A98E-037806C637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9" name="Freeform 11">
              <a:extLst>
                <a:ext uri="{FF2B5EF4-FFF2-40B4-BE49-F238E27FC236}">
                  <a16:creationId xmlns:a16="http://schemas.microsoft.com/office/drawing/2014/main" xmlns="" id="{739D4F9D-3728-42C1-8302-452D51321C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2">
              <a:extLst>
                <a:ext uri="{FF2B5EF4-FFF2-40B4-BE49-F238E27FC236}">
                  <a16:creationId xmlns:a16="http://schemas.microsoft.com/office/drawing/2014/main" xmlns="" id="{B4D9647E-354D-4CA8-B4A7-39172E5EAC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3">
              <a:extLst>
                <a:ext uri="{FF2B5EF4-FFF2-40B4-BE49-F238E27FC236}">
                  <a16:creationId xmlns:a16="http://schemas.microsoft.com/office/drawing/2014/main" xmlns="" id="{A3EC74E0-5222-4ACC-BCEC-1AA189D3BC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4">
              <a:extLst>
                <a:ext uri="{FF2B5EF4-FFF2-40B4-BE49-F238E27FC236}">
                  <a16:creationId xmlns:a16="http://schemas.microsoft.com/office/drawing/2014/main" xmlns="" id="{C0AE72B4-084D-42E6-ABED-5FD4650D4B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15">
              <a:extLst>
                <a:ext uri="{FF2B5EF4-FFF2-40B4-BE49-F238E27FC236}">
                  <a16:creationId xmlns:a16="http://schemas.microsoft.com/office/drawing/2014/main" xmlns="" id="{C9D1F5DD-8D50-4098-8D2B-10E284752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4" name="Freeform 16">
              <a:extLst>
                <a:ext uri="{FF2B5EF4-FFF2-40B4-BE49-F238E27FC236}">
                  <a16:creationId xmlns:a16="http://schemas.microsoft.com/office/drawing/2014/main" xmlns="" id="{D48F3941-C3C7-4589-AA46-067F6BB2D0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5" name="Freeform 17">
              <a:extLst>
                <a:ext uri="{FF2B5EF4-FFF2-40B4-BE49-F238E27FC236}">
                  <a16:creationId xmlns:a16="http://schemas.microsoft.com/office/drawing/2014/main" xmlns="" id="{C16BBE9A-4BE3-4401-82C5-8041DB14E5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6" name="Freeform 18">
              <a:extLst>
                <a:ext uri="{FF2B5EF4-FFF2-40B4-BE49-F238E27FC236}">
                  <a16:creationId xmlns:a16="http://schemas.microsoft.com/office/drawing/2014/main" xmlns="" id="{06180330-CCD3-4D14-A652-D60C28252D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7" name="Freeform 19">
              <a:extLst>
                <a:ext uri="{FF2B5EF4-FFF2-40B4-BE49-F238E27FC236}">
                  <a16:creationId xmlns:a16="http://schemas.microsoft.com/office/drawing/2014/main" xmlns="" id="{616C90F6-4133-43A5-B47C-7750FE2819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8" name="Freeform 20">
              <a:extLst>
                <a:ext uri="{FF2B5EF4-FFF2-40B4-BE49-F238E27FC236}">
                  <a16:creationId xmlns:a16="http://schemas.microsoft.com/office/drawing/2014/main" xmlns="" id="{D7C03F90-E828-4414-8A53-92069FFB68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9" name="Freeform 21">
              <a:extLst>
                <a:ext uri="{FF2B5EF4-FFF2-40B4-BE49-F238E27FC236}">
                  <a16:creationId xmlns:a16="http://schemas.microsoft.com/office/drawing/2014/main" xmlns="" id="{6ADDE443-75AA-4F32-A2EE-272C4347C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60" name="Freeform 22">
              <a:extLst>
                <a:ext uri="{FF2B5EF4-FFF2-40B4-BE49-F238E27FC236}">
                  <a16:creationId xmlns:a16="http://schemas.microsoft.com/office/drawing/2014/main" xmlns="" id="{ACD281C1-1D59-453F-A33A-D83E39EB06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1" name="Freeform 23">
              <a:extLst>
                <a:ext uri="{FF2B5EF4-FFF2-40B4-BE49-F238E27FC236}">
                  <a16:creationId xmlns:a16="http://schemas.microsoft.com/office/drawing/2014/main" xmlns="" id="{60217FAC-29FE-4D6B-9BB4-FF41AA756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2" name="Freeform 24">
              <a:extLst>
                <a:ext uri="{FF2B5EF4-FFF2-40B4-BE49-F238E27FC236}">
                  <a16:creationId xmlns:a16="http://schemas.microsoft.com/office/drawing/2014/main" xmlns="" id="{0D3CC33A-6E36-4A72-9965-8E20FB05D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3" name="Freeform 25">
              <a:extLst>
                <a:ext uri="{FF2B5EF4-FFF2-40B4-BE49-F238E27FC236}">
                  <a16:creationId xmlns:a16="http://schemas.microsoft.com/office/drawing/2014/main" xmlns="" id="{F128F04E-05CD-4035-A32B-6E9ABAB931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65" name="Rectangle 64">
            <a:extLst>
              <a:ext uri="{FF2B5EF4-FFF2-40B4-BE49-F238E27FC236}">
                <a16:creationId xmlns:a16="http://schemas.microsoft.com/office/drawing/2014/main" xmlns="" id="{BC2574CF-1D35-4994-87BD-5A3378E1A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xmlns="" id="{68B6AB33-DFE6-4FE4-94FE-C9E25424AD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83164" y="960120"/>
            <a:ext cx="5511800" cy="4171278"/>
          </a:xfrm>
        </p:spPr>
        <p:txBody>
          <a:bodyPr vert="horz" lIns="91440" tIns="45720" rIns="91440" bIns="45720" rtlCol="0">
            <a:normAutofit fontScale="92500"/>
          </a:bodyPr>
          <a:lstStyle/>
          <a:p>
            <a:pPr algn="just">
              <a:lnSpc>
                <a:spcPct val="110000"/>
              </a:lnSpc>
              <a:buNone/>
            </a:pPr>
            <a:r>
              <a:rPr lang="pl-PL" sz="1000" dirty="0">
                <a:latin typeface="Calibri"/>
                <a:ea typeface="PMingLiU"/>
                <a:cs typeface="Calibri"/>
              </a:rPr>
              <a:t>Dłużnik może w drodze powództwa żądać pozbawienia tytułu wykonawczego wykonalności w całości lub części albo ograniczenia, jeżeli:</a:t>
            </a:r>
          </a:p>
          <a:p>
            <a:pPr algn="just">
              <a:lnSpc>
                <a:spcPct val="110000"/>
              </a:lnSpc>
              <a:buNone/>
            </a:pPr>
            <a:r>
              <a:rPr lang="pl-PL" sz="1000" dirty="0">
                <a:latin typeface="Calibri"/>
                <a:ea typeface="PMingLiU"/>
                <a:cs typeface="Calibri"/>
              </a:rPr>
              <a:t>2) po powstaniu tytułu egzekucyjnego nastąpiło zdarzenie, wskutek którego zobowiązanie wygasło albo nie może być egzekwowane; gdy tytułem jest orzeczenie sądowe, dłużnik może oprzeć powództwo także na zdarzeniach, które nastąpiły po zamknięciu rozprawy, na zarzucie spełnienia świadczenia, jeżeli zgłoszenie tego zarzutu w sprawie było z mocy ustawy niedopuszczalne, a także na zarzucie potrącenia;</a:t>
            </a:r>
          </a:p>
          <a:p>
            <a:pPr algn="just">
              <a:lnSpc>
                <a:spcPct val="110000"/>
              </a:lnSpc>
              <a:buNone/>
            </a:pPr>
            <a:endParaRPr lang="pl-PL" sz="1000" dirty="0">
              <a:latin typeface="Calibri"/>
              <a:ea typeface="PMingLiU"/>
              <a:cs typeface="Calibri"/>
            </a:endParaRPr>
          </a:p>
          <a:p>
            <a:pPr algn="just">
              <a:lnSpc>
                <a:spcPct val="110000"/>
              </a:lnSpc>
              <a:buFont typeface="Wingdings" pitchFamily="2" charset="2"/>
              <a:buChar char="Ø"/>
            </a:pPr>
            <a:r>
              <a:rPr lang="pl-PL" sz="1000" dirty="0">
                <a:latin typeface="Calibri"/>
                <a:ea typeface="PMingLiU"/>
                <a:cs typeface="Calibri"/>
              </a:rPr>
              <a:t>Zobowiązanie nie może być egzekwowane: przedawnienie roszczenia stwierdzonego tytułem egzekucyjnym (art. 117 § 2 k.c.), odroczenie spełnienia świadczenia oraz rozłożenie świadczenia na raty przez </a:t>
            </a:r>
            <a:r>
              <a:rPr lang="pl-PL" sz="1000" dirty="0" smtClean="0">
                <a:latin typeface="Calibri"/>
                <a:ea typeface="PMingLiU"/>
                <a:cs typeface="Calibri"/>
              </a:rPr>
              <a:t>wierzyciela.</a:t>
            </a:r>
            <a:endParaRPr lang="pl-PL" sz="1000" dirty="0">
              <a:latin typeface="Calibri"/>
              <a:ea typeface="PMingLiU"/>
              <a:cs typeface="Calibri"/>
            </a:endParaRPr>
          </a:p>
          <a:p>
            <a:pPr algn="just">
              <a:lnSpc>
                <a:spcPct val="110000"/>
              </a:lnSpc>
              <a:buFont typeface="Wingdings" pitchFamily="2" charset="2"/>
              <a:buChar char="Ø"/>
            </a:pPr>
            <a:r>
              <a:rPr lang="pl-PL" sz="1000" dirty="0">
                <a:latin typeface="Calibri"/>
                <a:ea typeface="PMingLiU"/>
                <a:cs typeface="Calibri"/>
              </a:rPr>
              <a:t>Nastąpiło zdarzenie, wskutek którego zobowiązanie wygasło: wykonanie zobowiązania, świadczenie zamiast spełnienia, niemożliwość świadczenia wskutek okoliczności, za które dłużnik nie ponosi odpowiedzialności, potrącenie, zwolnienie dłużnika z długu przez wierzyciela.</a:t>
            </a:r>
          </a:p>
          <a:p>
            <a:pPr algn="just">
              <a:lnSpc>
                <a:spcPct val="110000"/>
              </a:lnSpc>
              <a:buFont typeface="Wingdings" pitchFamily="2" charset="2"/>
              <a:buChar char="Ø"/>
            </a:pPr>
            <a:r>
              <a:rPr lang="pl-PL" sz="1000" dirty="0">
                <a:latin typeface="Calibri"/>
                <a:ea typeface="PMingLiU"/>
                <a:cs typeface="Calibri"/>
              </a:rPr>
              <a:t>Celem tego punktu jest udowodnienie, że egzekucja utraciła sens i nie ma żadnych podstaw do zabezpieczania interesów wierzyciela.</a:t>
            </a:r>
          </a:p>
          <a:p>
            <a:pPr algn="just">
              <a:lnSpc>
                <a:spcPct val="110000"/>
              </a:lnSpc>
              <a:buFont typeface="Wingdings" pitchFamily="2" charset="2"/>
              <a:buChar char="Ø"/>
            </a:pPr>
            <a:r>
              <a:rPr lang="pl-PL" sz="1000" dirty="0">
                <a:latin typeface="Calibri"/>
                <a:ea typeface="PMingLiU"/>
                <a:cs typeface="Calibri"/>
              </a:rPr>
              <a:t>Gdy tytułem jest orzeczenie sądowe- nie tylko po powstaniu tytułu egzekucyjnego, ale także zdarzenia powstałe po zamknięciu </a:t>
            </a:r>
            <a:r>
              <a:rPr lang="pl-PL" sz="1000" dirty="0" smtClean="0">
                <a:latin typeface="Calibri"/>
                <a:ea typeface="PMingLiU"/>
                <a:cs typeface="Calibri"/>
              </a:rPr>
              <a:t>rozprawy</a:t>
            </a:r>
          </a:p>
          <a:p>
            <a:pPr algn="just">
              <a:lnSpc>
                <a:spcPct val="110000"/>
              </a:lnSpc>
              <a:buFont typeface="Wingdings" pitchFamily="2" charset="2"/>
              <a:buChar char="Ø"/>
            </a:pPr>
            <a:r>
              <a:rPr lang="pl-PL" sz="1000" dirty="0" smtClean="0">
                <a:latin typeface="Calibri"/>
                <a:ea typeface="PMingLiU"/>
                <a:cs typeface="Calibri"/>
              </a:rPr>
              <a:t>UWAGA! Zarzut spełnienia świadczenie może być skuteczny, o ile podniesienie tego zarzutu w sprawie było </a:t>
            </a:r>
            <a:br>
              <a:rPr lang="pl-PL" sz="1000" dirty="0" smtClean="0">
                <a:latin typeface="Calibri"/>
                <a:ea typeface="PMingLiU"/>
                <a:cs typeface="Calibri"/>
              </a:rPr>
            </a:br>
            <a:r>
              <a:rPr lang="pl-PL" sz="1000" dirty="0" smtClean="0">
                <a:latin typeface="Calibri"/>
                <a:ea typeface="PMingLiU"/>
                <a:cs typeface="Calibri"/>
              </a:rPr>
              <a:t>z mocy ustawy niedopuszczalne! Jeżeli więc dłużnik spełni świadczenie i nie zaskarży orzeczenia właściwym środkiem zaskarżenia, wówczas taki zarzut nie może być skutecznie podniesiony. Dlaczego? Ponieważ samo zgłoszenie takowego zarzutu było dopuszczalne, strona jednak z właściwych dla siebie powodów zaniechała zgłoszenia zarzutu w ramach toczącego się postępowania rozpoznawczego</a:t>
            </a:r>
            <a:endParaRPr lang="pl-PL" sz="1000" dirty="0">
              <a:latin typeface="Calibri"/>
              <a:ea typeface="PMingLiU"/>
              <a:cs typeface="Calibri"/>
            </a:endParaRPr>
          </a:p>
        </p:txBody>
      </p:sp>
      <p:sp>
        <p:nvSpPr>
          <p:cNvPr id="2" name="Tytuł 1">
            <a:extLst>
              <a:ext uri="{FF2B5EF4-FFF2-40B4-BE49-F238E27FC236}">
                <a16:creationId xmlns:a16="http://schemas.microsoft.com/office/drawing/2014/main" xmlns="" id="{2D4342ED-F70C-4A26-9672-B58BF91FC85C}"/>
              </a:ext>
            </a:extLst>
          </p:cNvPr>
          <p:cNvSpPr>
            <a:spLocks noGrp="1"/>
          </p:cNvSpPr>
          <p:nvPr>
            <p:ph type="title"/>
          </p:nvPr>
        </p:nvSpPr>
        <p:spPr>
          <a:xfrm>
            <a:off x="645459" y="960120"/>
            <a:ext cx="3865695" cy="4171278"/>
          </a:xfrm>
        </p:spPr>
        <p:txBody>
          <a:bodyPr>
            <a:normAutofit/>
          </a:bodyPr>
          <a:lstStyle/>
          <a:p>
            <a:pPr algn="r"/>
            <a:r>
              <a:rPr lang="pl-PL" sz="4400" dirty="0">
                <a:solidFill>
                  <a:schemeClr val="tx1"/>
                </a:solidFill>
              </a:rPr>
              <a:t>POWÓDZTWO OPOZYCYJNE</a:t>
            </a:r>
            <a:endParaRPr lang="pl-PL" sz="4400" dirty="0">
              <a:solidFill>
                <a:schemeClr val="tx1"/>
              </a:solidFill>
              <a:cs typeface="Calibri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7D490819-5666-421A-BA38-5BB7F760B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xmlns="" id="{8FDFAB5E-BFB6-4290-9F06-1AD4E52A3DF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41" name="Freeform 5">
              <a:extLst>
                <a:ext uri="{FF2B5EF4-FFF2-40B4-BE49-F238E27FC236}">
                  <a16:creationId xmlns:a16="http://schemas.microsoft.com/office/drawing/2014/main" xmlns="" id="{14FA43FA-82AD-4E41-A5A7-32F0F9DAA7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42" name="Freeform 6">
              <a:extLst>
                <a:ext uri="{FF2B5EF4-FFF2-40B4-BE49-F238E27FC236}">
                  <a16:creationId xmlns:a16="http://schemas.microsoft.com/office/drawing/2014/main" xmlns="" id="{C3C34A1E-706E-4DB7-891E-6FB476241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3" name="Freeform 7">
              <a:extLst>
                <a:ext uri="{FF2B5EF4-FFF2-40B4-BE49-F238E27FC236}">
                  <a16:creationId xmlns:a16="http://schemas.microsoft.com/office/drawing/2014/main" xmlns="" id="{6E55BE0F-8EA7-4F30-B3FD-8F6DD29BA2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4" name="Freeform 8">
              <a:extLst>
                <a:ext uri="{FF2B5EF4-FFF2-40B4-BE49-F238E27FC236}">
                  <a16:creationId xmlns:a16="http://schemas.microsoft.com/office/drawing/2014/main" xmlns="" id="{3C9F415B-574B-4647-BD72-F211EA3FA7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5" name="Freeform 9">
              <a:extLst>
                <a:ext uri="{FF2B5EF4-FFF2-40B4-BE49-F238E27FC236}">
                  <a16:creationId xmlns:a16="http://schemas.microsoft.com/office/drawing/2014/main" xmlns="" id="{CDD98CAF-1BC1-4BD6-AAD2-68EBF8D8B2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6" name="Freeform 10">
              <a:extLst>
                <a:ext uri="{FF2B5EF4-FFF2-40B4-BE49-F238E27FC236}">
                  <a16:creationId xmlns:a16="http://schemas.microsoft.com/office/drawing/2014/main" xmlns="" id="{FF6CBDDA-3893-44B9-86D9-F1F38D4B5F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47" name="Freeform 11">
              <a:extLst>
                <a:ext uri="{FF2B5EF4-FFF2-40B4-BE49-F238E27FC236}">
                  <a16:creationId xmlns:a16="http://schemas.microsoft.com/office/drawing/2014/main" xmlns="" id="{5FEF4109-DC7B-4C15-9C2D-53A69A120C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8" name="Freeform 12">
              <a:extLst>
                <a:ext uri="{FF2B5EF4-FFF2-40B4-BE49-F238E27FC236}">
                  <a16:creationId xmlns:a16="http://schemas.microsoft.com/office/drawing/2014/main" xmlns="" id="{140DAA94-BB0A-4185-97AF-CB63182E85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49" name="Freeform 13">
              <a:extLst>
                <a:ext uri="{FF2B5EF4-FFF2-40B4-BE49-F238E27FC236}">
                  <a16:creationId xmlns:a16="http://schemas.microsoft.com/office/drawing/2014/main" xmlns="" id="{114C7C3A-04DD-4CC1-A272-F2578FE23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0" name="Freeform 14">
              <a:extLst>
                <a:ext uri="{FF2B5EF4-FFF2-40B4-BE49-F238E27FC236}">
                  <a16:creationId xmlns:a16="http://schemas.microsoft.com/office/drawing/2014/main" xmlns="" id="{4AA1C8D2-B988-4C8F-97B7-229630F2AD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1" name="Freeform 15">
              <a:extLst>
                <a:ext uri="{FF2B5EF4-FFF2-40B4-BE49-F238E27FC236}">
                  <a16:creationId xmlns:a16="http://schemas.microsoft.com/office/drawing/2014/main" xmlns="" id="{D5621FCD-0E62-4332-965D-80FA0EF809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2" name="Freeform 16">
              <a:extLst>
                <a:ext uri="{FF2B5EF4-FFF2-40B4-BE49-F238E27FC236}">
                  <a16:creationId xmlns:a16="http://schemas.microsoft.com/office/drawing/2014/main" xmlns="" id="{D1E7C9B8-4AA1-43A1-A547-785A413952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3" name="Freeform 17">
              <a:extLst>
                <a:ext uri="{FF2B5EF4-FFF2-40B4-BE49-F238E27FC236}">
                  <a16:creationId xmlns:a16="http://schemas.microsoft.com/office/drawing/2014/main" xmlns="" id="{01F4C519-3639-48B7-A720-466A40BF17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4" name="Freeform 18">
              <a:extLst>
                <a:ext uri="{FF2B5EF4-FFF2-40B4-BE49-F238E27FC236}">
                  <a16:creationId xmlns:a16="http://schemas.microsoft.com/office/drawing/2014/main" xmlns="" id="{939AFA97-19A9-4DA4-A478-A3E31B83B4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5" name="Freeform 19">
              <a:extLst>
                <a:ext uri="{FF2B5EF4-FFF2-40B4-BE49-F238E27FC236}">
                  <a16:creationId xmlns:a16="http://schemas.microsoft.com/office/drawing/2014/main" xmlns="" id="{901126FE-0E00-4313-BDE9-CF2C04D96B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6" name="Freeform 20">
              <a:extLst>
                <a:ext uri="{FF2B5EF4-FFF2-40B4-BE49-F238E27FC236}">
                  <a16:creationId xmlns:a16="http://schemas.microsoft.com/office/drawing/2014/main" xmlns="" id="{1D31F0FA-D603-49E8-B72E-7665CF9A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57" name="Freeform 21">
              <a:extLst>
                <a:ext uri="{FF2B5EF4-FFF2-40B4-BE49-F238E27FC236}">
                  <a16:creationId xmlns:a16="http://schemas.microsoft.com/office/drawing/2014/main" xmlns="" id="{28C24D97-A4EA-4764-AEE5-61C0892F66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58" name="Freeform 22">
              <a:extLst>
                <a:ext uri="{FF2B5EF4-FFF2-40B4-BE49-F238E27FC236}">
                  <a16:creationId xmlns:a16="http://schemas.microsoft.com/office/drawing/2014/main" xmlns="" id="{C6B724DA-22AE-4918-B782-3E7CD48583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59" name="Freeform 23">
              <a:extLst>
                <a:ext uri="{FF2B5EF4-FFF2-40B4-BE49-F238E27FC236}">
                  <a16:creationId xmlns:a16="http://schemas.microsoft.com/office/drawing/2014/main" xmlns="" id="{9F6E83DB-ADF8-409A-95CF-41BE0E028F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0" name="Freeform 24">
              <a:extLst>
                <a:ext uri="{FF2B5EF4-FFF2-40B4-BE49-F238E27FC236}">
                  <a16:creationId xmlns:a16="http://schemas.microsoft.com/office/drawing/2014/main" xmlns="" id="{C83EE84C-89F7-406E-959C-8E3518D3E4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61" name="Freeform 25">
              <a:extLst>
                <a:ext uri="{FF2B5EF4-FFF2-40B4-BE49-F238E27FC236}">
                  <a16:creationId xmlns:a16="http://schemas.microsoft.com/office/drawing/2014/main" xmlns="" id="{209B50F9-709E-4054-AD5F-814AD7459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63" name="Rectangle 62">
            <a:extLst>
              <a:ext uri="{FF2B5EF4-FFF2-40B4-BE49-F238E27FC236}">
                <a16:creationId xmlns:a16="http://schemas.microsoft.com/office/drawing/2014/main" xmlns="" id="{BC2574CF-1D35-4994-87BD-5A3378E1A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4690984" y="86608"/>
            <a:ext cx="7378409" cy="5537302"/>
          </a:xfrm>
        </p:spPr>
        <p:txBody>
          <a:bodyPr>
            <a:normAutofit/>
          </a:bodyPr>
          <a:lstStyle/>
          <a:p>
            <a:pPr algn="just">
              <a:lnSpc>
                <a:spcPct val="110000"/>
              </a:lnSpc>
              <a:buNone/>
            </a:pPr>
            <a:r>
              <a:rPr lang="pl-PL" sz="1000" dirty="0">
                <a:latin typeface="Calibri"/>
                <a:cs typeface="Calibri"/>
              </a:rPr>
              <a:t>Dłużnik może w drodze powództwa żądać pozbawienia tytułu wykonawczego wykonalności w całości lub części albo ograniczenia, jeżeli:</a:t>
            </a:r>
          </a:p>
          <a:p>
            <a:pPr algn="just">
              <a:lnSpc>
                <a:spcPct val="110000"/>
              </a:lnSpc>
              <a:buNone/>
            </a:pPr>
            <a:r>
              <a:rPr lang="pl-PL" sz="1000" dirty="0">
                <a:latin typeface="Calibri"/>
                <a:cs typeface="Calibri"/>
              </a:rPr>
              <a:t>3) małżonek, przeciwko któremu sąd nadał klauzulę wykonalności na podstawie art. 787, wykaże, że egzekwowane świadczenie wierzycielowi nie należy się, przy czym małżonkowi temu przysługują zarzuty nie tylko z własnego prawa, lecz także zarzuty, których jego małżonek wcześniej nie mógł podnieść.</a:t>
            </a:r>
          </a:p>
          <a:p>
            <a:pPr algn="just">
              <a:lnSpc>
                <a:spcPct val="110000"/>
              </a:lnSpc>
              <a:buNone/>
            </a:pPr>
            <a:endParaRPr lang="pl-PL" sz="1000" dirty="0">
              <a:latin typeface="Calibri"/>
              <a:cs typeface="Calibri"/>
            </a:endParaRPr>
          </a:p>
          <a:p>
            <a:pPr algn="just">
              <a:lnSpc>
                <a:spcPct val="110000"/>
              </a:lnSpc>
              <a:buNone/>
            </a:pPr>
            <a:r>
              <a:rPr lang="pl-PL" sz="1000" b="1" dirty="0">
                <a:latin typeface="Calibri"/>
                <a:cs typeface="Calibri"/>
              </a:rPr>
              <a:t>Art. 787 KPC</a:t>
            </a:r>
          </a:p>
          <a:p>
            <a:pPr algn="just">
              <a:lnSpc>
                <a:spcPct val="110000"/>
              </a:lnSpc>
              <a:buNone/>
            </a:pPr>
            <a:r>
              <a:rPr lang="pl-PL" sz="1000" dirty="0">
                <a:latin typeface="Calibri"/>
                <a:cs typeface="Calibri"/>
              </a:rPr>
              <a:t>Tytułowi egzekucyjnemu wydanemu przeciwko osobie pozostającej w związku małżeńskim sąd nada klauzulę wykonalności także przeciwko jej małżonkowi z ograniczeniem jego odpowiedzialności do majątku objętego wspólnością majątkową, jeżeli wierzyciel wykaże dokumentem urzędowym lub prywatnym, że stwierdzona tytułem egzekucyjnym wierzytelność powstała z czynności prawnej dokonanej za zgodą małżonka dłużnika.</a:t>
            </a:r>
          </a:p>
          <a:p>
            <a:pPr algn="just">
              <a:lnSpc>
                <a:spcPct val="110000"/>
              </a:lnSpc>
              <a:buFont typeface="Wingdings" pitchFamily="2" charset="2"/>
              <a:buChar char="Ø"/>
            </a:pPr>
            <a:r>
              <a:rPr lang="pl-PL" sz="1000" dirty="0">
                <a:latin typeface="Calibri"/>
                <a:cs typeface="Calibri"/>
              </a:rPr>
              <a:t>Chodzi tutaj o prawo wierzyciela do zaspokojenia się z majątku wspólnego małżonków za zobowiązania zaciągnięte tylko przez jednego z nich.</a:t>
            </a:r>
          </a:p>
          <a:p>
            <a:pPr algn="just">
              <a:lnSpc>
                <a:spcPct val="110000"/>
              </a:lnSpc>
              <a:buFont typeface="Wingdings" pitchFamily="2" charset="2"/>
              <a:buChar char="Ø"/>
            </a:pPr>
            <a:r>
              <a:rPr lang="pl-PL" sz="1000" dirty="0">
                <a:latin typeface="Calibri"/>
                <a:cs typeface="Calibri"/>
              </a:rPr>
              <a:t>Rozszerzenie zakresu zarzutów przysługujących małżonkowi- nie tylko zarzuty z własnego prawa (np. zarzuty wyłączające odpowiedzialność małżonka dłużnika majątkiem wspólnym, zarzutów potrącenia własnej wierzytelności z wierzytelnością wierzyciela), ale także te, które przysługiwały małżonkowi, ale nie mógł ich wcześniej podnieść (np. zarzut potrącenia wierzytelności dłużnika z wierzytelnością wierzyciela, odnowienie zobowiązania, przedawnienie roszczenia).</a:t>
            </a:r>
          </a:p>
          <a:p>
            <a:pPr algn="just">
              <a:lnSpc>
                <a:spcPct val="110000"/>
              </a:lnSpc>
              <a:buFont typeface="Wingdings" pitchFamily="2" charset="2"/>
              <a:buChar char="Ø"/>
            </a:pPr>
            <a:r>
              <a:rPr lang="pl-PL" sz="1000" dirty="0">
                <a:latin typeface="Calibri"/>
                <a:cs typeface="Calibri"/>
              </a:rPr>
              <a:t>Inne przykłady: zarzut, że świadczenie nie jest należne, że wygasło</a:t>
            </a:r>
          </a:p>
          <a:p>
            <a:pPr algn="just">
              <a:lnSpc>
                <a:spcPct val="110000"/>
              </a:lnSpc>
              <a:buFont typeface="Wingdings" pitchFamily="2" charset="2"/>
              <a:buChar char="Ø"/>
            </a:pPr>
            <a:endParaRPr lang="pl-PL" sz="1000" dirty="0">
              <a:latin typeface="Calibri"/>
              <a:cs typeface="Calibri"/>
            </a:endParaRPr>
          </a:p>
          <a:p>
            <a:pPr algn="just">
              <a:lnSpc>
                <a:spcPct val="110000"/>
              </a:lnSpc>
              <a:buFont typeface="Wingdings" pitchFamily="2" charset="2"/>
              <a:buChar char="Ø"/>
            </a:pPr>
            <a:r>
              <a:rPr lang="pl-PL" sz="1000" dirty="0">
                <a:latin typeface="Calibri"/>
                <a:cs typeface="Calibri"/>
              </a:rPr>
              <a:t>Zarzut z małżeńskiej umowy majątkowej nie wchodzi w omawiany punkt 3</a:t>
            </a:r>
          </a:p>
          <a:p>
            <a:pPr algn="just">
              <a:lnSpc>
                <a:spcPct val="110000"/>
              </a:lnSpc>
              <a:buNone/>
            </a:pPr>
            <a:r>
              <a:rPr lang="pl-PL" sz="1000" dirty="0">
                <a:latin typeface="Calibri"/>
                <a:cs typeface="Calibri"/>
              </a:rPr>
              <a:t>Art.  840</a:t>
            </a:r>
            <a:r>
              <a:rPr lang="pl-PL" sz="1000" baseline="30000" dirty="0">
                <a:latin typeface="Calibri"/>
                <a:cs typeface="Calibri"/>
              </a:rPr>
              <a:t>1</a:t>
            </a:r>
          </a:p>
          <a:p>
            <a:pPr algn="just">
              <a:lnSpc>
                <a:spcPct val="110000"/>
              </a:lnSpc>
              <a:buNone/>
            </a:pPr>
            <a:r>
              <a:rPr lang="pl-PL" sz="1000" dirty="0">
                <a:latin typeface="Calibri"/>
                <a:cs typeface="Calibri"/>
              </a:rPr>
              <a:t>Jeżeli dłużnik albo jego małżonek, przeciwko któremu sąd nadał klauzulę wykonalności na podstawie art. 787 lub art. 787</a:t>
            </a:r>
            <a:r>
              <a:rPr lang="pl-PL" sz="1000" baseline="30000" dirty="0">
                <a:latin typeface="Calibri"/>
                <a:cs typeface="Calibri"/>
              </a:rPr>
              <a:t>1</a:t>
            </a:r>
            <a:r>
              <a:rPr lang="pl-PL" sz="1000" dirty="0">
                <a:latin typeface="Calibri"/>
                <a:cs typeface="Calibri"/>
              </a:rPr>
              <a:t>, podnosi wynikający z umowy majątkowej małżeńskiej zarzut wyłączenia lub ograniczenia jego odpowiedzialności całością lub częścią majątku, przepis art. 840 § 1 i § 2 stosuje się odpowiednio.</a:t>
            </a:r>
          </a:p>
          <a:p>
            <a:pPr>
              <a:lnSpc>
                <a:spcPct val="110000"/>
              </a:lnSpc>
              <a:buNone/>
            </a:pPr>
            <a:endParaRPr lang="pl-PL" sz="600" dirty="0"/>
          </a:p>
        </p:txBody>
      </p:sp>
      <p:sp>
        <p:nvSpPr>
          <p:cNvPr id="2" name="Tytuł 1">
            <a:extLst>
              <a:ext uri="{FF2B5EF4-FFF2-40B4-BE49-F238E27FC236}">
                <a16:creationId xmlns:a16="http://schemas.microsoft.com/office/drawing/2014/main" xmlns="" id="{27FBA978-B3B2-432F-AEFF-0074667FAF2C}"/>
              </a:ext>
            </a:extLst>
          </p:cNvPr>
          <p:cNvSpPr>
            <a:spLocks noGrp="1"/>
          </p:cNvSpPr>
          <p:nvPr>
            <p:ph type="title"/>
          </p:nvPr>
        </p:nvSpPr>
        <p:spPr>
          <a:xfrm>
            <a:off x="645459" y="960120"/>
            <a:ext cx="3865695" cy="4171278"/>
          </a:xfrm>
        </p:spPr>
        <p:txBody>
          <a:bodyPr>
            <a:normAutofit/>
          </a:bodyPr>
          <a:lstStyle/>
          <a:p>
            <a:pPr algn="r"/>
            <a:r>
              <a:rPr lang="pl-PL" sz="4400" dirty="0">
                <a:solidFill>
                  <a:schemeClr val="tx1"/>
                </a:solidFill>
              </a:rPr>
              <a:t>POWÓDZTWO OPOZYCYJNE</a:t>
            </a:r>
            <a:endParaRPr lang="pl-PL" sz="4400" dirty="0">
              <a:solidFill>
                <a:schemeClr val="tx1"/>
              </a:solidFill>
              <a:cs typeface="Calibri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D490819-5666-421A-BA38-5BB7F760B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8FDFAB5E-BFB6-4290-9F06-1AD4E52A3DF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14FA43FA-82AD-4E41-A5A7-32F0F9DAA7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xmlns="" id="{C3C34A1E-706E-4DB7-891E-6FB4762411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6E55BE0F-8EA7-4F30-B3FD-8F6DD29BA2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3C9F415B-574B-4647-BD72-F211EA3FA7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CDD98CAF-1BC1-4BD6-AAD2-68EBF8D8B2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FF6CBDDA-3893-44B9-86D9-F1F38D4B5F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5FEF4109-DC7B-4C15-9C2D-53A69A120C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140DAA94-BB0A-4185-97AF-CB63182E85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114C7C3A-04DD-4CC1-A272-F2578FE23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4AA1C8D2-B988-4C8F-97B7-229630F2AD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D5621FCD-0E62-4332-965D-80FA0EF809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D1E7C9B8-4AA1-43A1-A547-785A413952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01F4C519-3639-48B7-A720-466A40BF17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939AFA97-19A9-4DA4-A478-A3E31B83B4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901126FE-0E00-4313-BDE9-CF2C04D96B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1D31F0FA-D603-49E8-B72E-7665CF9A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28C24D97-A4EA-4764-AEE5-61C0892F66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C6B724DA-22AE-4918-B782-3E7CD48583B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9F6E83DB-ADF8-409A-95CF-41BE0E028F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C83EE84C-89F7-406E-959C-8E3518D3E4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209B50F9-709E-4054-AD5F-814AD7459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33" name="Rectangle 32">
            <a:extLst>
              <a:ext uri="{FF2B5EF4-FFF2-40B4-BE49-F238E27FC236}">
                <a16:creationId xmlns:a16="http://schemas.microsoft.com/office/drawing/2014/main" xmlns="" id="{BC2574CF-1D35-4994-87BD-5A3378E1A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07720" y="960120"/>
            <a:ext cx="3988993" cy="4171278"/>
          </a:xfrm>
        </p:spPr>
        <p:txBody>
          <a:bodyPr>
            <a:normAutofit/>
          </a:bodyPr>
          <a:lstStyle/>
          <a:p>
            <a:pPr algn="l"/>
            <a:r>
              <a:rPr lang="pl-PL" sz="2200">
                <a:solidFill>
                  <a:schemeClr val="tx1"/>
                </a:solidFill>
              </a:rPr>
              <a:t>POWÓDZTWO INTERWENCYJNE/EKSCYDENCYJNE</a:t>
            </a:r>
            <a:br>
              <a:rPr lang="pl-PL" sz="2200">
                <a:solidFill>
                  <a:schemeClr val="tx1"/>
                </a:solidFill>
              </a:rPr>
            </a:br>
            <a:endParaRPr lang="pl-PL" sz="2200">
              <a:solidFill>
                <a:schemeClr val="tx1"/>
              </a:solidFill>
            </a:endParaRPr>
          </a:p>
        </p:txBody>
      </p:sp>
      <p:sp>
        <p:nvSpPr>
          <p:cNvPr id="3" name="Symbol zastępczy zawartości 2"/>
          <p:cNvSpPr>
            <a:spLocks noGrp="1"/>
          </p:cNvSpPr>
          <p:nvPr>
            <p:ph idx="1"/>
          </p:nvPr>
        </p:nvSpPr>
        <p:spPr>
          <a:xfrm>
            <a:off x="5118447" y="68023"/>
            <a:ext cx="7015994" cy="5667399"/>
          </a:xfrm>
        </p:spPr>
        <p:txBody>
          <a:bodyPr>
            <a:normAutofit lnSpcReduction="10000"/>
          </a:bodyPr>
          <a:lstStyle/>
          <a:p>
            <a:pPr algn="just">
              <a:lnSpc>
                <a:spcPct val="110000"/>
              </a:lnSpc>
              <a:buNone/>
            </a:pPr>
            <a:endParaRPr lang="pl-PL" sz="1000" dirty="0">
              <a:latin typeface="Calibri"/>
              <a:cs typeface="Calibri"/>
            </a:endParaRPr>
          </a:p>
          <a:p>
            <a:pPr algn="just">
              <a:lnSpc>
                <a:spcPct val="110000"/>
              </a:lnSpc>
              <a:buNone/>
            </a:pPr>
            <a:r>
              <a:rPr lang="pl-PL" sz="1000" dirty="0">
                <a:latin typeface="Calibri"/>
                <a:cs typeface="Calibri"/>
              </a:rPr>
              <a:t>Art.  841.  [Powództwo interwencyjne]</a:t>
            </a:r>
            <a:endParaRPr lang="pl-PL" dirty="0"/>
          </a:p>
          <a:p>
            <a:pPr algn="just">
              <a:lnSpc>
                <a:spcPct val="110000"/>
              </a:lnSpc>
              <a:buNone/>
            </a:pPr>
            <a:r>
              <a:rPr lang="pl-PL" sz="1000" dirty="0">
                <a:latin typeface="Calibri"/>
                <a:cs typeface="Calibri"/>
              </a:rPr>
              <a:t>§  1.  Osoba trzecia może w drodze powództwa żądać zwolnienia zajętego przedmiotu od egzekucji, jeżeli skierowanie do niego egzekucji narusza jej prawa.</a:t>
            </a:r>
          </a:p>
          <a:p>
            <a:pPr algn="just">
              <a:lnSpc>
                <a:spcPct val="110000"/>
              </a:lnSpc>
              <a:buNone/>
            </a:pPr>
            <a:r>
              <a:rPr lang="pl-PL" sz="1000" dirty="0">
                <a:latin typeface="Calibri"/>
                <a:cs typeface="Calibri"/>
              </a:rPr>
              <a:t>§  2.  Jeżeli dłużnik zaprzecza prawu powoda, należy oprócz wierzyciela pozwać również dłużnika.</a:t>
            </a:r>
          </a:p>
          <a:p>
            <a:pPr algn="just">
              <a:lnSpc>
                <a:spcPct val="110000"/>
              </a:lnSpc>
              <a:buNone/>
            </a:pPr>
            <a:r>
              <a:rPr lang="pl-PL" sz="1000" dirty="0">
                <a:latin typeface="Calibri"/>
                <a:cs typeface="Calibri"/>
              </a:rPr>
              <a:t>§  3.  Powództwo można wnieść w terminie miesiąca od dnia dowiedzenia się o naruszeniu prawa, chyba że inny termin jest przewidziany w przepisach odrębnych.</a:t>
            </a:r>
          </a:p>
          <a:p>
            <a:pPr algn="just">
              <a:lnSpc>
                <a:spcPct val="110000"/>
              </a:lnSpc>
              <a:buNone/>
            </a:pPr>
            <a:endParaRPr lang="pl-PL" sz="1000" dirty="0">
              <a:latin typeface="Calibri"/>
              <a:cs typeface="Calibri"/>
            </a:endParaRPr>
          </a:p>
          <a:p>
            <a:pPr algn="just">
              <a:lnSpc>
                <a:spcPct val="110000"/>
              </a:lnSpc>
              <a:buFont typeface="Wingdings" pitchFamily="2" charset="2"/>
              <a:buChar char="Ø"/>
            </a:pPr>
            <a:r>
              <a:rPr lang="pl-PL" sz="1000" dirty="0">
                <a:latin typeface="Calibri"/>
                <a:cs typeface="Calibri"/>
              </a:rPr>
              <a:t>Powództwo interwencyjne przysługuje osobie trzeciej, której prawa zostały naruszone w konsekwencji skierowania do nich egzekucji; chodzi tu o naruszenie prawa materialnego, a zwłaszcza prawa własności, mimo prawidłowego działania organu egzekucyjnego.  Chodzi o wykluczenie możliwości zaspokojenia się wierzyciela z konkretnego składnika majątku. </a:t>
            </a:r>
          </a:p>
          <a:p>
            <a:pPr algn="just">
              <a:lnSpc>
                <a:spcPct val="110000"/>
              </a:lnSpc>
              <a:buFont typeface="Wingdings" pitchFamily="2" charset="2"/>
              <a:buChar char="Ø"/>
            </a:pPr>
            <a:r>
              <a:rPr lang="pl-PL" sz="1000" dirty="0">
                <a:latin typeface="Calibri"/>
                <a:cs typeface="Calibri"/>
              </a:rPr>
              <a:t>Naruszone prawo: prawo własności, współwłasności, ograniczone prawo rzeczowe, użytkowanie wieczyste, użytkowanie ruchomości lub praw</a:t>
            </a:r>
          </a:p>
          <a:p>
            <a:pPr algn="just">
              <a:lnSpc>
                <a:spcPct val="110000"/>
              </a:lnSpc>
              <a:buFont typeface="Wingdings" pitchFamily="2" charset="2"/>
              <a:buChar char="Ø"/>
            </a:pPr>
            <a:endParaRPr lang="pl-PL" sz="1000" dirty="0">
              <a:latin typeface="Calibri"/>
              <a:cs typeface="Calibri"/>
            </a:endParaRPr>
          </a:p>
          <a:p>
            <a:pPr algn="just">
              <a:lnSpc>
                <a:spcPct val="110000"/>
              </a:lnSpc>
              <a:buFont typeface="Wingdings" pitchFamily="2" charset="2"/>
              <a:buChar char="Ø"/>
            </a:pPr>
            <a:endParaRPr lang="pl-PL" sz="1000" dirty="0">
              <a:latin typeface="Calibri"/>
              <a:cs typeface="Calibri"/>
            </a:endParaRPr>
          </a:p>
          <a:p>
            <a:pPr algn="just">
              <a:lnSpc>
                <a:spcPct val="110000"/>
              </a:lnSpc>
              <a:buFont typeface="Wingdings" pitchFamily="2" charset="2"/>
              <a:buChar char="Ø"/>
            </a:pPr>
            <a:r>
              <a:rPr lang="pl-PL" sz="1000" dirty="0">
                <a:latin typeface="Calibri"/>
                <a:cs typeface="Calibri"/>
              </a:rPr>
              <a:t>Powództwo interwencyjne może być powództwem osoby trzeciej o zwolnienie zajętego przedmiotu od egzekucji sądowej lub powództwem osoby trzeciej o zwolnienie zajętego przedmiotu od egzekucji administracyjnej.</a:t>
            </a:r>
          </a:p>
          <a:p>
            <a:pPr algn="just">
              <a:lnSpc>
                <a:spcPct val="110000"/>
              </a:lnSpc>
              <a:buFont typeface="Wingdings" pitchFamily="2" charset="2"/>
              <a:buChar char="Ø"/>
            </a:pPr>
            <a:endParaRPr lang="pl-PL" sz="1000" dirty="0">
              <a:latin typeface="Calibri"/>
              <a:cs typeface="Calibri"/>
            </a:endParaRPr>
          </a:p>
          <a:p>
            <a:pPr algn="just">
              <a:lnSpc>
                <a:spcPct val="110000"/>
              </a:lnSpc>
              <a:buFont typeface="Wingdings" pitchFamily="2" charset="2"/>
              <a:buChar char="Ø"/>
            </a:pPr>
            <a:r>
              <a:rPr lang="pl-PL" sz="1000" dirty="0">
                <a:latin typeface="Calibri"/>
                <a:cs typeface="Calibri"/>
              </a:rPr>
              <a:t>Legitymacja czynna: osoba trzecia, której prawa zostały naruszone w skutek egzekucji; małżonek dłużnika będzie osobą trzecią wtedy, gdy w TW małżonek ten nie jest wymieniony jako </a:t>
            </a:r>
            <a:r>
              <a:rPr lang="pl-PL" sz="1000" dirty="0" smtClean="0">
                <a:latin typeface="Calibri"/>
                <a:cs typeface="Calibri"/>
              </a:rPr>
              <a:t>współdłużnik lub </a:t>
            </a:r>
            <a:r>
              <a:rPr lang="pl-PL" sz="1000" dirty="0">
                <a:latin typeface="Calibri"/>
                <a:cs typeface="Calibri"/>
              </a:rPr>
              <a:t>gdy egzekucję skierowano do majątku osobistego małżonka.</a:t>
            </a:r>
          </a:p>
          <a:p>
            <a:pPr>
              <a:lnSpc>
                <a:spcPct val="110000"/>
              </a:lnSpc>
              <a:buFont typeface="Wingdings" pitchFamily="2" charset="2"/>
              <a:buChar char="Ø"/>
            </a:pPr>
            <a:r>
              <a:rPr lang="pl-PL" sz="1000" dirty="0">
                <a:latin typeface="Calibri"/>
                <a:cs typeface="Calibri"/>
              </a:rPr>
              <a:t>Legitymacja bierna: wierzyciel</a:t>
            </a:r>
            <a:r>
              <a:rPr lang="pl-PL" sz="1000" dirty="0">
                <a:latin typeface="Calibri"/>
              </a:rPr>
              <a:t/>
            </a:r>
            <a:br>
              <a:rPr lang="pl-PL" sz="1000" dirty="0">
                <a:latin typeface="Calibri"/>
              </a:rPr>
            </a:br>
            <a:r>
              <a:rPr lang="pl-PL" sz="1000" dirty="0">
                <a:latin typeface="Calibri"/>
                <a:cs typeface="Calibri"/>
              </a:rPr>
              <a:t>* jeżeli dłużnik zaprzecza prawu powoda czyli osoby trzeciej: wierzyciel i dłużnik</a:t>
            </a:r>
          </a:p>
          <a:p>
            <a:pPr algn="just">
              <a:lnSpc>
                <a:spcPct val="110000"/>
              </a:lnSpc>
              <a:buFont typeface="Wingdings" pitchFamily="2" charset="2"/>
              <a:buChar char="Ø"/>
            </a:pPr>
            <a:r>
              <a:rPr lang="pl-PL" sz="1000" dirty="0">
                <a:latin typeface="Calibri"/>
                <a:cs typeface="Calibri"/>
              </a:rPr>
              <a:t>Ograniczenia temporalne: 1 miesiąc od dnia dowiedzenia się o naruszeniu prawa- zasada</a:t>
            </a:r>
          </a:p>
          <a:p>
            <a:pPr>
              <a:lnSpc>
                <a:spcPct val="110000"/>
              </a:lnSpc>
              <a:buNone/>
            </a:pPr>
            <a:endParaRPr lang="pl-PL" sz="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75627FE-0AC5-4349-AC08-45A58BEC9B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F87AAF7B-2090-475D-9C3E-FDC03DD87A8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F2DCEC33-4B31-44BC-99CB-9E4845DC4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xmlns="" id="{204E0A10-D288-4B22-87A1-737B0A37D1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3" name="Freeform 7">
              <a:extLst>
                <a:ext uri="{FF2B5EF4-FFF2-40B4-BE49-F238E27FC236}">
                  <a16:creationId xmlns:a16="http://schemas.microsoft.com/office/drawing/2014/main" xmlns="" id="{9A3E042E-4911-425A-84BB-04BF90D077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8">
              <a:extLst>
                <a:ext uri="{FF2B5EF4-FFF2-40B4-BE49-F238E27FC236}">
                  <a16:creationId xmlns:a16="http://schemas.microsoft.com/office/drawing/2014/main" xmlns="" id="{3A49226D-3129-4C5A-9641-3D03BEEA79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5" name="Freeform 9">
              <a:extLst>
                <a:ext uri="{FF2B5EF4-FFF2-40B4-BE49-F238E27FC236}">
                  <a16:creationId xmlns:a16="http://schemas.microsoft.com/office/drawing/2014/main" xmlns="" id="{9CC3C315-B515-4DD8-AC22-9D8417B37F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10">
              <a:extLst>
                <a:ext uri="{FF2B5EF4-FFF2-40B4-BE49-F238E27FC236}">
                  <a16:creationId xmlns:a16="http://schemas.microsoft.com/office/drawing/2014/main" xmlns="" id="{1A961828-F78F-4D56-A98E-037806C637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7" name="Freeform 11">
              <a:extLst>
                <a:ext uri="{FF2B5EF4-FFF2-40B4-BE49-F238E27FC236}">
                  <a16:creationId xmlns:a16="http://schemas.microsoft.com/office/drawing/2014/main" xmlns="" id="{739D4F9D-3728-42C1-8302-452D51321C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8" name="Freeform 12">
              <a:extLst>
                <a:ext uri="{FF2B5EF4-FFF2-40B4-BE49-F238E27FC236}">
                  <a16:creationId xmlns:a16="http://schemas.microsoft.com/office/drawing/2014/main" xmlns="" id="{B4D9647E-354D-4CA8-B4A7-39172E5EAC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9" name="Freeform 13">
              <a:extLst>
                <a:ext uri="{FF2B5EF4-FFF2-40B4-BE49-F238E27FC236}">
                  <a16:creationId xmlns:a16="http://schemas.microsoft.com/office/drawing/2014/main" xmlns="" id="{A3EC74E0-5222-4ACC-BCEC-1AA189D3BC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0" name="Freeform 14">
              <a:extLst>
                <a:ext uri="{FF2B5EF4-FFF2-40B4-BE49-F238E27FC236}">
                  <a16:creationId xmlns:a16="http://schemas.microsoft.com/office/drawing/2014/main" xmlns="" id="{C0AE72B4-084D-42E6-ABED-5FD4650D4B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1" name="Freeform 15">
              <a:extLst>
                <a:ext uri="{FF2B5EF4-FFF2-40B4-BE49-F238E27FC236}">
                  <a16:creationId xmlns:a16="http://schemas.microsoft.com/office/drawing/2014/main" xmlns="" id="{C9D1F5DD-8D50-4098-8D2B-10E284752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2" name="Freeform 16">
              <a:extLst>
                <a:ext uri="{FF2B5EF4-FFF2-40B4-BE49-F238E27FC236}">
                  <a16:creationId xmlns:a16="http://schemas.microsoft.com/office/drawing/2014/main" xmlns="" id="{D48F3941-C3C7-4589-AA46-067F6BB2D0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3" name="Freeform 17">
              <a:extLst>
                <a:ext uri="{FF2B5EF4-FFF2-40B4-BE49-F238E27FC236}">
                  <a16:creationId xmlns:a16="http://schemas.microsoft.com/office/drawing/2014/main" xmlns="" id="{C16BBE9A-4BE3-4401-82C5-8041DB14E5B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4" name="Freeform 18">
              <a:extLst>
                <a:ext uri="{FF2B5EF4-FFF2-40B4-BE49-F238E27FC236}">
                  <a16:creationId xmlns:a16="http://schemas.microsoft.com/office/drawing/2014/main" xmlns="" id="{06180330-CCD3-4D14-A652-D60C28252D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5" name="Freeform 19">
              <a:extLst>
                <a:ext uri="{FF2B5EF4-FFF2-40B4-BE49-F238E27FC236}">
                  <a16:creationId xmlns:a16="http://schemas.microsoft.com/office/drawing/2014/main" xmlns="" id="{616C90F6-4133-43A5-B47C-7750FE2819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6" name="Freeform 20">
              <a:extLst>
                <a:ext uri="{FF2B5EF4-FFF2-40B4-BE49-F238E27FC236}">
                  <a16:creationId xmlns:a16="http://schemas.microsoft.com/office/drawing/2014/main" xmlns="" id="{D7C03F90-E828-4414-8A53-92069FFB68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xmlns="">
                  <a:solidFill>
                    <a:srgbClr val="FFFFFF"/>
                  </a:solidFill>
                </a14:hiddenFill>
              </a:ext>
            </a:extLst>
          </p:spPr>
        </p:sp>
        <p:sp>
          <p:nvSpPr>
            <p:cNvPr id="27" name="Freeform 21">
              <a:extLst>
                <a:ext uri="{FF2B5EF4-FFF2-40B4-BE49-F238E27FC236}">
                  <a16:creationId xmlns:a16="http://schemas.microsoft.com/office/drawing/2014/main" xmlns="" id="{6ADDE443-75AA-4F32-A2EE-272C4347CE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xmlns="">
                  <a:solidFill>
                    <a:srgbClr val="FFFFFF"/>
                  </a:solidFill>
                </a14:hiddenFill>
              </a:ext>
            </a:extLst>
          </p:spPr>
        </p:sp>
        <p:sp>
          <p:nvSpPr>
            <p:cNvPr id="28" name="Freeform 22">
              <a:extLst>
                <a:ext uri="{FF2B5EF4-FFF2-40B4-BE49-F238E27FC236}">
                  <a16:creationId xmlns:a16="http://schemas.microsoft.com/office/drawing/2014/main" xmlns="" id="{ACD281C1-1D59-453F-A33A-D83E39EB063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29" name="Freeform 23">
              <a:extLst>
                <a:ext uri="{FF2B5EF4-FFF2-40B4-BE49-F238E27FC236}">
                  <a16:creationId xmlns:a16="http://schemas.microsoft.com/office/drawing/2014/main" xmlns="" id="{60217FAC-29FE-4D6B-9BB4-FF41AA756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0" name="Freeform 24">
              <a:extLst>
                <a:ext uri="{FF2B5EF4-FFF2-40B4-BE49-F238E27FC236}">
                  <a16:creationId xmlns:a16="http://schemas.microsoft.com/office/drawing/2014/main" xmlns="" id="{0D3CC33A-6E36-4A72-9965-8E20FB05D1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31" name="Freeform 25">
              <a:extLst>
                <a:ext uri="{FF2B5EF4-FFF2-40B4-BE49-F238E27FC236}">
                  <a16:creationId xmlns:a16="http://schemas.microsoft.com/office/drawing/2014/main" xmlns="" id="{F128F04E-05CD-4035-A32B-6E9ABAB931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grpSp>
      <p:sp>
        <p:nvSpPr>
          <p:cNvPr id="33" name="Rectangle 32">
            <a:extLst>
              <a:ext uri="{FF2B5EF4-FFF2-40B4-BE49-F238E27FC236}">
                <a16:creationId xmlns:a16="http://schemas.microsoft.com/office/drawing/2014/main" xmlns="" id="{BC2574CF-1D35-4994-87BD-5A3378E1A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xmlns="" id="{68B6AB33-DFE6-4FE4-94FE-C9E25424AD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983164" y="114486"/>
            <a:ext cx="7082263" cy="5565180"/>
          </a:xfrm>
        </p:spPr>
        <p:txBody>
          <a:bodyPr>
            <a:normAutofit/>
          </a:bodyPr>
          <a:lstStyle/>
          <a:p>
            <a:pPr algn="just">
              <a:lnSpc>
                <a:spcPct val="110000"/>
              </a:lnSpc>
              <a:buNone/>
            </a:pPr>
            <a:r>
              <a:rPr lang="pl-PL" sz="1000" dirty="0">
                <a:latin typeface="Calibri"/>
                <a:cs typeface="Calibri"/>
              </a:rPr>
              <a:t>Art.  842.  [Zwolnienie spod egzekucji administracyjnej]</a:t>
            </a:r>
            <a:endParaRPr lang="pl-PL" dirty="0"/>
          </a:p>
          <a:p>
            <a:pPr algn="just">
              <a:lnSpc>
                <a:spcPct val="110000"/>
              </a:lnSpc>
              <a:buNone/>
            </a:pPr>
            <a:r>
              <a:rPr lang="pl-PL" sz="1000" dirty="0">
                <a:latin typeface="Calibri"/>
                <a:cs typeface="Calibri"/>
              </a:rPr>
              <a:t>§  1.  Dopuszczalne jest również powództwo o zwolnienie zajętego przedmiotu od egzekucji administracyjnej. Do pozwu należy dołączyć postanowienie administracyjnego organu egzekucyjnego odmawiające żądaniu wyłączenia przedmiotu spod egzekucji. Niezależnie od wyniku sprawy sąd nałoży koszty procesu na osobę trzecią, powołującą w powództwie o zwolnienie przedmiotu od egzekucji administracyjnej nowe dowody istotne dla rozstrzygnięcia sprawy, których nie przedstawiła w postępowaniu administracyjnym, mimo że mogła je powołać w tym postępowaniu.</a:t>
            </a:r>
          </a:p>
          <a:p>
            <a:pPr algn="just">
              <a:lnSpc>
                <a:spcPct val="110000"/>
              </a:lnSpc>
              <a:buNone/>
            </a:pPr>
            <a:r>
              <a:rPr lang="pl-PL" sz="1000" dirty="0">
                <a:latin typeface="Calibri"/>
                <a:cs typeface="Calibri"/>
              </a:rPr>
              <a:t>§  2.  Powództwo można wnieść w ciągu dni czternastu od doręczenia postanowienia administracyjnego organu egzekucyjnego, a jeżeli zainteresowany wniósł zażalenie na to postanowienie - w ciągu dni czternastu od doręczenia postanowienia wydanego na skutek zażalenia.</a:t>
            </a:r>
          </a:p>
          <a:p>
            <a:pPr algn="just">
              <a:lnSpc>
                <a:spcPct val="110000"/>
              </a:lnSpc>
            </a:pPr>
            <a:endParaRPr lang="pl-PL" sz="1000" dirty="0">
              <a:latin typeface="Calibri"/>
              <a:cs typeface="Calibri"/>
            </a:endParaRPr>
          </a:p>
          <a:p>
            <a:pPr algn="just">
              <a:lnSpc>
                <a:spcPct val="110000"/>
              </a:lnSpc>
              <a:buNone/>
            </a:pPr>
            <a:r>
              <a:rPr lang="pl-PL" sz="1000" dirty="0">
                <a:latin typeface="Calibri"/>
                <a:cs typeface="Calibri"/>
              </a:rPr>
              <a:t>Powództwo o zwolnienie zajętego przedmiotu od egzekucji administracyjnej:</a:t>
            </a:r>
          </a:p>
          <a:p>
            <a:pPr algn="just">
              <a:lnSpc>
                <a:spcPct val="110000"/>
              </a:lnSpc>
            </a:pPr>
            <a:r>
              <a:rPr lang="pl-PL" sz="1000" dirty="0">
                <a:latin typeface="Calibri"/>
                <a:cs typeface="Calibri"/>
              </a:rPr>
              <a:t>Do pozwu należy dołączyć postanowienie administracyjnego organu egzekucyjnego, w którym organ ten odmawia wyłączenia przedmiotu spod egzekucji.</a:t>
            </a:r>
          </a:p>
          <a:p>
            <a:pPr algn="just">
              <a:lnSpc>
                <a:spcPct val="110000"/>
              </a:lnSpc>
            </a:pPr>
            <a:r>
              <a:rPr lang="pl-PL" sz="1000" dirty="0">
                <a:latin typeface="Calibri"/>
                <a:cs typeface="Calibri"/>
              </a:rPr>
              <a:t>Ograniczenie temporalne: 14 dni od doręczenia postanowienia o odmowie, chyba że zainteresowany wniósł zażalenie na to postanowienie- wówczas w ciągu 14 dni od doręczenia postanowienia wydanego na skutek wniesienia zażalenia.</a:t>
            </a:r>
          </a:p>
        </p:txBody>
      </p:sp>
      <p:sp>
        <p:nvSpPr>
          <p:cNvPr id="2" name="Tytuł 1">
            <a:extLst>
              <a:ext uri="{FF2B5EF4-FFF2-40B4-BE49-F238E27FC236}">
                <a16:creationId xmlns:a16="http://schemas.microsoft.com/office/drawing/2014/main" xmlns="" id="{8F1955F9-E66E-4BA3-9507-BE38F28ED419}"/>
              </a:ext>
            </a:extLst>
          </p:cNvPr>
          <p:cNvSpPr>
            <a:spLocks noGrp="1"/>
          </p:cNvSpPr>
          <p:nvPr>
            <p:ph type="title"/>
          </p:nvPr>
        </p:nvSpPr>
        <p:spPr>
          <a:xfrm>
            <a:off x="645459" y="960120"/>
            <a:ext cx="3865695" cy="4171278"/>
          </a:xfrm>
        </p:spPr>
        <p:txBody>
          <a:bodyPr>
            <a:normAutofit/>
          </a:bodyPr>
          <a:lstStyle/>
          <a:p>
            <a:pPr algn="r"/>
            <a:r>
              <a:rPr lang="pl-PL" dirty="0">
                <a:solidFill>
                  <a:schemeClr val="tx1"/>
                </a:solidFill>
              </a:rPr>
              <a:t>POWÓDZTWO INTERWENCYJNE</a:t>
            </a:r>
            <a:endParaRPr lang="pl-PL" sz="3200" dirty="0">
              <a:solidFill>
                <a:schemeClr val="tx1"/>
              </a:solidFill>
              <a:cs typeface="Calibri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Orzecznictwo</a:t>
            </a:r>
            <a:endParaRPr lang="pl-PL" dirty="0"/>
          </a:p>
        </p:txBody>
      </p:sp>
      <p:sp>
        <p:nvSpPr>
          <p:cNvPr id="3" name="Symbol zastępczy zawartości 2"/>
          <p:cNvSpPr>
            <a:spLocks noGrp="1"/>
          </p:cNvSpPr>
          <p:nvPr>
            <p:ph idx="1"/>
          </p:nvPr>
        </p:nvSpPr>
        <p:spPr/>
        <p:txBody>
          <a:bodyPr>
            <a:normAutofit fontScale="62500" lnSpcReduction="20000"/>
          </a:bodyPr>
          <a:lstStyle/>
          <a:p>
            <a:pPr algn="just">
              <a:buNone/>
            </a:pPr>
            <a:r>
              <a:rPr lang="pl-PL" dirty="0"/>
              <a:t>Powództwo </a:t>
            </a:r>
            <a:r>
              <a:rPr lang="pl-PL" dirty="0" err="1"/>
              <a:t>przeciwegzekucyjne</a:t>
            </a:r>
            <a:r>
              <a:rPr lang="pl-PL" dirty="0"/>
              <a:t> skierowane na pozbawienie lub ograniczenie wykonalności tytułu wykonawczego może być skutecznie wniesione tylko pod warunkiem, że istnieje potencjalna możliwość wykonania tytułu wykonawczego w całości lub w określonej jego części. Dłużnik traci możliwość wytoczenia powództwa opozycyjnego z chwilą wyegzekwowania świadczenia objętego tytułem wykonawczym w całości lub w określonej części w odniesieniu do już wyegzekwowanego świadczenia. Powództwo to jest więc niedopuszczalne w części, w której wykonalność tytułu wykonawczego wygasła na skutek jego zrealizowania.</a:t>
            </a:r>
          </a:p>
          <a:p>
            <a:pPr algn="just">
              <a:buNone/>
            </a:pPr>
            <a:r>
              <a:rPr lang="pl-PL" dirty="0"/>
              <a:t>- postanowienie SN z dnia 30 maja 2014 r., sygn., II CSK 679/13</a:t>
            </a:r>
          </a:p>
          <a:p>
            <a:pPr algn="just">
              <a:buNone/>
            </a:pPr>
            <a:r>
              <a:rPr lang="pl-PL" dirty="0"/>
              <a:t>Dobrowolne spełnienie świadczenia przez dłużnika po uzyskaniu przez wierzyciela tytułu wykonawczego nie wyklucza wytoczenia przez dłużnika powództwa o pozbawienie tytułu wykonawczego wykonalności (art. 840 KPC).</a:t>
            </a:r>
          </a:p>
          <a:p>
            <a:pPr algn="just">
              <a:buNone/>
            </a:pPr>
            <a:r>
              <a:rPr lang="pl-PL" dirty="0"/>
              <a:t>- wyrok SN z dnia 4 listopada 2005 r., sygn. V CK 296/05</a:t>
            </a:r>
          </a:p>
          <a:p>
            <a:pPr algn="just"/>
            <a:endParaRPr lang="pl-PL" dirty="0"/>
          </a:p>
          <a:p>
            <a:pPr algn="just">
              <a:buNone/>
            </a:pPr>
            <a:r>
              <a:rPr lang="pl-PL" dirty="0"/>
              <a:t>Powództwo opozycyjne przewidziane w art. 840 KPC nie prowadzi do ponownego merytorycznego rozpoznania sprawy zakończonej prawomocnym orzeczeniem. W związku z tym nie jest dopuszczalna merytoryczna zmiana uprzednio wydanego prawomocnego orzeczenia w oparciu o przepis art. 840 KPC. Podważenie prawomocnego orzeczenia może bowiem nastąpić tylko w trybie wznowienia postępowania lub rewizji nadzwyczajnej, jako trybie wyłącznie właściwym do uchylenia prawomocnych orzeczeń. Natomiast przesłanką dla prawidłowego stosowania art. 840 KPC jest stwierdzenia, że - pomimo prawomocności orzeczenia - orzeczenie to nie może być egzekwowane na skutek nowych zdarzeń, jakie nastąpiły po zamknięciu rozprawy.</a:t>
            </a:r>
          </a:p>
          <a:p>
            <a:pPr algn="just">
              <a:buNone/>
            </a:pPr>
            <a:r>
              <a:rPr lang="pl-PL" dirty="0"/>
              <a:t>- wyrok SN z dnia 12 grudnia 1972 r., sygn. II PR 372/72, </a:t>
            </a:r>
            <a:r>
              <a:rPr lang="pl-PL" dirty="0" err="1"/>
              <a:t>Legalis</a:t>
            </a:r>
            <a:r>
              <a:rPr lang="pl-PL" dirty="0"/>
              <a:t>.</a:t>
            </a:r>
          </a:p>
          <a:p>
            <a:pPr>
              <a:buNone/>
            </a:pP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BB6B22-8B34-41A8-A34E-0A3596C5B2D4}"/>
              </a:ext>
            </a:extLst>
          </p:cNvPr>
          <p:cNvSpPr>
            <a:spLocks noGrp="1"/>
          </p:cNvSpPr>
          <p:nvPr>
            <p:ph type="title"/>
          </p:nvPr>
        </p:nvSpPr>
        <p:spPr/>
        <p:txBody>
          <a:bodyPr/>
          <a:lstStyle/>
          <a:p>
            <a:r>
              <a:rPr lang="pl-PL" dirty="0"/>
              <a:t>WSZCZĘCIE- c.d.</a:t>
            </a:r>
          </a:p>
        </p:txBody>
      </p:sp>
      <p:sp>
        <p:nvSpPr>
          <p:cNvPr id="3" name="Content Placeholder 2">
            <a:extLst>
              <a:ext uri="{FF2B5EF4-FFF2-40B4-BE49-F238E27FC236}">
                <a16:creationId xmlns:a16="http://schemas.microsoft.com/office/drawing/2014/main" xmlns="" id="{BD880D77-BA8C-480F-805E-FEBC1866A249}"/>
              </a:ext>
            </a:extLst>
          </p:cNvPr>
          <p:cNvSpPr>
            <a:spLocks noGrp="1"/>
          </p:cNvSpPr>
          <p:nvPr>
            <p:ph idx="1"/>
          </p:nvPr>
        </p:nvSpPr>
        <p:spPr>
          <a:xfrm>
            <a:off x="4659516" y="41186"/>
            <a:ext cx="7528781" cy="6729326"/>
          </a:xfrm>
        </p:spPr>
        <p:txBody>
          <a:bodyPr vert="horz" lIns="91440" tIns="45720" rIns="91440" bIns="45720" rtlCol="0" anchor="ctr">
            <a:noAutofit/>
          </a:bodyPr>
          <a:lstStyle/>
          <a:p>
            <a:pPr algn="just">
              <a:buChar char="Ø"/>
            </a:pPr>
            <a:r>
              <a:rPr lang="pl-PL" sz="800" dirty="0">
                <a:latin typeface="Calibri"/>
                <a:cs typeface="Calibri"/>
              </a:rPr>
              <a:t>Wszczęcie następuje:</a:t>
            </a:r>
            <a:endParaRPr lang="pl-PL">
              <a:latin typeface="Calibri"/>
              <a:cs typeface="Calibri"/>
            </a:endParaRPr>
          </a:p>
          <a:p>
            <a:pPr lvl="1" algn="just"/>
            <a:r>
              <a:rPr lang="pl-PL" sz="800" dirty="0">
                <a:latin typeface="Calibri"/>
                <a:cs typeface="Calibri"/>
              </a:rPr>
              <a:t>Na wniosek,</a:t>
            </a:r>
          </a:p>
          <a:p>
            <a:pPr lvl="1" algn="just"/>
            <a:r>
              <a:rPr lang="pl-PL" sz="800" dirty="0">
                <a:latin typeface="Calibri"/>
                <a:cs typeface="Calibri"/>
              </a:rPr>
              <a:t>Z urzędu,</a:t>
            </a:r>
          </a:p>
          <a:p>
            <a:pPr lvl="1" algn="just"/>
            <a:r>
              <a:rPr lang="pl-PL" sz="800" dirty="0">
                <a:latin typeface="Calibri"/>
                <a:cs typeface="Calibri"/>
              </a:rPr>
              <a:t>Na żądanie albo polecenie uprawnionego organu.</a:t>
            </a:r>
          </a:p>
          <a:p>
            <a:pPr marL="0" indent="0" algn="just">
              <a:buNone/>
            </a:pPr>
            <a:endParaRPr lang="pl-PL" sz="800" dirty="0">
              <a:latin typeface="Calibri"/>
              <a:cs typeface="Calibri"/>
            </a:endParaRPr>
          </a:p>
          <a:p>
            <a:pPr algn="just">
              <a:buNone/>
            </a:pPr>
            <a:r>
              <a:rPr lang="pl-PL" sz="800" dirty="0">
                <a:latin typeface="Calibri"/>
                <a:cs typeface="Calibri"/>
              </a:rPr>
              <a:t>Art.  796.  [Wszczęcie egzekucji] </a:t>
            </a:r>
          </a:p>
          <a:p>
            <a:pPr algn="just">
              <a:buNone/>
            </a:pPr>
            <a:r>
              <a:rPr lang="pl-PL" sz="800" dirty="0">
                <a:latin typeface="Calibri"/>
                <a:cs typeface="Calibri"/>
              </a:rPr>
              <a:t>§  1.  Wniosek o wszczęcie egzekucji składa się stosownie do właściwości sądowi lub komornikowi. Wniosek składany komornikowi może być złożony na urzędowym formularzu.</a:t>
            </a:r>
          </a:p>
          <a:p>
            <a:pPr algn="just">
              <a:buNone/>
            </a:pPr>
            <a:r>
              <a:rPr lang="pl-PL" sz="800" dirty="0">
                <a:latin typeface="Calibri"/>
                <a:cs typeface="Calibri"/>
              </a:rPr>
              <a:t>§  2.  W sprawach, które mogą być wszczęte z urzędu, egzekucja może być wszczęta z urzędu na żądanie sądu pierwszej instancji, który sprawę rozpoznawał, skierowane do właściwego sądu lub komornika.</a:t>
            </a:r>
          </a:p>
          <a:p>
            <a:pPr algn="just">
              <a:buNone/>
            </a:pPr>
            <a:r>
              <a:rPr lang="pl-PL" sz="800" dirty="0">
                <a:latin typeface="Calibri"/>
                <a:cs typeface="Calibri"/>
              </a:rPr>
              <a:t>§  3.  Egzekucja może być również wszczęta na żądanie uprawnionego organu.</a:t>
            </a:r>
          </a:p>
          <a:p>
            <a:pPr algn="just">
              <a:buNone/>
            </a:pPr>
            <a:r>
              <a:rPr lang="pl-PL" sz="800" dirty="0">
                <a:latin typeface="Calibri"/>
                <a:cs typeface="Calibri"/>
              </a:rPr>
              <a:t>§  4.  Minister Sprawiedliwości określi, w drodze rozporządzenia, wzór i sposób udostępniania urzędowego formularza wniosku o wszczęcie egzekucji, mając na względzie ustawowe wymagania przewidziane dla tego pisma, potrzebę zamieszczenia niezbędnych pouczeń co do sposobu wypełniania formularza, wnoszenia pisma i skutków niedostosowania go do ustawowych wymagań, a także konieczność bezpłatnego udostępniania formularzy w kancelariach komorniczych, siedzibach sądów oraz sieci Internet w formie pozwalającej na dogodną edycję treści formularza.</a:t>
            </a:r>
          </a:p>
          <a:p>
            <a:pPr algn="just">
              <a:buChar char="Ø"/>
            </a:pPr>
            <a:r>
              <a:rPr lang="pl-PL" sz="800" dirty="0">
                <a:latin typeface="Calibri"/>
                <a:cs typeface="Calibri"/>
              </a:rPr>
              <a:t>To, że postępowanie egzekucyjne wszczynane jest na wniosek jest przejawem dyspozycyjnego charakteru tego postępowania. Jest to najczęstszy sposób wszczęcia egzekucji. Wniosek może złożyć wierzyciel widniejący na tytule wykonawczym lub przez prokuratora 9inny organ działający na tych zasadach co prokurator) na rzecz wierzyciela</a:t>
            </a:r>
          </a:p>
          <a:p>
            <a:pPr algn="just">
              <a:buChar char="Ø"/>
            </a:pPr>
            <a:r>
              <a:rPr lang="pl-PL" sz="800" dirty="0">
                <a:latin typeface="Calibri"/>
                <a:cs typeface="Calibri"/>
              </a:rPr>
              <a:t>Z urzędu: w sprawach, które mogą być wszczęte z urzędu, egzekucja również może być wszczęta z urzędu na żądanie sądu pierwszej instancji, który rozpoznawał sprawę. To żądanie powinno zostać skierowane do odpowiedniego organu egzekucyjnego (właściwego sądu lub właściwego komornika). </a:t>
            </a:r>
          </a:p>
          <a:p>
            <a:pPr algn="just">
              <a:buChar char="Ø"/>
            </a:pPr>
            <a:r>
              <a:rPr lang="pl-PL" sz="800" dirty="0">
                <a:latin typeface="Calibri"/>
                <a:cs typeface="Calibri"/>
              </a:rPr>
              <a:t>Przykłady wszczęcia z urzędu:</a:t>
            </a:r>
          </a:p>
          <a:p>
            <a:pPr lvl="1" algn="just">
              <a:buFontTx/>
              <a:buChar char="-"/>
            </a:pPr>
            <a:r>
              <a:rPr lang="pl-PL" sz="800" dirty="0">
                <a:latin typeface="Calibri"/>
                <a:cs typeface="Calibri"/>
              </a:rPr>
              <a:t>Sprawy opiekuńcze,</a:t>
            </a:r>
          </a:p>
          <a:p>
            <a:pPr lvl="1" algn="just">
              <a:buFontTx/>
              <a:buChar char="-"/>
            </a:pPr>
            <a:r>
              <a:rPr lang="pl-PL" sz="800" dirty="0">
                <a:latin typeface="Calibri"/>
                <a:cs typeface="Calibri"/>
              </a:rPr>
              <a:t>Sprawy o alimenty,</a:t>
            </a:r>
          </a:p>
          <a:p>
            <a:pPr lvl="1" algn="just">
              <a:buFontTx/>
              <a:buChar char="-"/>
            </a:pPr>
            <a:r>
              <a:rPr lang="pl-PL" sz="800" dirty="0">
                <a:latin typeface="Calibri"/>
                <a:cs typeface="Calibri"/>
              </a:rPr>
              <a:t>w sprawie o zniesienie współwłasności nieruchomości</a:t>
            </a:r>
          </a:p>
          <a:p>
            <a:pPr algn="just">
              <a:buChar char="Ø"/>
            </a:pPr>
            <a:r>
              <a:rPr lang="pl-PL" sz="800" dirty="0">
                <a:latin typeface="Calibri"/>
                <a:cs typeface="Calibri"/>
              </a:rPr>
              <a:t>W tej kategorii mieści się także egzekucja zainicjowana przez komornika w celu przymusowego wykonania jego postanowienia zawierającego wezwanie do uiszczenia kosztów komorniczych</a:t>
            </a:r>
          </a:p>
          <a:p>
            <a:pPr algn="just">
              <a:buChar char="Ø"/>
            </a:pPr>
            <a:r>
              <a:rPr lang="pl-PL" sz="800" dirty="0">
                <a:latin typeface="Calibri"/>
                <a:cs typeface="Calibri"/>
              </a:rPr>
              <a:t>Wszczęcie na żądanie uprawnionego organu: takim uprawnionym organem będzie np. sąd administracyjny żądający wszczęcia egzekuvji orzeczonych grzywien/kosztów sądowych.</a:t>
            </a:r>
          </a:p>
        </p:txBody>
      </p:sp>
    </p:spTree>
    <p:extLst>
      <p:ext uri="{BB962C8B-B14F-4D97-AF65-F5344CB8AC3E}">
        <p14:creationId xmlns:p14="http://schemas.microsoft.com/office/powerpoint/2010/main" xmlns="" val="230690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3C5918A-1DC5-4CF3-AA27-00AA3088AA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B786683A-6FD6-4BF7-B3B0-DC39767739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Shape 11">
            <a:extLst>
              <a:ext uri="{FF2B5EF4-FFF2-40B4-BE49-F238E27FC236}">
                <a16:creationId xmlns:a16="http://schemas.microsoft.com/office/drawing/2014/main" xmlns="" id="{05169E50-59FB-4AEE-B61D-44A882A4CD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Shape 13">
            <a:extLst>
              <a:ext uri="{FF2B5EF4-FFF2-40B4-BE49-F238E27FC236}">
                <a16:creationId xmlns:a16="http://schemas.microsoft.com/office/drawing/2014/main" xmlns="" id="{117C30F0-5A38-4B60-B632-3AF7C2780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Shape 15">
            <a:extLst>
              <a:ext uri="{FF2B5EF4-FFF2-40B4-BE49-F238E27FC236}">
                <a16:creationId xmlns:a16="http://schemas.microsoft.com/office/drawing/2014/main" xmlns="" id="{A200CBA5-3F2B-4AAC-9F86-99AFECC19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97AFD566-3EF0-44B2-91EE-2572354785ED}"/>
              </a:ext>
            </a:extLst>
          </p:cNvPr>
          <p:cNvSpPr>
            <a:spLocks noGrp="1"/>
          </p:cNvSpPr>
          <p:nvPr>
            <p:ph type="title"/>
          </p:nvPr>
        </p:nvSpPr>
        <p:spPr>
          <a:xfrm>
            <a:off x="7874928" y="1124998"/>
            <a:ext cx="3456122" cy="4589717"/>
          </a:xfrm>
        </p:spPr>
        <p:txBody>
          <a:bodyPr>
            <a:normAutofit/>
          </a:bodyPr>
          <a:lstStyle/>
          <a:p>
            <a:pPr algn="l"/>
            <a:r>
              <a:rPr lang="pl-PL" sz="4800"/>
              <a:t>WNIOSEK</a:t>
            </a:r>
          </a:p>
        </p:txBody>
      </p:sp>
      <p:sp>
        <p:nvSpPr>
          <p:cNvPr id="3" name="Content Placeholder 2">
            <a:extLst>
              <a:ext uri="{FF2B5EF4-FFF2-40B4-BE49-F238E27FC236}">
                <a16:creationId xmlns:a16="http://schemas.microsoft.com/office/drawing/2014/main" xmlns="" id="{A8F14FF8-D58B-48EA-941E-ADAB762D93FE}"/>
              </a:ext>
            </a:extLst>
          </p:cNvPr>
          <p:cNvSpPr>
            <a:spLocks noGrp="1"/>
          </p:cNvSpPr>
          <p:nvPr>
            <p:ph idx="1"/>
          </p:nvPr>
        </p:nvSpPr>
        <p:spPr>
          <a:xfrm>
            <a:off x="73748" y="50628"/>
            <a:ext cx="6737404" cy="6698279"/>
          </a:xfrm>
        </p:spPr>
        <p:txBody>
          <a:bodyPr>
            <a:normAutofit/>
          </a:bodyPr>
          <a:lstStyle/>
          <a:p>
            <a:pPr algn="just">
              <a:lnSpc>
                <a:spcPct val="110000"/>
              </a:lnSpc>
              <a:buNone/>
            </a:pPr>
            <a:endParaRPr lang="pl-PL" sz="800" dirty="0">
              <a:latin typeface="Calibri"/>
              <a:cs typeface="Calibri"/>
            </a:endParaRPr>
          </a:p>
          <a:p>
            <a:pPr algn="just">
              <a:lnSpc>
                <a:spcPct val="110000"/>
              </a:lnSpc>
              <a:buNone/>
            </a:pPr>
            <a:r>
              <a:rPr lang="pl-PL" sz="800" dirty="0">
                <a:latin typeface="Calibri"/>
                <a:cs typeface="Calibri"/>
              </a:rPr>
              <a:t>Art.  797.  [Wymagania wniosku]</a:t>
            </a:r>
            <a:endParaRPr lang="pl-PL">
              <a:latin typeface="Calibri"/>
              <a:cs typeface="Calibri"/>
            </a:endParaRPr>
          </a:p>
          <a:p>
            <a:pPr algn="just">
              <a:lnSpc>
                <a:spcPct val="110000"/>
              </a:lnSpc>
              <a:buNone/>
            </a:pPr>
            <a:r>
              <a:rPr lang="pl-PL" sz="800" dirty="0">
                <a:latin typeface="Calibri"/>
                <a:cs typeface="Calibri"/>
              </a:rPr>
              <a:t>§  1.  We wniosku o wszczęcie egzekucji lub żądaniu przeprowadzenia egzekucji z urzędu wskazuje się świadczenie, które ma być spełnione. Do wniosku lub żądania dołącza się tytuł wykonawczy.</a:t>
            </a:r>
          </a:p>
          <a:p>
            <a:pPr algn="just">
              <a:lnSpc>
                <a:spcPct val="110000"/>
              </a:lnSpc>
              <a:buNone/>
            </a:pPr>
            <a:r>
              <a:rPr lang="pl-PL" sz="800" dirty="0">
                <a:latin typeface="Calibri"/>
                <a:cs typeface="Calibri"/>
              </a:rPr>
              <a:t>§  1</a:t>
            </a:r>
            <a:r>
              <a:rPr lang="pl-PL" sz="800" baseline="30000" dirty="0">
                <a:latin typeface="Calibri"/>
                <a:cs typeface="Calibri"/>
              </a:rPr>
              <a:t>1</a:t>
            </a:r>
            <a:r>
              <a:rPr lang="pl-PL" sz="800" dirty="0">
                <a:latin typeface="Calibri"/>
                <a:cs typeface="Calibri"/>
              </a:rPr>
              <a:t>.  Jeżeli z treści tytułu wykonawczego wynika, że termin przedawnienia dochodzonego roszczenia upłynął, do wniosku należy dołączyć również dokument, z którego wynika, że doszło do przerwania biegu przedawnienia.</a:t>
            </a:r>
          </a:p>
          <a:p>
            <a:pPr algn="just">
              <a:lnSpc>
                <a:spcPct val="110000"/>
              </a:lnSpc>
              <a:buNone/>
            </a:pPr>
            <a:r>
              <a:rPr lang="pl-PL" sz="800" dirty="0">
                <a:latin typeface="Calibri"/>
                <a:cs typeface="Calibri"/>
              </a:rPr>
              <a:t>§  2.  Wniosek o wszczęcie egzekucji na podstawie tytułu wykonawczego, o którym mowa w art. 783 § 4, może być złożony do komornika także za pośrednictwem systemu teleinformatycznego.</a:t>
            </a:r>
          </a:p>
          <a:p>
            <a:pPr algn="just">
              <a:lnSpc>
                <a:spcPct val="110000"/>
              </a:lnSpc>
              <a:buNone/>
            </a:pPr>
            <a:r>
              <a:rPr lang="pl-PL" sz="800" dirty="0">
                <a:latin typeface="Calibri"/>
                <a:cs typeface="Calibri"/>
              </a:rPr>
              <a:t>§  3.  Jeżeli podstawą egzekucji jest tytuł wykonawczy, o którym mowa w art. 783 § 4, do wniosku o wszczęcie egzekucji lub żądania przeprowadzenia egzekucji z urzędu dołącza się dokument uzyskany z systemu teleinformatycznego, umożliwiający organowi egzekucyjnemu weryfikację istnienia i treści tego tytułu, a w przypadku złożenia wniosku o wszczęcie egzekucji za pośrednictwem systemu teleinformatycznego wskazuje się tytuł wykonawczy.</a:t>
            </a:r>
          </a:p>
          <a:p>
            <a:pPr algn="just">
              <a:lnSpc>
                <a:spcPct val="110000"/>
              </a:lnSpc>
              <a:buNone/>
            </a:pPr>
            <a:r>
              <a:rPr lang="pl-PL" sz="800" dirty="0">
                <a:latin typeface="Calibri"/>
                <a:cs typeface="Calibri"/>
              </a:rPr>
              <a:t>§  4.  Wszczynając egzekucję na podstawie tytułu wykonawczego, o którym mowa w art. 783 § 4, komornik jest zobowiązany do zweryfikowania treści przedstawionego mu dokumentu uzyskanego z systemu teleinformatycznego oraz zaznaczenia w tym systemie faktu prowadzenia egzekucji na podstawie tego tytułu.</a:t>
            </a:r>
          </a:p>
          <a:p>
            <a:pPr algn="just">
              <a:lnSpc>
                <a:spcPct val="110000"/>
              </a:lnSpc>
              <a:buNone/>
            </a:pPr>
            <a:r>
              <a:rPr lang="pl-PL" sz="800" dirty="0">
                <a:latin typeface="Calibri"/>
                <a:cs typeface="Calibri"/>
              </a:rPr>
              <a:t>§  5.  Ilekroć w ustawie jest mowa o przedstawieniu (okazaniu, dołączeniu, doręczeniu albo złożeniu) tytułu wykonawczego, a tytułem tym jest tytuł wykonawczy, o którym mowa w art. 783 § 4, należy przedstawić zweryfikowany przez komornika dokument, o którym mowa w § 3. Jeżeli tytuł wykonawczy ma być złożony w postępowaniu prowadzonym przez sąd lub komornika wystarcza złożenie dokumentu uzyskanego z systemu teleinformatycznego. Przepis § 4 stosuje się odpowiednio.</a:t>
            </a:r>
          </a:p>
          <a:p>
            <a:pPr algn="just">
              <a:lnSpc>
                <a:spcPct val="110000"/>
              </a:lnSpc>
              <a:buChar char="Ø"/>
            </a:pPr>
            <a:r>
              <a:rPr lang="pl-PL" sz="800" dirty="0">
                <a:latin typeface="Calibri"/>
                <a:cs typeface="Calibri"/>
              </a:rPr>
              <a:t>Forma:</a:t>
            </a:r>
          </a:p>
          <a:p>
            <a:pPr lvl="1" algn="just">
              <a:lnSpc>
                <a:spcPct val="110000"/>
              </a:lnSpc>
              <a:buFont typeface="Wingdings"/>
              <a:buChar char="§"/>
            </a:pPr>
            <a:r>
              <a:rPr lang="pl-PL" sz="800" dirty="0">
                <a:latin typeface="Calibri"/>
                <a:cs typeface="Calibri"/>
              </a:rPr>
              <a:t>pisemna,</a:t>
            </a:r>
          </a:p>
          <a:p>
            <a:pPr lvl="1" algn="just">
              <a:lnSpc>
                <a:spcPct val="110000"/>
              </a:lnSpc>
              <a:buFont typeface="Wingdings"/>
              <a:buChar char="§"/>
            </a:pPr>
            <a:r>
              <a:rPr lang="pl-PL" sz="800" dirty="0">
                <a:latin typeface="Calibri"/>
                <a:cs typeface="Calibri"/>
              </a:rPr>
              <a:t>Na urzędowym formularzu- jeżeli wniosek kierujemy do komornika</a:t>
            </a:r>
          </a:p>
          <a:p>
            <a:pPr lvl="1" algn="just">
              <a:lnSpc>
                <a:spcPct val="110000"/>
              </a:lnSpc>
              <a:buFont typeface="Wingdings"/>
              <a:buChar char="§"/>
            </a:pPr>
            <a:r>
              <a:rPr lang="pl-PL" sz="800" dirty="0">
                <a:latin typeface="Calibri"/>
                <a:cs typeface="Calibri"/>
              </a:rPr>
              <a:t>Wniosek o wszczęcie egzekucji na podstawie </a:t>
            </a:r>
            <a:r>
              <a:rPr lang="pl-PL" sz="800" b="1" dirty="0">
                <a:latin typeface="Calibri"/>
                <a:cs typeface="Calibri"/>
              </a:rPr>
              <a:t>elektronicznego tytułu wykonawczego </a:t>
            </a:r>
            <a:r>
              <a:rPr lang="pl-PL" sz="800" dirty="0">
                <a:latin typeface="Calibri"/>
                <a:cs typeface="Calibri"/>
              </a:rPr>
              <a:t>może być złożony do komornika także za pośrednictwem systemu teleinformatycznego.</a:t>
            </a:r>
          </a:p>
          <a:p>
            <a:pPr algn="just">
              <a:lnSpc>
                <a:spcPct val="110000"/>
              </a:lnSpc>
              <a:buChar char="Ø"/>
            </a:pPr>
            <a:r>
              <a:rPr lang="pl-PL" sz="800" dirty="0">
                <a:latin typeface="Calibri"/>
                <a:cs typeface="Calibri"/>
              </a:rPr>
              <a:t>Elementy:</a:t>
            </a:r>
          </a:p>
          <a:p>
            <a:pPr lvl="1" algn="just">
              <a:lnSpc>
                <a:spcPct val="110000"/>
              </a:lnSpc>
              <a:buFont typeface="Wingdings"/>
              <a:buChar char="§"/>
            </a:pPr>
            <a:r>
              <a:rPr lang="pl-PL" sz="800" dirty="0">
                <a:latin typeface="Calibri"/>
                <a:cs typeface="Calibri"/>
              </a:rPr>
              <a:t>Spełnienie wymogów jak dla pisma procesowego,</a:t>
            </a:r>
          </a:p>
          <a:p>
            <a:pPr lvl="1" algn="just">
              <a:lnSpc>
                <a:spcPct val="110000"/>
              </a:lnSpc>
              <a:buFont typeface="Wingdings"/>
              <a:buChar char="§"/>
            </a:pPr>
            <a:r>
              <a:rPr lang="pl-PL" sz="800" dirty="0">
                <a:latin typeface="Calibri"/>
                <a:cs typeface="Calibri"/>
              </a:rPr>
              <a:t>Określenie dłużnika ze wskazaniem jego aktualnego miejsca zamieszkania lub siedziby</a:t>
            </a:r>
          </a:p>
          <a:p>
            <a:pPr lvl="1" algn="just">
              <a:lnSpc>
                <a:spcPct val="110000"/>
              </a:lnSpc>
              <a:buFont typeface="Wingdings"/>
              <a:buChar char="§"/>
            </a:pPr>
            <a:r>
              <a:rPr lang="pl-PL" sz="800" dirty="0">
                <a:latin typeface="Calibri"/>
                <a:cs typeface="Calibri"/>
              </a:rPr>
              <a:t>Wskazanie świadczenia, które ma być spełnione (powinno ona wynikać z tytułu wykonawczego; możemy </a:t>
            </a:r>
            <a:r>
              <a:rPr lang="pl-PL" sz="800" dirty="0" err="1">
                <a:latin typeface="Calibri"/>
                <a:cs typeface="Calibri"/>
              </a:rPr>
              <a:t>żądąc</a:t>
            </a:r>
            <a:r>
              <a:rPr lang="pl-PL" sz="800" dirty="0">
                <a:latin typeface="Calibri"/>
                <a:cs typeface="Calibri"/>
              </a:rPr>
              <a:t> wyegzekwowania świadczenia w całości lub części- komornik będzie związany wskazanym przez nas zakresem)</a:t>
            </a:r>
          </a:p>
          <a:p>
            <a:pPr lvl="1" algn="just">
              <a:lnSpc>
                <a:spcPct val="110000"/>
              </a:lnSpc>
              <a:buFont typeface="Wingdings"/>
              <a:buChar char="§"/>
            </a:pPr>
            <a:r>
              <a:rPr lang="pl-PL" sz="800" dirty="0">
                <a:latin typeface="Calibri"/>
                <a:cs typeface="Calibri"/>
              </a:rPr>
              <a:t>Co do zasady brak wymogu wskazania sposobu egzekucji. Nie dotyczy to jednak egzekucji z nieruchomości. Tylko i wyłącznie na wniosek wierzyciela organ egzekucyjny może skierować egzekucję do nieruchomości dłużnika. </a:t>
            </a:r>
          </a:p>
          <a:p>
            <a:pPr lvl="1" algn="just">
              <a:lnSpc>
                <a:spcPct val="110000"/>
              </a:lnSpc>
              <a:buFont typeface="Wingdings"/>
              <a:buChar char="§"/>
            </a:pPr>
            <a:r>
              <a:rPr lang="pl-PL" sz="800" dirty="0">
                <a:latin typeface="Calibri"/>
                <a:cs typeface="Calibri"/>
              </a:rPr>
              <a:t>Dołączenie tytułu wykonawczego (co do zasady, w oryginale)</a:t>
            </a:r>
          </a:p>
          <a:p>
            <a:pPr lvl="1" algn="just">
              <a:lnSpc>
                <a:spcPct val="110000"/>
              </a:lnSpc>
              <a:buFont typeface="Wingdings"/>
              <a:buChar char="§"/>
            </a:pPr>
            <a:r>
              <a:rPr lang="pl-PL" sz="800" dirty="0">
                <a:latin typeface="Calibri"/>
                <a:cs typeface="Calibri"/>
              </a:rPr>
              <a:t>Wniosek może być złożony w formie pisemnej lub ustnie do protokołu. Może być także złożony na urzędowym formularzu. </a:t>
            </a:r>
          </a:p>
          <a:p>
            <a:pPr marL="0" indent="0" algn="just">
              <a:lnSpc>
                <a:spcPct val="110000"/>
              </a:lnSpc>
              <a:buNone/>
            </a:pPr>
            <a:endParaRPr lang="pl-PL" sz="700" dirty="0"/>
          </a:p>
          <a:p>
            <a:pPr marL="0" indent="0">
              <a:lnSpc>
                <a:spcPct val="110000"/>
              </a:lnSpc>
              <a:buNone/>
            </a:pPr>
            <a:endParaRPr lang="pl-PL" sz="400"/>
          </a:p>
        </p:txBody>
      </p:sp>
    </p:spTree>
    <p:extLst>
      <p:ext uri="{BB962C8B-B14F-4D97-AF65-F5344CB8AC3E}">
        <p14:creationId xmlns:p14="http://schemas.microsoft.com/office/powerpoint/2010/main" xmlns="" val="396087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F3C5918A-1DC5-4CF3-AA27-00AA3088AA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xmlns="" id="{B786683A-6FD6-4BF7-B3B0-DC39767739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2" name="Freeform: Shape 11">
            <a:extLst>
              <a:ext uri="{FF2B5EF4-FFF2-40B4-BE49-F238E27FC236}">
                <a16:creationId xmlns:a16="http://schemas.microsoft.com/office/drawing/2014/main" xmlns="" id="{05169E50-59FB-4AEE-B61D-44A882A4CD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sp>
      <p:sp>
        <p:nvSpPr>
          <p:cNvPr id="14" name="Freeform: Shape 13">
            <a:extLst>
              <a:ext uri="{FF2B5EF4-FFF2-40B4-BE49-F238E27FC236}">
                <a16:creationId xmlns:a16="http://schemas.microsoft.com/office/drawing/2014/main" xmlns="" id="{117C30F0-5A38-4B60-B632-3AF7C2780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xmlns="">
                <a:solidFill>
                  <a:srgbClr val="FFFFFF"/>
                </a:solidFill>
              </a14:hiddenFill>
            </a:ext>
          </a:extLst>
        </p:spPr>
      </p:sp>
      <p:sp>
        <p:nvSpPr>
          <p:cNvPr id="16" name="Freeform: Shape 15">
            <a:extLst>
              <a:ext uri="{FF2B5EF4-FFF2-40B4-BE49-F238E27FC236}">
                <a16:creationId xmlns:a16="http://schemas.microsoft.com/office/drawing/2014/main" xmlns="" id="{A200CBA5-3F2B-4AAC-9F86-99AFECC19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97AFD566-3EF0-44B2-91EE-2572354785ED}"/>
              </a:ext>
            </a:extLst>
          </p:cNvPr>
          <p:cNvSpPr>
            <a:spLocks noGrp="1"/>
          </p:cNvSpPr>
          <p:nvPr>
            <p:ph type="title"/>
          </p:nvPr>
        </p:nvSpPr>
        <p:spPr>
          <a:xfrm>
            <a:off x="7874928" y="1124998"/>
            <a:ext cx="3456122" cy="4589717"/>
          </a:xfrm>
        </p:spPr>
        <p:txBody>
          <a:bodyPr>
            <a:normAutofit/>
          </a:bodyPr>
          <a:lstStyle/>
          <a:p>
            <a:pPr algn="l"/>
            <a:r>
              <a:rPr lang="pl-PL" sz="4800"/>
              <a:t>WNIOSEK</a:t>
            </a:r>
          </a:p>
        </p:txBody>
      </p:sp>
      <p:sp>
        <p:nvSpPr>
          <p:cNvPr id="3" name="Content Placeholder 2">
            <a:extLst>
              <a:ext uri="{FF2B5EF4-FFF2-40B4-BE49-F238E27FC236}">
                <a16:creationId xmlns:a16="http://schemas.microsoft.com/office/drawing/2014/main" xmlns="" id="{A8F14FF8-D58B-48EA-941E-ADAB762D93FE}"/>
              </a:ext>
            </a:extLst>
          </p:cNvPr>
          <p:cNvSpPr>
            <a:spLocks noGrp="1"/>
          </p:cNvSpPr>
          <p:nvPr>
            <p:ph idx="1"/>
          </p:nvPr>
        </p:nvSpPr>
        <p:spPr>
          <a:xfrm>
            <a:off x="73748" y="50628"/>
            <a:ext cx="6737404" cy="6698279"/>
          </a:xfrm>
        </p:spPr>
        <p:txBody>
          <a:bodyPr>
            <a:normAutofit/>
          </a:bodyPr>
          <a:lstStyle/>
          <a:p>
            <a:pPr marL="0" indent="0" algn="just">
              <a:lnSpc>
                <a:spcPct val="110000"/>
              </a:lnSpc>
              <a:buNone/>
            </a:pPr>
            <a:r>
              <a:rPr lang="pl-PL" sz="800" dirty="0">
                <a:latin typeface="Calibri"/>
                <a:cs typeface="Calibri"/>
              </a:rPr>
              <a:t>Fakultatywne elementy:</a:t>
            </a:r>
          </a:p>
          <a:p>
            <a:pPr algn="just">
              <a:lnSpc>
                <a:spcPct val="110000"/>
              </a:lnSpc>
              <a:buFontTx/>
              <a:buChar char="-"/>
            </a:pPr>
            <a:r>
              <a:rPr lang="pl-PL" sz="800" dirty="0">
                <a:latin typeface="Calibri"/>
                <a:cs typeface="Calibri"/>
              </a:rPr>
              <a:t>Wskazanie sposobu egzekucji, zlecenie poszukiwania majątku, wskazanie majątku dłużnika.</a:t>
            </a:r>
          </a:p>
          <a:p>
            <a:pPr algn="just">
              <a:lnSpc>
                <a:spcPct val="110000"/>
              </a:lnSpc>
              <a:buNone/>
            </a:pPr>
            <a:r>
              <a:rPr lang="pl-PL" sz="800" dirty="0">
                <a:latin typeface="Calibri"/>
                <a:cs typeface="Calibri"/>
              </a:rPr>
              <a:t>Co do wskazania świadczenia: Art.  799.  [Kilka sposobów egzekucji] §  1.  Wniosek o wszczęcie egzekucji lub żądanie przeprowadzenia egzekucji z urzędu umożliwia prowadzenie egzekucji według wszystkich dopuszczalnych sposobów, z wyjątkiem egzekucji z nieruchomości. Skierowanie egzekucji do nieruchomości dłużnika oraz składników jego majątku, do których przepisy o egzekucji z nieruchomości stosuje się odpowiednio, jest możliwe tylko na wniosek wierzyciela. Wierzyciel może wskazać wybrane przez siebie sposób albo sposoby egzekucji. Organ egzekucyjny stosuje sposób egzekucji najmniej uciążliwy dla dłużnika.</a:t>
            </a:r>
          </a:p>
          <a:p>
            <a:pPr algn="just">
              <a:lnSpc>
                <a:spcPct val="110000"/>
              </a:lnSpc>
              <a:buNone/>
            </a:pPr>
            <a:r>
              <a:rPr lang="pl-PL" sz="800" dirty="0">
                <a:latin typeface="Calibri"/>
                <a:cs typeface="Calibri"/>
              </a:rPr>
              <a:t>§  2.  Jeżeli egzekucja z jednej części majątku dłużnika oczywiście wystarcza na zaspokojenie wierzyciela, dłużnik może żądać zawieszenia egzekucji z pozostałej części majątku.</a:t>
            </a:r>
          </a:p>
          <a:p>
            <a:pPr marL="0" indent="0" algn="just">
              <a:lnSpc>
                <a:spcPct val="110000"/>
              </a:lnSpc>
              <a:buNone/>
            </a:pPr>
            <a:endParaRPr lang="pl-PL" sz="800" dirty="0">
              <a:latin typeface="Calibri"/>
              <a:cs typeface="Calibri"/>
            </a:endParaRPr>
          </a:p>
          <a:p>
            <a:pPr marL="0" indent="0" algn="just">
              <a:lnSpc>
                <a:spcPct val="110000"/>
              </a:lnSpc>
              <a:buNone/>
            </a:pPr>
            <a:r>
              <a:rPr lang="pl-PL" sz="800" dirty="0">
                <a:latin typeface="Calibri"/>
                <a:cs typeface="Calibri"/>
              </a:rPr>
              <a:t>Problematyczne kwestie:</a:t>
            </a:r>
          </a:p>
          <a:p>
            <a:pPr marL="171450" indent="-171450" algn="just">
              <a:lnSpc>
                <a:spcPct val="110000"/>
              </a:lnSpc>
            </a:pPr>
            <a:r>
              <a:rPr lang="pl-PL" sz="800" dirty="0">
                <a:latin typeface="Calibri"/>
                <a:cs typeface="Calibri"/>
              </a:rPr>
              <a:t> ze świadczeniami przemiennymi:</a:t>
            </a:r>
          </a:p>
          <a:p>
            <a:pPr marL="0" indent="0">
              <a:lnSpc>
                <a:spcPct val="110000"/>
              </a:lnSpc>
              <a:buNone/>
            </a:pPr>
            <a:r>
              <a:rPr lang="pl-PL" sz="800" dirty="0">
                <a:latin typeface="Calibri"/>
                <a:cs typeface="Calibri"/>
              </a:rPr>
              <a:t>W przypadku wniosku o egzekucję świadczeń przemiennych niemożliwe jest wskazanie w ramach wniosku dokładne określenie świadczenia. Należy pamiętać, że to dłużnikowi przysługuje prawo wyboru świadczenia. Jeżeli dłużnik nie dokonał wyboru świadczenia, komornik na wniosek wierzyciela może wyznaczyć dłużnikowi odpowiedni termin na dokonanie wyboru. Jeżeli dłużnik nie dokona wyboru świadczenia w terminie, wówczas uprawnienie do wyboru świadczenia przechodzi na wierzyciela;</a:t>
            </a:r>
            <a:r>
              <a:rPr lang="pl-PL" sz="800" dirty="0">
                <a:latin typeface="Calibri"/>
              </a:rPr>
              <a:t/>
            </a:r>
            <a:br>
              <a:rPr lang="pl-PL" sz="800" dirty="0">
                <a:latin typeface="Calibri"/>
              </a:rPr>
            </a:br>
            <a:endParaRPr lang="pl-PL" sz="800">
              <a:latin typeface="Calibri"/>
              <a:cs typeface="Calibri"/>
            </a:endParaRPr>
          </a:p>
          <a:p>
            <a:pPr marL="0" indent="0" algn="just">
              <a:lnSpc>
                <a:spcPct val="110000"/>
              </a:lnSpc>
              <a:buNone/>
            </a:pPr>
            <a:r>
              <a:rPr lang="pl-PL" sz="800" dirty="0">
                <a:latin typeface="Calibri"/>
                <a:cs typeface="Calibri"/>
              </a:rPr>
              <a:t> Art.  798.  [Wybór świadczeń przez dłużnika] Jeżeli dłużnikowi przysługuje wybór między świadczeniami, które ma spełnić, a wyboru jeszcze nie dokonał, komornik, wszczynając egzekucję celem spełnienia tych świadczeń, na wniosek wierzyciela wyznaczy dłużnikowi odpowiedni termin do dokonania wyboru. Po bezskutecznym upływie tego terminu wierzyciel wybierze świadczenie, które ma być spełnione.</a:t>
            </a:r>
          </a:p>
          <a:p>
            <a:pPr marL="0" indent="0" algn="just">
              <a:lnSpc>
                <a:spcPct val="110000"/>
              </a:lnSpc>
              <a:buNone/>
            </a:pPr>
            <a:endParaRPr lang="pl-PL" sz="800" dirty="0">
              <a:latin typeface="Calibri"/>
              <a:cs typeface="Calibri"/>
            </a:endParaRPr>
          </a:p>
          <a:p>
            <a:pPr marL="171450" indent="-171450" algn="just">
              <a:lnSpc>
                <a:spcPct val="110000"/>
              </a:lnSpc>
            </a:pPr>
            <a:r>
              <a:rPr lang="pl-PL" sz="800" dirty="0">
                <a:latin typeface="Calibri"/>
                <a:cs typeface="Calibri"/>
              </a:rPr>
              <a:t>Z walutą obcą:</a:t>
            </a:r>
          </a:p>
          <a:p>
            <a:pPr marL="0" indent="0" algn="just">
              <a:lnSpc>
                <a:spcPct val="110000"/>
              </a:lnSpc>
              <a:buNone/>
            </a:pPr>
            <a:r>
              <a:rPr lang="pl-PL" sz="800" dirty="0">
                <a:latin typeface="Calibri"/>
                <a:cs typeface="Calibri"/>
              </a:rPr>
              <a:t>Jeżeli tytuł wykonawczy obejmuje świadczenie w walucie obcej, organ egzekucyjny </a:t>
            </a:r>
            <a:r>
              <a:rPr lang="pl-PL" sz="800" dirty="0" err="1">
                <a:latin typeface="Calibri"/>
                <a:cs typeface="Calibri"/>
              </a:rPr>
              <a:t>zobowiazany</a:t>
            </a:r>
            <a:r>
              <a:rPr lang="pl-PL" sz="800" dirty="0">
                <a:latin typeface="Calibri"/>
                <a:cs typeface="Calibri"/>
              </a:rPr>
              <a:t> jest do przeliczenia tej kwoty na walutę złotego polskiego- zgodnie z kursem średnim NBP z dnia sporządzenia planu podziału,  gdy go nie sporządzono- na dzień wypłaty kwoty wierzycielowi (wyjątek w paragrafie 2)</a:t>
            </a:r>
          </a:p>
          <a:p>
            <a:pPr algn="just">
              <a:lnSpc>
                <a:spcPct val="110000"/>
              </a:lnSpc>
              <a:buNone/>
            </a:pPr>
            <a:r>
              <a:rPr lang="pl-PL" sz="800" dirty="0">
                <a:latin typeface="Calibri"/>
                <a:cs typeface="Calibri"/>
              </a:rPr>
              <a:t>Art.  798</a:t>
            </a:r>
            <a:r>
              <a:rPr lang="pl-PL" sz="800" baseline="30000" dirty="0">
                <a:latin typeface="Calibri"/>
                <a:cs typeface="Calibri"/>
              </a:rPr>
              <a:t>1</a:t>
            </a:r>
            <a:r>
              <a:rPr lang="pl-PL" sz="800" dirty="0">
                <a:latin typeface="Calibri"/>
                <a:cs typeface="Calibri"/>
              </a:rPr>
              <a:t>.  [Przeliczenie zasądzonej kwoty na walutę polską] §  1.  Jeżeli tytuł wykonawczy obejmuje świadczenie pieniężne w walucie obcej, organ egzekucyjny przelicza zasądzoną kwotę na walutę polską według kursu średniego ogłaszanego przez Narodowy Bank Polski na dzień sporządzenia planu podziału, a jeżeli planu nie sporządzono - na dzień wypłaty kwoty wierzycielowi.</a:t>
            </a:r>
          </a:p>
          <a:p>
            <a:pPr algn="just">
              <a:lnSpc>
                <a:spcPct val="110000"/>
              </a:lnSpc>
              <a:buNone/>
            </a:pPr>
            <a:r>
              <a:rPr lang="pl-PL" sz="800" dirty="0">
                <a:latin typeface="Calibri"/>
                <a:cs typeface="Calibri"/>
              </a:rPr>
              <a:t>§  2.  Przepisu § 1 nie stosuje się, jeżeli z tytułu wykonawczego wynika, że świadczenie pieniężne podlega spełnieniu wyłącznie w walucie obcej. W takim przypadku organ egzekucyjny nabywa tę walutę w banku. Wszczynając egzekucję, organ egzekucyjny wyznacza dłużnikowi tygodniowy termin do wskazania banku. Po bezskutecznym upływie wyznaczonego terminu organ egzekucyjny wzywa wierzyciela do wskazania banku w terminie tygodniowym. Jeżeli dłużnik albo wierzyciel nie wskażą banku, wskazanie banku należy do organu egzekucyjnego. Bankiem wskazanym przez wierzyciela albo organ egzekucyjny nie może być wierzyciel.</a:t>
            </a:r>
          </a:p>
          <a:p>
            <a:pPr marL="0" indent="0">
              <a:lnSpc>
                <a:spcPct val="110000"/>
              </a:lnSpc>
              <a:buNone/>
            </a:pPr>
            <a:endParaRPr lang="pl-PL" sz="400"/>
          </a:p>
        </p:txBody>
      </p:sp>
    </p:spTree>
    <p:extLst>
      <p:ext uri="{BB962C8B-B14F-4D97-AF65-F5344CB8AC3E}">
        <p14:creationId xmlns:p14="http://schemas.microsoft.com/office/powerpoint/2010/main" xmlns="" val="394504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WNIOSEK- C.D.</a:t>
            </a:r>
          </a:p>
        </p:txBody>
      </p:sp>
      <p:sp>
        <p:nvSpPr>
          <p:cNvPr id="3" name="Symbol zastępczy zawartości 2"/>
          <p:cNvSpPr>
            <a:spLocks noGrp="1"/>
          </p:cNvSpPr>
          <p:nvPr>
            <p:ph idx="1"/>
          </p:nvPr>
        </p:nvSpPr>
        <p:spPr/>
        <p:txBody>
          <a:bodyPr>
            <a:normAutofit fontScale="85000" lnSpcReduction="20000"/>
          </a:bodyPr>
          <a:lstStyle/>
          <a:p>
            <a:pPr marL="0" indent="0">
              <a:buNone/>
            </a:pPr>
            <a:r>
              <a:rPr lang="pl-PL" dirty="0">
                <a:latin typeface="Calibri"/>
                <a:cs typeface="Calibri"/>
              </a:rPr>
              <a:t>Wniosek (danie, polecenie) wszczęcia egzekucji składa się :</a:t>
            </a:r>
            <a:endParaRPr lang="pl-PL"/>
          </a:p>
          <a:p>
            <a:pPr marL="457200" indent="-457200"/>
            <a:r>
              <a:rPr lang="pl-PL" dirty="0">
                <a:latin typeface="Calibri"/>
                <a:cs typeface="Calibri"/>
              </a:rPr>
              <a:t>właściwemu sądowi</a:t>
            </a:r>
          </a:p>
          <a:p>
            <a:pPr marL="457200" indent="-457200"/>
            <a:r>
              <a:rPr lang="pl-PL" dirty="0">
                <a:latin typeface="Calibri"/>
                <a:cs typeface="Calibri"/>
              </a:rPr>
              <a:t>komornikowi</a:t>
            </a:r>
          </a:p>
          <a:p>
            <a:pPr>
              <a:buFont typeface="Wingdings" panose="05000000000000000000" pitchFamily="2" charset="2"/>
              <a:buChar char="Ø"/>
            </a:pPr>
            <a:r>
              <a:rPr lang="pl-PL" dirty="0">
                <a:latin typeface="Calibri"/>
                <a:cs typeface="Calibri"/>
              </a:rPr>
              <a:t>Wniosków skierowanych do sądu nie można łączyć z wnioskami skierowanymi do komornika. Nie można również łączyć wniosków, które skierowane są do różnych sądów.</a:t>
            </a:r>
          </a:p>
          <a:p>
            <a:pPr>
              <a:buFont typeface="Wingdings" panose="05000000000000000000" pitchFamily="2" charset="2"/>
              <a:buChar char="Ø"/>
            </a:pPr>
            <a:r>
              <a:rPr lang="pl-PL" dirty="0">
                <a:latin typeface="Calibri"/>
                <a:cs typeface="Calibri"/>
              </a:rPr>
              <a:t>W razie niedopuszczalnego połączenia wniosków sąd lub komornik rozpoznaje wniosek w zakresie swej właściwości, w pozostałej zaś części wniosek przekaże właściwemu organowi egzekucyjnemu, jeżeli wierzyciel w wyznaczonym terminie przedstawi odpis wniosku.  W przeciwnym wypadku organ egzekucyjny dokonuje zwrotu wniosku w części, w której nie jest właściwy. </a:t>
            </a:r>
          </a:p>
          <a:p>
            <a:pPr>
              <a:buFont typeface="Wingdings" panose="05000000000000000000" pitchFamily="2" charset="2"/>
              <a:buChar char="Ø"/>
            </a:pPr>
            <a:r>
              <a:rPr lang="pl-PL" dirty="0">
                <a:latin typeface="Calibri"/>
                <a:cs typeface="Calibri"/>
              </a:rPr>
              <a:t>Złożenie wniosku o wszczęcie egzekucji przerywa bieg przedawnienia roszczeń stwierdzonych tytułem wykonawczym w zakresie objętym wnioskiem. </a:t>
            </a:r>
          </a:p>
          <a:p>
            <a:pPr>
              <a:buFont typeface="Wingdings" panose="05000000000000000000" pitchFamily="2" charset="2"/>
              <a:buChar char="Ø"/>
            </a:pPr>
            <a:r>
              <a:rPr lang="pl-PL" dirty="0">
                <a:latin typeface="Calibri"/>
                <a:cs typeface="Calibri"/>
              </a:rPr>
              <a:t>Organ egzekucyjny </a:t>
            </a:r>
            <a:r>
              <a:rPr lang="pl-PL" u="sng" dirty="0">
                <a:latin typeface="Calibri"/>
                <a:cs typeface="Calibri"/>
              </a:rPr>
              <a:t>jest związany treścią wniosku o wszczęcie egzekucji</a:t>
            </a:r>
            <a:r>
              <a:rPr lang="pl-PL" dirty="0">
                <a:latin typeface="Calibri"/>
                <a:cs typeface="Calibri"/>
              </a:rPr>
              <a:t>. Zatem organ nie może egzekwować świadczenia w rozmiarze szerszym niż zakreślony we wniosku</a:t>
            </a:r>
          </a:p>
          <a:p>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7C7A3-55CB-4ECD-ABA1-71B3B675A501}"/>
              </a:ext>
            </a:extLst>
          </p:cNvPr>
          <p:cNvSpPr>
            <a:spLocks noGrp="1"/>
          </p:cNvSpPr>
          <p:nvPr>
            <p:ph type="title"/>
          </p:nvPr>
        </p:nvSpPr>
        <p:spPr/>
        <p:txBody>
          <a:bodyPr>
            <a:normAutofit/>
          </a:bodyPr>
          <a:lstStyle/>
          <a:p>
            <a:r>
              <a:rPr lang="pl-PL" sz="3600" dirty="0"/>
              <a:t>NIEWŁAŚCIWOŚĆ ORGANU EGZEKUCYJNEGO</a:t>
            </a:r>
          </a:p>
        </p:txBody>
      </p:sp>
      <p:sp>
        <p:nvSpPr>
          <p:cNvPr id="3" name="Content Placeholder 2">
            <a:extLst>
              <a:ext uri="{FF2B5EF4-FFF2-40B4-BE49-F238E27FC236}">
                <a16:creationId xmlns:a16="http://schemas.microsoft.com/office/drawing/2014/main" xmlns="" id="{D506C248-3952-4793-AECA-2B77DA8941FF}"/>
              </a:ext>
            </a:extLst>
          </p:cNvPr>
          <p:cNvSpPr>
            <a:spLocks noGrp="1"/>
          </p:cNvSpPr>
          <p:nvPr>
            <p:ph idx="1"/>
          </p:nvPr>
        </p:nvSpPr>
        <p:spPr/>
        <p:txBody>
          <a:bodyPr/>
          <a:lstStyle/>
          <a:p>
            <a:pPr>
              <a:buChar char="Ø"/>
            </a:pPr>
            <a:r>
              <a:rPr lang="pl-PL" dirty="0">
                <a:latin typeface="Calibri"/>
                <a:cs typeface="Calibri"/>
              </a:rPr>
              <a:t>Jeżeli organ egzekucyjny uzna się za niewłaściwy, przekaże sprawę właściwemu organowi egzeku</a:t>
            </a:r>
            <a:r>
              <a:rPr lang="pl-PL" dirty="0"/>
              <a:t>cyjnemu. </a:t>
            </a:r>
            <a:endParaRPr lang="pl-PL"/>
          </a:p>
        </p:txBody>
      </p:sp>
    </p:spTree>
    <p:extLst>
      <p:ext uri="{BB962C8B-B14F-4D97-AF65-F5344CB8AC3E}">
        <p14:creationId xmlns:p14="http://schemas.microsoft.com/office/powerpoint/2010/main" xmlns="" val="3862930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62F94D-88FC-4C43-A0BF-534C610C9B89}"/>
              </a:ext>
            </a:extLst>
          </p:cNvPr>
          <p:cNvSpPr>
            <a:spLocks noGrp="1"/>
          </p:cNvSpPr>
          <p:nvPr>
            <p:ph type="title"/>
          </p:nvPr>
        </p:nvSpPr>
        <p:spPr/>
        <p:txBody>
          <a:bodyPr/>
          <a:lstStyle/>
          <a:p>
            <a:r>
              <a:rPr lang="pl-PL" dirty="0"/>
              <a:t>WSZCZĘCIE EGZEKUCJI</a:t>
            </a:r>
          </a:p>
        </p:txBody>
      </p:sp>
      <p:sp>
        <p:nvSpPr>
          <p:cNvPr id="3" name="Content Placeholder 2">
            <a:extLst>
              <a:ext uri="{FF2B5EF4-FFF2-40B4-BE49-F238E27FC236}">
                <a16:creationId xmlns:a16="http://schemas.microsoft.com/office/drawing/2014/main" xmlns="" id="{AF2CABF9-82B1-4950-BCDB-50BFAFE3BE2C}"/>
              </a:ext>
            </a:extLst>
          </p:cNvPr>
          <p:cNvSpPr>
            <a:spLocks noGrp="1"/>
          </p:cNvSpPr>
          <p:nvPr>
            <p:ph idx="1"/>
          </p:nvPr>
        </p:nvSpPr>
        <p:spPr/>
        <p:txBody>
          <a:bodyPr>
            <a:normAutofit fontScale="92500" lnSpcReduction="10000"/>
          </a:bodyPr>
          <a:lstStyle/>
          <a:p>
            <a:pPr marL="0" indent="0" algn="just">
              <a:buNone/>
            </a:pPr>
            <a:r>
              <a:rPr lang="pl-PL" dirty="0">
                <a:latin typeface="Calibri"/>
                <a:cs typeface="Calibri"/>
              </a:rPr>
              <a:t>Przy pierwszej czynności egzekucyjnej następuje doręczenie dłużnikowi zawiadomienia o wszczęciu egzekucji (podanie treści tytułu wykonawczego, wskazanie sposobu egzekucji, pouczenia). Do zawiadomienia doręcza się odpis tytułu wykonawczego.</a:t>
            </a:r>
            <a:endParaRPr lang="pl-PL">
              <a:latin typeface="Calibri"/>
              <a:cs typeface="Calibri"/>
            </a:endParaRPr>
          </a:p>
          <a:p>
            <a:pPr marL="0" indent="0" algn="just">
              <a:buNone/>
            </a:pPr>
            <a:r>
              <a:rPr lang="pl-PL" dirty="0">
                <a:latin typeface="Calibri"/>
                <a:cs typeface="Calibri"/>
              </a:rPr>
              <a:t>Pierwsza czynność egzekucyjna- zazwyczaj będzie to zajęcie określonych składników majątku, odebranie rzeczy ruchomej, wezwanie do dobrowolnego wykonania obowiązku.</a:t>
            </a:r>
          </a:p>
          <a:p>
            <a:pPr marL="0" indent="0" algn="just">
              <a:buNone/>
            </a:pPr>
            <a:endParaRPr lang="pl-PL" dirty="0">
              <a:latin typeface="Calibri"/>
              <a:cs typeface="Calibri"/>
            </a:endParaRPr>
          </a:p>
          <a:p>
            <a:pPr marL="0" indent="0" algn="just">
              <a:buNone/>
            </a:pPr>
            <a:r>
              <a:rPr lang="pl-PL" dirty="0">
                <a:latin typeface="Calibri"/>
                <a:cs typeface="Calibri"/>
              </a:rPr>
              <a:t>Data otrzymania zawiadomienia jest ważna z punktu widzenia interesów i obowiązków dłużnika:</a:t>
            </a:r>
          </a:p>
          <a:p>
            <a:pPr algn="just">
              <a:buFontTx/>
              <a:buChar char="-"/>
            </a:pPr>
            <a:r>
              <a:rPr lang="pl-PL" dirty="0">
                <a:latin typeface="Calibri"/>
                <a:cs typeface="Calibri"/>
              </a:rPr>
              <a:t>Od tej daty liczymy 7-dniowy termin na wniesienie zażalenia na postanowienie w przedmiocie nadania klauzuli wykonalności,</a:t>
            </a:r>
          </a:p>
          <a:p>
            <a:pPr algn="just">
              <a:buFontTx/>
              <a:buChar char="-"/>
            </a:pPr>
            <a:r>
              <a:rPr lang="pl-PL" dirty="0">
                <a:latin typeface="Calibri"/>
                <a:cs typeface="Calibri"/>
              </a:rPr>
              <a:t>Od chwili otrzymania zawiadomienia dłużnik jest zobowiązany do powiadamiania organu egzekucyjnego o zmianie miejsca pobytu, trwającej dłużej niż miesiąc.</a:t>
            </a:r>
            <a:endParaRPr lang="pl-PL"/>
          </a:p>
        </p:txBody>
      </p:sp>
    </p:spTree>
    <p:extLst>
      <p:ext uri="{BB962C8B-B14F-4D97-AF65-F5344CB8AC3E}">
        <p14:creationId xmlns:p14="http://schemas.microsoft.com/office/powerpoint/2010/main" xmlns="" val="100012684"/>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xmlns=""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otalTime>600</TotalTime>
  <Words>2255</Words>
  <Application>Microsoft Office PowerPoint</Application>
  <PresentationFormat>Niestandardowy</PresentationFormat>
  <Paragraphs>436</Paragraphs>
  <Slides>35</Slides>
  <Notes>0</Notes>
  <HiddenSlides>0</HiddenSlides>
  <MMClips>1</MMClips>
  <ScaleCrop>false</ScaleCrop>
  <HeadingPairs>
    <vt:vector size="4" baseType="variant">
      <vt:variant>
        <vt:lpstr>Motyw</vt:lpstr>
      </vt:variant>
      <vt:variant>
        <vt:i4>1</vt:i4>
      </vt:variant>
      <vt:variant>
        <vt:lpstr>Tytuły slajdów</vt:lpstr>
      </vt:variant>
      <vt:variant>
        <vt:i4>35</vt:i4>
      </vt:variant>
    </vt:vector>
  </HeadingPairs>
  <TitlesOfParts>
    <vt:vector size="36" baseType="lpstr">
      <vt:lpstr>Atlas</vt:lpstr>
      <vt:lpstr>POSTĘPOWANIE EGZEKUCYJNE</vt:lpstr>
      <vt:lpstr>ZAGADNIENIA</vt:lpstr>
      <vt:lpstr>PRZEBIEG POSTĘPOWANIA EGZEKUCYJNEGO- WSZCZĘCIE</vt:lpstr>
      <vt:lpstr>WSZCZĘCIE- c.d.</vt:lpstr>
      <vt:lpstr>WNIOSEK</vt:lpstr>
      <vt:lpstr>WNIOSEK</vt:lpstr>
      <vt:lpstr>WNIOSEK- C.D.</vt:lpstr>
      <vt:lpstr>NIEWŁAŚCIWOŚĆ ORGANU EGZEKUCYJNEGO</vt:lpstr>
      <vt:lpstr>WSZCZĘCIE EGZEKUCJI</vt:lpstr>
      <vt:lpstr>WYJAŚNIENIA I INFORMACJE</vt:lpstr>
      <vt:lpstr>POSZUKIWANIE MAJĄTKU DŁUŻNIKA</vt:lpstr>
      <vt:lpstr>WPŁATY DO RĄK KOMORNIKA</vt:lpstr>
      <vt:lpstr>TERMIN PRZEKAZANIA NALEŻNOŚCI WIERZYCIELOWI</vt:lpstr>
      <vt:lpstr>ZAKOŃCZENIE EGZEKUCJI</vt:lpstr>
      <vt:lpstr>UMORZENIE POSTĘPOWANIA</vt:lpstr>
      <vt:lpstr>UMORZENIE Z URZĘDU</vt:lpstr>
      <vt:lpstr>UMORZENIE NA WINOSEK</vt:lpstr>
      <vt:lpstr>ZBIEGI EGZEKUCJI</vt:lpstr>
      <vt:lpstr>ZBIEG EGZEKUCJI ADMINISTRACYJNEJ I SĄDOWEJ </vt:lpstr>
      <vt:lpstr>Zbieg egzekucji sądowych</vt:lpstr>
      <vt:lpstr>Środki zaskarżenia występujące w postępowaniu egzekucyjnym</vt:lpstr>
      <vt:lpstr>ZAŻALENIE</vt:lpstr>
      <vt:lpstr>Slajd 23</vt:lpstr>
      <vt:lpstr>Skarga na orzeczenie referendarza sądowego</vt:lpstr>
      <vt:lpstr>Skarga na orzeczenie referendarza sądowego</vt:lpstr>
      <vt:lpstr>Skarga na czynności komornika</vt:lpstr>
      <vt:lpstr>Skarga na czynności komornika</vt:lpstr>
      <vt:lpstr>INFORMACJE OGÓLNE O POWÓDZTWACH PRZECIWEGZEKUCYJNYCH</vt:lpstr>
      <vt:lpstr>POWÓDZTWO OPOZYCYJNE- wiadomości wstępne</vt:lpstr>
      <vt:lpstr>POWÓDZTWO OPOZYCYJNE</vt:lpstr>
      <vt:lpstr>POWÓDZTWO OPOZYCYJNE</vt:lpstr>
      <vt:lpstr>POWÓDZTWO OPOZYCYJNE</vt:lpstr>
      <vt:lpstr>POWÓDZTWO INTERWENCYJNE/EKSCYDENCYJNE </vt:lpstr>
      <vt:lpstr>POWÓDZTWO INTERWENCYJNE</vt:lpstr>
      <vt:lpstr>Orzecznictwo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Martyna Nowak</dc:creator>
  <cp:lastModifiedBy>ummano10</cp:lastModifiedBy>
  <cp:revision>389</cp:revision>
  <dcterms:created xsi:type="dcterms:W3CDTF">2020-05-15T05:28:11Z</dcterms:created>
  <dcterms:modified xsi:type="dcterms:W3CDTF">2020-05-19T06:22:11Z</dcterms:modified>
  <cp:contentStatus>Wersja ostateczna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