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7" r:id="rId3"/>
    <p:sldId id="278" r:id="rId4"/>
    <p:sldId id="323" r:id="rId5"/>
    <p:sldId id="324" r:id="rId6"/>
    <p:sldId id="327" r:id="rId7"/>
    <p:sldId id="325" r:id="rId8"/>
    <p:sldId id="326" r:id="rId9"/>
    <p:sldId id="311" r:id="rId10"/>
    <p:sldId id="312" r:id="rId11"/>
    <p:sldId id="331" r:id="rId12"/>
    <p:sldId id="313" r:id="rId13"/>
    <p:sldId id="315" r:id="rId14"/>
    <p:sldId id="333" r:id="rId15"/>
    <p:sldId id="332" r:id="rId16"/>
    <p:sldId id="334" r:id="rId17"/>
    <p:sldId id="316" r:id="rId18"/>
    <p:sldId id="317" r:id="rId19"/>
    <p:sldId id="318" r:id="rId20"/>
    <p:sldId id="320" r:id="rId21"/>
    <p:sldId id="321" r:id="rId22"/>
    <p:sldId id="284" r:id="rId23"/>
    <p:sldId id="292" r:id="rId24"/>
    <p:sldId id="293" r:id="rId25"/>
    <p:sldId id="294" r:id="rId26"/>
    <p:sldId id="285" r:id="rId27"/>
    <p:sldId id="288" r:id="rId28"/>
    <p:sldId id="295" r:id="rId29"/>
    <p:sldId id="289" r:id="rId30"/>
    <p:sldId id="290" r:id="rId31"/>
    <p:sldId id="307" r:id="rId32"/>
    <p:sldId id="309" r:id="rId33"/>
    <p:sldId id="308" r:id="rId34"/>
    <p:sldId id="303" r:id="rId35"/>
    <p:sldId id="304" r:id="rId36"/>
    <p:sldId id="305" r:id="rId37"/>
    <p:sldId id="306" r:id="rId3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4" autoAdjust="0"/>
    <p:restoredTop sz="94660"/>
  </p:normalViewPr>
  <p:slideViewPr>
    <p:cSldViewPr>
      <p:cViewPr varScale="1">
        <p:scale>
          <a:sx n="88" d="100"/>
          <a:sy n="8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000987-6796-45C1-9B1E-23A3AE47F76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96D994A-38A2-4647-BD7E-94B291C5F510}">
      <dgm:prSet phldrT="[Tekst]"/>
      <dgm:spPr/>
      <dgm:t>
        <a:bodyPr/>
        <a:lstStyle/>
        <a:p>
          <a:r>
            <a:rPr lang="pl-PL" dirty="0" smtClean="0"/>
            <a:t>1. Podjęcie na nowo umorzonego postępowania</a:t>
          </a:r>
          <a:endParaRPr lang="pl-PL" dirty="0"/>
        </a:p>
      </dgm:t>
    </dgm:pt>
    <dgm:pt modelId="{1489C296-0752-4B07-B460-C7587144BD0B}" type="parTrans" cxnId="{22089236-96AE-470F-9750-3673A2718610}">
      <dgm:prSet/>
      <dgm:spPr/>
      <dgm:t>
        <a:bodyPr/>
        <a:lstStyle/>
        <a:p>
          <a:endParaRPr lang="pl-PL"/>
        </a:p>
      </dgm:t>
    </dgm:pt>
    <dgm:pt modelId="{2955E98F-8AAB-40B2-9EDD-2E3A6C323340}" type="sibTrans" cxnId="{22089236-96AE-470F-9750-3673A2718610}">
      <dgm:prSet/>
      <dgm:spPr/>
      <dgm:t>
        <a:bodyPr/>
        <a:lstStyle/>
        <a:p>
          <a:endParaRPr lang="pl-PL"/>
        </a:p>
      </dgm:t>
    </dgm:pt>
    <dgm:pt modelId="{DBFA224E-2686-465F-8D84-86164276CB0F}">
      <dgm:prSet phldrT="[Tekst]"/>
      <dgm:spPr/>
      <dgm:t>
        <a:bodyPr/>
        <a:lstStyle/>
        <a:p>
          <a:r>
            <a:rPr lang="pl-PL" dirty="0" smtClean="0"/>
            <a:t>2. Wznowienie prawomocnie </a:t>
          </a:r>
          <a:r>
            <a:rPr lang="pl-PL" smtClean="0"/>
            <a:t>umorzonego postępowania</a:t>
          </a:r>
          <a:endParaRPr lang="pl-PL" dirty="0"/>
        </a:p>
      </dgm:t>
    </dgm:pt>
    <dgm:pt modelId="{AED6A51F-55FA-4CAA-9446-652016A45FE5}" type="parTrans" cxnId="{98FC618F-CC7A-4ACD-8F06-A83C593E9218}">
      <dgm:prSet/>
      <dgm:spPr/>
      <dgm:t>
        <a:bodyPr/>
        <a:lstStyle/>
        <a:p>
          <a:endParaRPr lang="pl-PL"/>
        </a:p>
      </dgm:t>
    </dgm:pt>
    <dgm:pt modelId="{CC5E9787-2C47-4462-96D5-B83C4CEA15C4}" type="sibTrans" cxnId="{98FC618F-CC7A-4ACD-8F06-A83C593E9218}">
      <dgm:prSet/>
      <dgm:spPr/>
      <dgm:t>
        <a:bodyPr/>
        <a:lstStyle/>
        <a:p>
          <a:endParaRPr lang="pl-PL"/>
        </a:p>
      </dgm:t>
    </dgm:pt>
    <dgm:pt modelId="{5F905B76-958F-4F13-9C44-279EEE5376B2}">
      <dgm:prSet phldrT="[Tekst]"/>
      <dgm:spPr/>
      <dgm:t>
        <a:bodyPr/>
        <a:lstStyle/>
        <a:p>
          <a:r>
            <a:rPr lang="pl-PL" dirty="0" smtClean="0"/>
            <a:t>3. Nadzwyczajne uchylenie prawomocnego postanowienia o umorzeniu</a:t>
          </a:r>
          <a:endParaRPr lang="pl-PL" dirty="0"/>
        </a:p>
      </dgm:t>
    </dgm:pt>
    <dgm:pt modelId="{80034528-D63D-485A-8D93-3727DEEAED2B}" type="parTrans" cxnId="{07231758-CB30-425C-AAD2-9946302D99AB}">
      <dgm:prSet/>
      <dgm:spPr/>
      <dgm:t>
        <a:bodyPr/>
        <a:lstStyle/>
        <a:p>
          <a:endParaRPr lang="pl-PL"/>
        </a:p>
      </dgm:t>
    </dgm:pt>
    <dgm:pt modelId="{1137E953-91F2-40B4-83BE-7FE146857C17}" type="sibTrans" cxnId="{07231758-CB30-425C-AAD2-9946302D99AB}">
      <dgm:prSet/>
      <dgm:spPr/>
      <dgm:t>
        <a:bodyPr/>
        <a:lstStyle/>
        <a:p>
          <a:endParaRPr lang="pl-PL"/>
        </a:p>
      </dgm:t>
    </dgm:pt>
    <dgm:pt modelId="{B868C4AF-A30A-4C3E-8B5F-AFB81E8129DF}" type="pres">
      <dgm:prSet presAssocID="{B8000987-6796-45C1-9B1E-23A3AE47F7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9ED8260-8E60-4AA1-8FD3-9C45D7AF3265}" type="pres">
      <dgm:prSet presAssocID="{F96D994A-38A2-4647-BD7E-94B291C5F510}" presName="parentLin" presStyleCnt="0"/>
      <dgm:spPr/>
    </dgm:pt>
    <dgm:pt modelId="{B17FF11D-7CE4-4E3D-8F41-FCEB26F45B35}" type="pres">
      <dgm:prSet presAssocID="{F96D994A-38A2-4647-BD7E-94B291C5F510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DD21231D-7636-445F-97C9-330230C12987}" type="pres">
      <dgm:prSet presAssocID="{F96D994A-38A2-4647-BD7E-94B291C5F510}" presName="parentText" presStyleLbl="node1" presStyleIdx="0" presStyleCnt="3" custScaleX="116075" custScaleY="24184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AF81253-FD76-4C5D-A649-9A7C243A45B5}" type="pres">
      <dgm:prSet presAssocID="{F96D994A-38A2-4647-BD7E-94B291C5F510}" presName="negativeSpace" presStyleCnt="0"/>
      <dgm:spPr/>
    </dgm:pt>
    <dgm:pt modelId="{B717D54B-DB01-4EBB-921F-6F257DAA7DC7}" type="pres">
      <dgm:prSet presAssocID="{F96D994A-38A2-4647-BD7E-94B291C5F510}" presName="childText" presStyleLbl="conFgAcc1" presStyleIdx="0" presStyleCnt="3">
        <dgm:presLayoutVars>
          <dgm:bulletEnabled val="1"/>
        </dgm:presLayoutVars>
      </dgm:prSet>
      <dgm:spPr/>
    </dgm:pt>
    <dgm:pt modelId="{3B28C1F2-526E-4250-B6F9-FDA92EB488F6}" type="pres">
      <dgm:prSet presAssocID="{2955E98F-8AAB-40B2-9EDD-2E3A6C323340}" presName="spaceBetweenRectangles" presStyleCnt="0"/>
      <dgm:spPr/>
    </dgm:pt>
    <dgm:pt modelId="{B1D4F18F-D468-4A90-A465-FE5CAA5E7B6D}" type="pres">
      <dgm:prSet presAssocID="{DBFA224E-2686-465F-8D84-86164276CB0F}" presName="parentLin" presStyleCnt="0"/>
      <dgm:spPr/>
    </dgm:pt>
    <dgm:pt modelId="{932E168A-2A2B-44EE-BECF-0B0182F0529F}" type="pres">
      <dgm:prSet presAssocID="{DBFA224E-2686-465F-8D84-86164276CB0F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E4B44003-276B-46C6-8CA0-E5220B82D2A5}" type="pres">
      <dgm:prSet presAssocID="{DBFA224E-2686-465F-8D84-86164276CB0F}" presName="parentText" presStyleLbl="node1" presStyleIdx="1" presStyleCnt="3" custScaleX="115677" custScaleY="22499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20D0CFD-705D-41BF-A85E-B058D27014FD}" type="pres">
      <dgm:prSet presAssocID="{DBFA224E-2686-465F-8D84-86164276CB0F}" presName="negativeSpace" presStyleCnt="0"/>
      <dgm:spPr/>
    </dgm:pt>
    <dgm:pt modelId="{9BC31954-6DD1-4FE9-8152-9A162506F4F7}" type="pres">
      <dgm:prSet presAssocID="{DBFA224E-2686-465F-8D84-86164276CB0F}" presName="childText" presStyleLbl="conFgAcc1" presStyleIdx="1" presStyleCnt="3">
        <dgm:presLayoutVars>
          <dgm:bulletEnabled val="1"/>
        </dgm:presLayoutVars>
      </dgm:prSet>
      <dgm:spPr/>
    </dgm:pt>
    <dgm:pt modelId="{977AED6C-BD21-468B-8552-3C0FF4B23CFA}" type="pres">
      <dgm:prSet presAssocID="{CC5E9787-2C47-4462-96D5-B83C4CEA15C4}" presName="spaceBetweenRectangles" presStyleCnt="0"/>
      <dgm:spPr/>
    </dgm:pt>
    <dgm:pt modelId="{BB41BDC7-EDA0-468F-9F8E-BF3CD6B74B91}" type="pres">
      <dgm:prSet presAssocID="{5F905B76-958F-4F13-9C44-279EEE5376B2}" presName="parentLin" presStyleCnt="0"/>
      <dgm:spPr/>
    </dgm:pt>
    <dgm:pt modelId="{68507497-0E7E-48A0-ADE8-AC0F2E710A67}" type="pres">
      <dgm:prSet presAssocID="{5F905B76-958F-4F13-9C44-279EEE5376B2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68CCE399-289B-4072-A58C-3D218A12F1C8}" type="pres">
      <dgm:prSet presAssocID="{5F905B76-958F-4F13-9C44-279EEE5376B2}" presName="parentText" presStyleLbl="node1" presStyleIdx="2" presStyleCnt="3" custScaleX="115677" custScaleY="23177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434A30-76F2-45F1-8D3D-8EA2D632BB49}" type="pres">
      <dgm:prSet presAssocID="{5F905B76-958F-4F13-9C44-279EEE5376B2}" presName="negativeSpace" presStyleCnt="0"/>
      <dgm:spPr/>
    </dgm:pt>
    <dgm:pt modelId="{5801A0AE-4FD4-4294-B4FA-380083275780}" type="pres">
      <dgm:prSet presAssocID="{5F905B76-958F-4F13-9C44-279EEE5376B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458A1A6-E587-43C5-A87F-C4DDEA9C1712}" type="presOf" srcId="{B8000987-6796-45C1-9B1E-23A3AE47F762}" destId="{B868C4AF-A30A-4C3E-8B5F-AFB81E8129DF}" srcOrd="0" destOrd="0" presId="urn:microsoft.com/office/officeart/2005/8/layout/list1"/>
    <dgm:cxn modelId="{7A15850A-E045-4643-B8EF-7C2526A071F0}" type="presOf" srcId="{F96D994A-38A2-4647-BD7E-94B291C5F510}" destId="{B17FF11D-7CE4-4E3D-8F41-FCEB26F45B35}" srcOrd="0" destOrd="0" presId="urn:microsoft.com/office/officeart/2005/8/layout/list1"/>
    <dgm:cxn modelId="{BFF17A17-2B3F-4794-A0A6-E3840542D1E4}" type="presOf" srcId="{DBFA224E-2686-465F-8D84-86164276CB0F}" destId="{932E168A-2A2B-44EE-BECF-0B0182F0529F}" srcOrd="0" destOrd="0" presId="urn:microsoft.com/office/officeart/2005/8/layout/list1"/>
    <dgm:cxn modelId="{22089236-96AE-470F-9750-3673A2718610}" srcId="{B8000987-6796-45C1-9B1E-23A3AE47F762}" destId="{F96D994A-38A2-4647-BD7E-94B291C5F510}" srcOrd="0" destOrd="0" parTransId="{1489C296-0752-4B07-B460-C7587144BD0B}" sibTransId="{2955E98F-8AAB-40B2-9EDD-2E3A6C323340}"/>
    <dgm:cxn modelId="{9FD914DA-7C6E-4F60-8C6F-2E01F6CFACA4}" type="presOf" srcId="{5F905B76-958F-4F13-9C44-279EEE5376B2}" destId="{68CCE399-289B-4072-A58C-3D218A12F1C8}" srcOrd="1" destOrd="0" presId="urn:microsoft.com/office/officeart/2005/8/layout/list1"/>
    <dgm:cxn modelId="{07231758-CB30-425C-AAD2-9946302D99AB}" srcId="{B8000987-6796-45C1-9B1E-23A3AE47F762}" destId="{5F905B76-958F-4F13-9C44-279EEE5376B2}" srcOrd="2" destOrd="0" parTransId="{80034528-D63D-485A-8D93-3727DEEAED2B}" sibTransId="{1137E953-91F2-40B4-83BE-7FE146857C17}"/>
    <dgm:cxn modelId="{AF77AED2-D4B8-48E3-9727-A33167ED66FE}" type="presOf" srcId="{5F905B76-958F-4F13-9C44-279EEE5376B2}" destId="{68507497-0E7E-48A0-ADE8-AC0F2E710A67}" srcOrd="0" destOrd="0" presId="urn:microsoft.com/office/officeart/2005/8/layout/list1"/>
    <dgm:cxn modelId="{33E7BE6E-1269-4C15-B30C-1EF83A841BC1}" type="presOf" srcId="{DBFA224E-2686-465F-8D84-86164276CB0F}" destId="{E4B44003-276B-46C6-8CA0-E5220B82D2A5}" srcOrd="1" destOrd="0" presId="urn:microsoft.com/office/officeart/2005/8/layout/list1"/>
    <dgm:cxn modelId="{98FC618F-CC7A-4ACD-8F06-A83C593E9218}" srcId="{B8000987-6796-45C1-9B1E-23A3AE47F762}" destId="{DBFA224E-2686-465F-8D84-86164276CB0F}" srcOrd="1" destOrd="0" parTransId="{AED6A51F-55FA-4CAA-9446-652016A45FE5}" sibTransId="{CC5E9787-2C47-4462-96D5-B83C4CEA15C4}"/>
    <dgm:cxn modelId="{87E7F3EE-9580-4305-878D-F3F47701D01B}" type="presOf" srcId="{F96D994A-38A2-4647-BD7E-94B291C5F510}" destId="{DD21231D-7636-445F-97C9-330230C12987}" srcOrd="1" destOrd="0" presId="urn:microsoft.com/office/officeart/2005/8/layout/list1"/>
    <dgm:cxn modelId="{6FB1033D-1013-4644-BAF7-E6B4D26B9D42}" type="presParOf" srcId="{B868C4AF-A30A-4C3E-8B5F-AFB81E8129DF}" destId="{79ED8260-8E60-4AA1-8FD3-9C45D7AF3265}" srcOrd="0" destOrd="0" presId="urn:microsoft.com/office/officeart/2005/8/layout/list1"/>
    <dgm:cxn modelId="{FA87E455-8E5A-4A1E-AFA5-66EF85A7E10F}" type="presParOf" srcId="{79ED8260-8E60-4AA1-8FD3-9C45D7AF3265}" destId="{B17FF11D-7CE4-4E3D-8F41-FCEB26F45B35}" srcOrd="0" destOrd="0" presId="urn:microsoft.com/office/officeart/2005/8/layout/list1"/>
    <dgm:cxn modelId="{8B303090-6981-46A5-9D29-B41DF8088D9A}" type="presParOf" srcId="{79ED8260-8E60-4AA1-8FD3-9C45D7AF3265}" destId="{DD21231D-7636-445F-97C9-330230C12987}" srcOrd="1" destOrd="0" presId="urn:microsoft.com/office/officeart/2005/8/layout/list1"/>
    <dgm:cxn modelId="{CF1270C3-3A7B-49B7-A0AB-FC7C542B8CD0}" type="presParOf" srcId="{B868C4AF-A30A-4C3E-8B5F-AFB81E8129DF}" destId="{5AF81253-FD76-4C5D-A649-9A7C243A45B5}" srcOrd="1" destOrd="0" presId="urn:microsoft.com/office/officeart/2005/8/layout/list1"/>
    <dgm:cxn modelId="{03E24290-53C9-4253-A3A9-7B16DA08E26C}" type="presParOf" srcId="{B868C4AF-A30A-4C3E-8B5F-AFB81E8129DF}" destId="{B717D54B-DB01-4EBB-921F-6F257DAA7DC7}" srcOrd="2" destOrd="0" presId="urn:microsoft.com/office/officeart/2005/8/layout/list1"/>
    <dgm:cxn modelId="{8BF04D9E-6615-4A8F-A694-AB81185A801F}" type="presParOf" srcId="{B868C4AF-A30A-4C3E-8B5F-AFB81E8129DF}" destId="{3B28C1F2-526E-4250-B6F9-FDA92EB488F6}" srcOrd="3" destOrd="0" presId="urn:microsoft.com/office/officeart/2005/8/layout/list1"/>
    <dgm:cxn modelId="{015C271A-D737-4EA4-A7B9-723F5FBBE514}" type="presParOf" srcId="{B868C4AF-A30A-4C3E-8B5F-AFB81E8129DF}" destId="{B1D4F18F-D468-4A90-A465-FE5CAA5E7B6D}" srcOrd="4" destOrd="0" presId="urn:microsoft.com/office/officeart/2005/8/layout/list1"/>
    <dgm:cxn modelId="{06300FC7-8E6E-493F-AF2A-0079AFBBCD37}" type="presParOf" srcId="{B1D4F18F-D468-4A90-A465-FE5CAA5E7B6D}" destId="{932E168A-2A2B-44EE-BECF-0B0182F0529F}" srcOrd="0" destOrd="0" presId="urn:microsoft.com/office/officeart/2005/8/layout/list1"/>
    <dgm:cxn modelId="{E8749C39-2DC4-40C6-9B04-AEDC58E90740}" type="presParOf" srcId="{B1D4F18F-D468-4A90-A465-FE5CAA5E7B6D}" destId="{E4B44003-276B-46C6-8CA0-E5220B82D2A5}" srcOrd="1" destOrd="0" presId="urn:microsoft.com/office/officeart/2005/8/layout/list1"/>
    <dgm:cxn modelId="{E64C834B-9C4A-45EC-9A50-C3C9BFC9A6B4}" type="presParOf" srcId="{B868C4AF-A30A-4C3E-8B5F-AFB81E8129DF}" destId="{920D0CFD-705D-41BF-A85E-B058D27014FD}" srcOrd="5" destOrd="0" presId="urn:microsoft.com/office/officeart/2005/8/layout/list1"/>
    <dgm:cxn modelId="{386ED322-3F8B-4B3D-8DC6-4EDEDA6717B0}" type="presParOf" srcId="{B868C4AF-A30A-4C3E-8B5F-AFB81E8129DF}" destId="{9BC31954-6DD1-4FE9-8152-9A162506F4F7}" srcOrd="6" destOrd="0" presId="urn:microsoft.com/office/officeart/2005/8/layout/list1"/>
    <dgm:cxn modelId="{FF4B89BE-1444-465B-9BF3-9CE45109B2DD}" type="presParOf" srcId="{B868C4AF-A30A-4C3E-8B5F-AFB81E8129DF}" destId="{977AED6C-BD21-468B-8552-3C0FF4B23CFA}" srcOrd="7" destOrd="0" presId="urn:microsoft.com/office/officeart/2005/8/layout/list1"/>
    <dgm:cxn modelId="{D41C2C7E-75D2-4696-A64C-A94446BA1640}" type="presParOf" srcId="{B868C4AF-A30A-4C3E-8B5F-AFB81E8129DF}" destId="{BB41BDC7-EDA0-468F-9F8E-BF3CD6B74B91}" srcOrd="8" destOrd="0" presId="urn:microsoft.com/office/officeart/2005/8/layout/list1"/>
    <dgm:cxn modelId="{EDB7EFA9-198B-429A-A98E-DA482EFA308A}" type="presParOf" srcId="{BB41BDC7-EDA0-468F-9F8E-BF3CD6B74B91}" destId="{68507497-0E7E-48A0-ADE8-AC0F2E710A67}" srcOrd="0" destOrd="0" presId="urn:microsoft.com/office/officeart/2005/8/layout/list1"/>
    <dgm:cxn modelId="{EAD73D99-7AC1-43E8-906C-793AA276CA6B}" type="presParOf" srcId="{BB41BDC7-EDA0-468F-9F8E-BF3CD6B74B91}" destId="{68CCE399-289B-4072-A58C-3D218A12F1C8}" srcOrd="1" destOrd="0" presId="urn:microsoft.com/office/officeart/2005/8/layout/list1"/>
    <dgm:cxn modelId="{314621D6-28E4-4910-86C1-B7B91F8280C2}" type="presParOf" srcId="{B868C4AF-A30A-4C3E-8B5F-AFB81E8129DF}" destId="{6F434A30-76F2-45F1-8D3D-8EA2D632BB49}" srcOrd="9" destOrd="0" presId="urn:microsoft.com/office/officeart/2005/8/layout/list1"/>
    <dgm:cxn modelId="{B29D171D-A048-494B-8B53-8E11A8463E46}" type="presParOf" srcId="{B868C4AF-A30A-4C3E-8B5F-AFB81E8129DF}" destId="{5801A0AE-4FD4-4294-B4FA-380083275780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ADF6-9F89-492A-A73F-9EE2EFBCC32B}" type="datetimeFigureOut">
              <a:rPr lang="pl-PL" smtClean="0"/>
              <a:pPr/>
              <a:t>2015-02-26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3D73-5479-4B64-9CAD-7D46E1A1F0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ADF6-9F89-492A-A73F-9EE2EFBCC32B}" type="datetimeFigureOut">
              <a:rPr lang="pl-PL" smtClean="0"/>
              <a:pPr/>
              <a:t>2015-02-26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3D73-5479-4B64-9CAD-7D46E1A1F0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ADF6-9F89-492A-A73F-9EE2EFBCC32B}" type="datetimeFigureOut">
              <a:rPr lang="pl-PL" smtClean="0"/>
              <a:pPr/>
              <a:t>2015-02-26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3D73-5479-4B64-9CAD-7D46E1A1F0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ADF6-9F89-492A-A73F-9EE2EFBCC32B}" type="datetimeFigureOut">
              <a:rPr lang="pl-PL" smtClean="0"/>
              <a:pPr/>
              <a:t>2015-02-26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3D73-5479-4B64-9CAD-7D46E1A1F0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ADF6-9F89-492A-A73F-9EE2EFBCC32B}" type="datetimeFigureOut">
              <a:rPr lang="pl-PL" smtClean="0"/>
              <a:pPr/>
              <a:t>2015-02-26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3D73-5479-4B64-9CAD-7D46E1A1F0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ADF6-9F89-492A-A73F-9EE2EFBCC32B}" type="datetimeFigureOut">
              <a:rPr lang="pl-PL" smtClean="0"/>
              <a:pPr/>
              <a:t>2015-02-26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3D73-5479-4B64-9CAD-7D46E1A1F0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ADF6-9F89-492A-A73F-9EE2EFBCC32B}" type="datetimeFigureOut">
              <a:rPr lang="pl-PL" smtClean="0"/>
              <a:pPr/>
              <a:t>2015-02-26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3D73-5479-4B64-9CAD-7D46E1A1F0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ADF6-9F89-492A-A73F-9EE2EFBCC32B}" type="datetimeFigureOut">
              <a:rPr lang="pl-PL" smtClean="0"/>
              <a:pPr/>
              <a:t>2015-02-26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3D73-5479-4B64-9CAD-7D46E1A1F0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ADF6-9F89-492A-A73F-9EE2EFBCC32B}" type="datetimeFigureOut">
              <a:rPr lang="pl-PL" smtClean="0"/>
              <a:pPr/>
              <a:t>2015-02-26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3D73-5479-4B64-9CAD-7D46E1A1F0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ADF6-9F89-492A-A73F-9EE2EFBCC32B}" type="datetimeFigureOut">
              <a:rPr lang="pl-PL" smtClean="0"/>
              <a:pPr/>
              <a:t>2015-02-26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3D73-5479-4B64-9CAD-7D46E1A1F0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ADF6-9F89-492A-A73F-9EE2EFBCC32B}" type="datetimeFigureOut">
              <a:rPr lang="pl-PL" smtClean="0"/>
              <a:pPr/>
              <a:t>2015-02-26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9C3D73-5479-4B64-9CAD-7D46E1A1F06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5DADF6-9F89-492A-A73F-9EE2EFBCC32B}" type="datetimeFigureOut">
              <a:rPr lang="pl-PL" smtClean="0"/>
              <a:pPr/>
              <a:t>2015-02-26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9C3D73-5479-4B64-9CAD-7D46E1A1F060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sguydonroobqxalryg42tama" TargetMode="External"/><Relationship Id="rId2" Type="http://schemas.openxmlformats.org/officeDocument/2006/relationships/hyperlink" Target="https://sip.legalis.pl/document-full.seam?documentId=mfrxilrsguydonroobqxalrsgu3deojuge3s45tfoixdcnrwge3q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urlSearch.seam?HitlistCaption=Odes%C5%82ania&amp;pap_group=122&amp;sortField=document-date&amp;filterByUniqueVersionBaseId=true" TargetMode="External"/><Relationship Id="rId2" Type="http://schemas.openxmlformats.org/officeDocument/2006/relationships/hyperlink" Target="https://sip.legalis.pl/urlSearch.seam?HitlistCaption=Odes%C5%82ania&amp;pap_group=5000365&amp;sortField=document-date&amp;filterByUniqueVersionBaseId=tru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ip.legalis.pl/urlSearch.seam?HitlistCaption=Odes%C5%82ania&amp;pap_group=5000345&amp;sortField=document-date&amp;filterByUniqueVersionBaseId=true" TargetMode="External"/><Relationship Id="rId4" Type="http://schemas.openxmlformats.org/officeDocument/2006/relationships/hyperlink" Target="https://sip.legalis.pl/document-view.seam?documentId=mfrxilrsguydonroobqxalrrga3dmnbvgayq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frxilrsguydonboobqxalrrge2diob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pl-PL" sz="7200" dirty="0" smtClean="0"/>
              <a:t>POSTĘPOWANIE PRZYGOTOWAWCZE</a:t>
            </a:r>
            <a:endParaRPr lang="pl-PL" sz="7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1472" y="3571876"/>
            <a:ext cx="7854696" cy="1752600"/>
          </a:xfrm>
        </p:spPr>
        <p:txBody>
          <a:bodyPr/>
          <a:lstStyle/>
          <a:p>
            <a:pPr algn="ctr"/>
            <a:endParaRPr lang="pl-PL" dirty="0" smtClean="0"/>
          </a:p>
          <a:p>
            <a:pPr algn="ctr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pl-PL" dirty="0" smtClean="0"/>
              <a:t>Uprawnienia podejrzanego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None/>
              <a:defRPr/>
            </a:pPr>
            <a:endParaRPr lang="pl-PL" dirty="0" smtClean="0"/>
          </a:p>
          <a:p>
            <a:pPr marL="514350" indent="-514350" algn="just">
              <a:buFont typeface="Arial" pitchFamily="34" charset="0"/>
              <a:buAutoNum type="arabicParenR"/>
              <a:defRPr/>
            </a:pPr>
            <a:r>
              <a:rPr lang="pl-PL" dirty="0" smtClean="0"/>
              <a:t>pouczenie z art. 300 par. 1 KPK </a:t>
            </a:r>
          </a:p>
          <a:p>
            <a:pPr marL="514350" indent="-514350" algn="just">
              <a:buFont typeface="Arial" pitchFamily="34" charset="0"/>
              <a:buAutoNum type="arabicParenR"/>
              <a:defRPr/>
            </a:pPr>
            <a:endParaRPr lang="pl-PL" dirty="0" smtClean="0"/>
          </a:p>
          <a:p>
            <a:pPr marL="514350" indent="-514350" algn="just">
              <a:buFont typeface="Arial" pitchFamily="34" charset="0"/>
              <a:buAutoNum type="arabicParenR"/>
              <a:defRPr/>
            </a:pPr>
            <a:r>
              <a:rPr lang="pl-PL" dirty="0" smtClean="0"/>
              <a:t>Uprawnienie do żądania przesłuchania w obecności obrońcy – art. 301 KPK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pl-PL" dirty="0" smtClean="0"/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pl-PL" dirty="0" smtClean="0"/>
              <a:t>Żądanie podania ustnie podstaw przedstawionych/zmienionych zarzutów, a także sporządzenia uzasadnienia na piśmie , które należy mu doręczyć w terminie 14 dni – art. 313 i 314 KPK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pl-PL" dirty="0" smtClean="0"/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pl-PL" dirty="0" smtClean="0"/>
              <a:t>Możliwość wnioskowania o końcowe zaznajomienie z materiałami postępowania przygotowawczego – art. 321 KPK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Uprawnienia pokrzywdzonego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dirty="0" smtClean="0"/>
              <a:t>	Obowiązek pouczenia pokrzywdzonego o jego uprawnieniach oraz konsekwencjach: 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posiadaniu statusu strony procesowej w postępowaniu przygotowawczym</a:t>
            </a:r>
          </a:p>
          <a:p>
            <a:endParaRPr lang="pl-PL" dirty="0" smtClean="0"/>
          </a:p>
          <a:p>
            <a:r>
              <a:rPr lang="pl-PL" dirty="0" smtClean="0"/>
              <a:t>uprawnieniu do składania wniosków o dokonanie czynności śledztwa lub dochodzenia i warunkach uczestniczenia w tych czynnościach, określonych w art. 51, art. 52 (zasady wykonywania praw pokrzywdzonego) i art. 315-318 KPK (zasady udziału w czynnościach postępowania przygotowawczego),</a:t>
            </a:r>
          </a:p>
          <a:p>
            <a:endParaRPr lang="pl-PL" dirty="0" smtClean="0"/>
          </a:p>
          <a:p>
            <a:r>
              <a:rPr lang="pl-PL" dirty="0" smtClean="0"/>
              <a:t>uprawnieniu do korzystania z pomocy pełnomocnika, w tym do złożenia wniosku o wyznaczenie pełnomocnika z urzędu w okolicznościach wskazanych w art. 78.</a:t>
            </a:r>
          </a:p>
          <a:p>
            <a:endParaRPr lang="pl-PL" dirty="0" smtClean="0"/>
          </a:p>
          <a:p>
            <a:r>
              <a:rPr lang="pl-PL" dirty="0" smtClean="0"/>
              <a:t>uprawnieniu do końcowego zapoznania się z materiałami postępowania przygotowawczego, </a:t>
            </a:r>
          </a:p>
          <a:p>
            <a:endParaRPr lang="pl-PL" dirty="0" smtClean="0"/>
          </a:p>
          <a:p>
            <a:r>
              <a:rPr lang="pl-PL" dirty="0" smtClean="0"/>
              <a:t>uprawnieniu do wniesienia o skierowanie sprawy do mediacji (art. 23a § 1 KPK),</a:t>
            </a:r>
          </a:p>
          <a:p>
            <a:endParaRPr lang="pl-PL" dirty="0" smtClean="0"/>
          </a:p>
          <a:p>
            <a:r>
              <a:rPr lang="pl-PL" dirty="0" smtClean="0"/>
              <a:t>uprawnieniu do złożenia wniosku o wyznaczenie pełnomocnika z urzędu w postępowaniu sądowym (art. 87a KPK) </a:t>
            </a:r>
          </a:p>
          <a:p>
            <a:endParaRPr lang="pl-PL" dirty="0" smtClean="0"/>
          </a:p>
          <a:p>
            <a:r>
              <a:rPr lang="pl-PL" dirty="0" smtClean="0"/>
              <a:t>uprawnieniu do złożenia zażalenia na postanowienie o odmowie wszczęcia lub umorzenie śledztwa albo dochodzenia (art. 306 KPK).</a:t>
            </a:r>
          </a:p>
          <a:p>
            <a:endParaRPr lang="pl-PL" dirty="0" smtClean="0"/>
          </a:p>
          <a:p>
            <a:r>
              <a:rPr lang="pl-PL" dirty="0" smtClean="0"/>
              <a:t> konsekwencjach niepodania adresu do doręczeń w kraju albo zmiany tego adresu bez powiadomienia organu procesowego (art. 138 i 139 KPK).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dirty="0" smtClean="0"/>
              <a:t>Uprawnienia stron do udziału w czynnościach postępowania przygotowawczego:</a:t>
            </a:r>
            <a:endParaRPr lang="pl-PL" sz="3600" dirty="0" smtClean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935480"/>
            <a:ext cx="8258204" cy="4708230"/>
          </a:xfrm>
        </p:spPr>
        <p:txBody>
          <a:bodyPr rtlCol="0">
            <a:normAutofit fontScale="40000" lnSpcReduction="2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pl-PL" sz="3800" dirty="0" smtClean="0"/>
              <a:t>Prawo wnioskowania o przeprowadzenie czynności postępowania przygotowawczego (art. 315 par. 1 KPK)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pl-PL" sz="3800" dirty="0" smtClean="0"/>
          </a:p>
          <a:p>
            <a:pPr marL="514350" indent="-514350" algn="just">
              <a:buFont typeface="Arial" pitchFamily="34" charset="0"/>
              <a:buAutoNum type="arabicParenR"/>
              <a:defRPr/>
            </a:pPr>
            <a:r>
              <a:rPr lang="pl-PL" sz="3800" dirty="0" smtClean="0"/>
              <a:t>Bezwzględne prawo udziału w czynnościach postępowania przygotowawczego:</a:t>
            </a:r>
          </a:p>
          <a:p>
            <a:pPr marL="514350" indent="-514350" algn="just">
              <a:buFont typeface="Arial" pitchFamily="34" charset="0"/>
              <a:buAutoNum type="arabicParenR"/>
              <a:defRPr/>
            </a:pPr>
            <a:endParaRPr lang="pl-PL" sz="3800" dirty="0" smtClean="0"/>
          </a:p>
          <a:p>
            <a:pPr marL="514350" indent="-514350" algn="just">
              <a:buNone/>
              <a:defRPr/>
            </a:pPr>
            <a:r>
              <a:rPr lang="pl-PL" sz="3800" dirty="0" smtClean="0"/>
              <a:t>       a) Czynności wnioskowane </a:t>
            </a:r>
          </a:p>
          <a:p>
            <a:pPr marL="514350" indent="-514350" algn="just">
              <a:buNone/>
              <a:defRPr/>
            </a:pPr>
            <a:endParaRPr lang="pl-PL" sz="3800" dirty="0" smtClean="0"/>
          </a:p>
          <a:p>
            <a:pPr marL="514350" indent="-514350" algn="just">
              <a:buNone/>
              <a:defRPr/>
            </a:pPr>
            <a:r>
              <a:rPr lang="pl-PL" sz="3800" dirty="0" smtClean="0"/>
              <a:t>       b) Czynności niepowtarzalne </a:t>
            </a:r>
          </a:p>
          <a:p>
            <a:pPr marL="514350" indent="-514350" algn="just">
              <a:buNone/>
              <a:defRPr/>
            </a:pPr>
            <a:endParaRPr lang="pl-PL" sz="3800" dirty="0" smtClean="0"/>
          </a:p>
          <a:p>
            <a:pPr marL="514350" indent="-514350" algn="just">
              <a:buNone/>
              <a:defRPr/>
            </a:pPr>
            <a:r>
              <a:rPr lang="pl-PL" sz="3800" dirty="0" smtClean="0"/>
              <a:t>         </a:t>
            </a:r>
            <a:r>
              <a:rPr lang="pl-PL" sz="3800" dirty="0" smtClean="0"/>
              <a:t>    Nie </a:t>
            </a:r>
            <a:r>
              <a:rPr lang="pl-PL" sz="3800" dirty="0" smtClean="0"/>
              <a:t>dotyczy to jednak oskarżonego pozbawionego wolności (316 par. 2 KPK) i sytuacji, gdy udział stron groziłby zniekształceniem lub utratą dowodów (art. 316 par. 1 i 2 KPK</a:t>
            </a:r>
            <a:r>
              <a:rPr lang="pl-PL" sz="3800" dirty="0" smtClean="0"/>
              <a:t>). Dla zakwalifikowania czynności jako niepowtarzalnej wystarczy wysoki stopień prawdopodobieństwa niepowtarzalności. Sama obawa utraty źródła dowodowego bądź jego trwałego przekształcenia jest wystarczająca. Np. oględziny śladów ujawnionych na miejscu zdarzenia, oględziny i otwarcie zwłok, eksperyment procesowy, okazanie. </a:t>
            </a:r>
            <a:r>
              <a:rPr lang="pl-PL" sz="3800" dirty="0" smtClean="0"/>
              <a:t>Strony powinny zostać zawiadomione o terminie i miejscu takich czynności (w przypadku wnioskowanych jeżeli także i o to wnioskują)</a:t>
            </a:r>
          </a:p>
          <a:p>
            <a:pPr marL="514350" indent="-514350" algn="just">
              <a:buNone/>
              <a:defRPr/>
            </a:pPr>
            <a:endParaRPr lang="pl-PL" sz="3800" dirty="0" smtClean="0"/>
          </a:p>
          <a:p>
            <a:pPr marL="514350" indent="-514350" algn="just">
              <a:buNone/>
              <a:defRPr/>
            </a:pPr>
            <a:r>
              <a:rPr lang="pl-PL" sz="3800" dirty="0" smtClean="0"/>
              <a:t>   3)    Względne prawo udziału w czynnościach postępowania przygotowawczego - inne czynności śledztwa lub dochodzenia; Prokurator może jednak w szczególnie uzasadnionym wypadku odmówić udziału ze względu na ważny interes postępowania przygotowawczego lub ze względu na poważne trudności w sprowadzeniu podejrzanego pozbawionego wolności</a:t>
            </a:r>
          </a:p>
          <a:p>
            <a:pPr marL="514350" indent="-514350" algn="just">
              <a:buNone/>
              <a:defRPr/>
            </a:pPr>
            <a:endParaRPr lang="pl-PL" sz="4000" b="1" dirty="0" smtClean="0"/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pl-PL" sz="4000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Inne uprawnienia stron:</a:t>
            </a: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pl-PL" b="1" dirty="0" smtClean="0"/>
              <a:t>4) </a:t>
            </a:r>
            <a:r>
              <a:rPr lang="pl-PL" dirty="0" smtClean="0"/>
              <a:t>Obowiązek doręczenia postanowienia o powołaniu biegłych i umożliwienie zapoznania się z opinią biegłych lub wzięcia udziału w przesłuchaniu biegłego (art. 318 KPK)</a:t>
            </a:r>
          </a:p>
          <a:p>
            <a:pPr algn="just" eaLnBrk="1" hangingPunct="1">
              <a:buFont typeface="Arial" charset="0"/>
              <a:buNone/>
            </a:pPr>
            <a:endParaRPr lang="pl-PL" dirty="0" smtClean="0"/>
          </a:p>
          <a:p>
            <a:pPr algn="just" eaLnBrk="1" hangingPunct="1">
              <a:buFont typeface="Arial" charset="0"/>
              <a:buNone/>
            </a:pPr>
            <a:r>
              <a:rPr lang="pl-PL" dirty="0" smtClean="0"/>
              <a:t>5) Żądanie przesłuchania świadka przez sąd (art. 316 par. 3 KPK)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Zakres czynności przy zamknięciu postępowania przygotowawczego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b="1" dirty="0" smtClean="0"/>
              <a:t>Art. 321 [Zapoznanie z materiałami postępowania; zamknięcie śledztwa] </a:t>
            </a:r>
            <a:r>
              <a:rPr lang="pl-PL" baseline="30000" dirty="0" smtClean="0">
                <a:hlinkClick r:id="rId2" tooltip="Przypis nr 341"/>
              </a:rPr>
              <a:t>341)</a:t>
            </a:r>
            <a:endParaRPr lang="pl-PL" dirty="0" smtClean="0"/>
          </a:p>
          <a:p>
            <a:r>
              <a:rPr lang="pl-PL" dirty="0" smtClean="0"/>
              <a:t>§ 1. Jeżeli istnieją podstawy do zamknięcia śledztwa, na wniosek podejrzanego, pokrzywdzonego, obrońcy lub pełnomocnika o umożliwienie końcowego zapoznania się z materiałami postępowania, prowadzący postępowanie powiadamia wnioskującego o możliwości przejrzenia akt i wyznacza mu termin do zapoznania się z nimi, zapewniając udostępnienie mu akt sprawy wraz z informacją, jakie materiały z tych akt, stosownie do wymogów określonych w </a:t>
            </a:r>
            <a:r>
              <a:rPr lang="pl-PL" dirty="0" smtClean="0">
                <a:hlinkClick r:id="rId3"/>
              </a:rPr>
              <a:t>art. 334 § 1</a:t>
            </a:r>
            <a:r>
              <a:rPr lang="pl-PL" dirty="0" smtClean="0"/>
              <a:t>, będą przekazane sądowi wraz z aktem oskarżenia, i pouczeniem go o uprawnieniu wskazanym w § 5, co odnotowuje się w protokole końcowego zapoznania się strony, obrońcy lub pełnomocnika z materiałami postępowania.</a:t>
            </a:r>
          </a:p>
          <a:p>
            <a:r>
              <a:rPr lang="pl-PL" dirty="0" smtClean="0"/>
              <a:t>§ 2. Prokurator może ograniczyć liczbę pokrzywdzonych, którym umożliwi końcowe zapoznanie się z materiałami postępowania, o którym mowa w § 1, jeżeli jest to konieczne dla zabezpieczenia prawidłowego toku postępowania. Przepis § 1 stosuje się odpowiednio, przy czym nie sporządza się protokołu.</a:t>
            </a:r>
          </a:p>
          <a:p>
            <a:r>
              <a:rPr lang="pl-PL" dirty="0" smtClean="0"/>
              <a:t>§ 3. Termin zapoznania się strony, obrońcy i pełnomocnika z materiałami śledztwa powinien być tak wyznaczony, aby od dnia doręczenia zawiadomienia o możliwości takiego zapoznania się upłynęło co najmniej 7 dni.</a:t>
            </a:r>
          </a:p>
          <a:p>
            <a:r>
              <a:rPr lang="pl-PL" dirty="0" smtClean="0"/>
              <a:t>§ 4. Nieusprawiedliwione niestawiennictwo podejrzanego, pokrzywdzonego, obrońcy i pełnomocnika w wyznaczonym terminie mimo prawidłowego doręczenia im zawiadomienia nie tamuje dalszego postępowania.</a:t>
            </a:r>
          </a:p>
          <a:p>
            <a:r>
              <a:rPr lang="pl-PL" dirty="0" smtClean="0"/>
              <a:t>§ 5. W terminie 3 dni od dnia zapoznania się z materiałami postępowania strony, obrońcy lub pełnomocnicy mogą składać wnioski o uzupełnienie śledztwa, a także o uzupełnienie materiału dowodowego, który ma być przekazany sądowi wraz z aktem oskarżenia, o określone dokumenty zawarte w aktach sprawy.</a:t>
            </a:r>
          </a:p>
          <a:p>
            <a:r>
              <a:rPr lang="pl-PL" dirty="0" smtClean="0"/>
              <a:t>§ 6. Jeżeli nie zachodzi potrzeba uzupełnienia śledztwa, wydaje się postanowienie o jego zamknięciu.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Sposoby zakończenia postępowania przygotowawczego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Wniesienie aktu oskarżenia do sądu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Umorzenie śledztwa lub dochodzenia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Umorzenie dochodzenia i wpisanie sprawy do rejestru przestępstw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Wniosek do sądu o warunkowe umorzenia postępowania (art. 336 k.p.k.)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Wniosek do sądu o umorzenie postępowania i zastosowanie środków zabezpieczających (art. 324 k.p.k.)</a:t>
            </a:r>
          </a:p>
          <a:p>
            <a:pPr algn="just"/>
            <a:endParaRPr lang="pl-PL" dirty="0" smtClean="0"/>
          </a:p>
          <a:p>
            <a:pPr algn="just">
              <a:defRPr/>
            </a:pPr>
            <a:r>
              <a:rPr lang="pl-PL" dirty="0" smtClean="0"/>
              <a:t>wnieść wniosek o zastosowanie tytułem środka zabezpieczającego przepadku</a:t>
            </a:r>
          </a:p>
          <a:p>
            <a:pPr algn="just">
              <a:defRPr/>
            </a:pPr>
            <a:endParaRPr lang="pl-PL" b="1" dirty="0" smtClean="0"/>
          </a:p>
          <a:p>
            <a:pPr algn="just">
              <a:defRPr/>
            </a:pPr>
            <a:r>
              <a:rPr lang="pl-PL" dirty="0" smtClean="0"/>
              <a:t>Szczególny sposób zainicjowania postępowania sądowego w trybie przyspieszonym: Policja kieruje do sądu wniosek o rozpoznanie sprawy w postępowaniu przyspieszonym, który zastępuje akt oskarżenia</a:t>
            </a:r>
            <a:endParaRPr lang="pl-PL" b="1" dirty="0" smtClean="0"/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Akt oskarżenia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 smtClean="0"/>
              <a:t>W ciągu 14 dni od daty </a:t>
            </a:r>
            <a:r>
              <a:rPr lang="pl-PL" dirty="0" smtClean="0">
                <a:hlinkClick r:id="rId2"/>
              </a:rPr>
              <a:t>zamknięcia śledztwa</a:t>
            </a:r>
            <a:r>
              <a:rPr lang="pl-PL" dirty="0" smtClean="0"/>
              <a:t> albo od otrzymania aktu oskarżenia sporządzonego przez Policję w </a:t>
            </a:r>
            <a:r>
              <a:rPr lang="pl-PL" dirty="0" smtClean="0">
                <a:hlinkClick r:id="rId3"/>
              </a:rPr>
              <a:t>dochodzeniu</a:t>
            </a:r>
            <a:r>
              <a:rPr lang="pl-PL" dirty="0" smtClean="0"/>
              <a:t>, prokurator sporządza akt oskarżenia lub zatwierdza akt oskarżenia sporządzony przez Policję w dochodzeniu i wnosi go do sądu albo sam wydaje postanowienie o umorzeniu, o zawieszeniu albo o uzupełnieniu śledztwa lub dochodzenia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Organ, o którym mowa w </a:t>
            </a:r>
            <a:r>
              <a:rPr lang="pl-PL" dirty="0" smtClean="0">
                <a:hlinkClick r:id="rId4"/>
              </a:rPr>
              <a:t>art. 325d</a:t>
            </a:r>
            <a:r>
              <a:rPr lang="pl-PL" dirty="0" smtClean="0"/>
              <a:t>, może wnieść akt oskarżenia bezpośrednio do sądu, chyba że prokurator postanowi inaczej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Jeżeli podejrzany jest tymczasowo aresztowany, termin 14 dni ulega skróceniu do 7 dni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sprawie, w której wobec podejrzanego stosowane jest </a:t>
            </a:r>
            <a:r>
              <a:rPr lang="pl-PL" dirty="0" smtClean="0">
                <a:hlinkClick r:id="rId5"/>
              </a:rPr>
              <a:t>tymczasowe aresztowanie</a:t>
            </a:r>
            <a:r>
              <a:rPr lang="pl-PL" dirty="0" smtClean="0"/>
              <a:t>, akt oskarżenia należy wnieść nie później niż 14 dni przed upływem dotychczas określonego terminu stosowania tego środka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Treść aktu oskarżenia – art. 332 i 333 k.p.k.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Materiały postępowania przygotowawczego przekazywane wraz z aktem oskarżenia – art. 334 k.p.k.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l-PL" dirty="0" smtClean="0"/>
              <a:t>Umorzenie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514350" indent="-514350" algn="just">
              <a:buFont typeface="Arial" charset="0"/>
              <a:buNone/>
              <a:defRPr/>
            </a:pPr>
            <a:r>
              <a:rPr lang="pl-PL" dirty="0" smtClean="0"/>
              <a:t>Podstawy:</a:t>
            </a:r>
          </a:p>
          <a:p>
            <a:pPr algn="just">
              <a:defRPr/>
            </a:pPr>
            <a:r>
              <a:rPr lang="pl-PL" b="1" dirty="0" smtClean="0"/>
              <a:t>zaistnienie przesłanki procesowej z art. 17 § 1 </a:t>
            </a:r>
            <a:r>
              <a:rPr lang="pl-PL" b="1" dirty="0" err="1" smtClean="0"/>
              <a:t>pkt</a:t>
            </a:r>
            <a:r>
              <a:rPr lang="pl-PL" b="1" dirty="0" smtClean="0"/>
              <a:t> 1-11 KPK</a:t>
            </a:r>
            <a:r>
              <a:rPr lang="pl-PL" dirty="0" smtClean="0"/>
              <a:t>,</a:t>
            </a:r>
          </a:p>
          <a:p>
            <a:pPr algn="just">
              <a:defRPr/>
            </a:pPr>
            <a:r>
              <a:rPr lang="pl-PL" b="1" dirty="0" smtClean="0"/>
              <a:t>niewykrycie sprawcy</a:t>
            </a:r>
            <a:r>
              <a:rPr lang="pl-PL" dirty="0" smtClean="0"/>
              <a:t> (art. 322 § 1 KPK),</a:t>
            </a:r>
          </a:p>
          <a:p>
            <a:pPr algn="just">
              <a:defRPr/>
            </a:pPr>
            <a:r>
              <a:rPr lang="pl-PL" b="1" dirty="0" smtClean="0"/>
              <a:t>ustalenie, że osoba, której przedstawiono zarzuty nie jest sprawcą czynu zabronionego</a:t>
            </a:r>
            <a:r>
              <a:rPr lang="pl-PL" dirty="0" smtClean="0"/>
              <a:t> (art. 322 § 1 KPK),</a:t>
            </a:r>
          </a:p>
          <a:p>
            <a:pPr algn="just">
              <a:defRPr/>
            </a:pPr>
            <a:r>
              <a:rPr lang="pl-PL" b="1" dirty="0" smtClean="0"/>
              <a:t>stwierdzenie braku interesu społecznego w ściganiu czynu prywatnoskargowego</a:t>
            </a:r>
            <a:r>
              <a:rPr lang="pl-PL" dirty="0" smtClean="0"/>
              <a:t> (art. 60 § 1 KPK interpretowany</a:t>
            </a:r>
            <a:r>
              <a:rPr lang="pl-PL" i="1" dirty="0" smtClean="0"/>
              <a:t> a </a:t>
            </a:r>
            <a:r>
              <a:rPr lang="pl-PL" i="1" dirty="0" err="1" smtClean="0"/>
              <a:t>contrario</a:t>
            </a:r>
            <a:r>
              <a:rPr lang="pl-PL" dirty="0" smtClean="0"/>
              <a:t>),</a:t>
            </a:r>
          </a:p>
          <a:p>
            <a:pPr algn="just">
              <a:defRPr/>
            </a:pPr>
            <a:r>
              <a:rPr lang="pl-PL" b="1" dirty="0" smtClean="0"/>
              <a:t>umorzenie absorpcyjne</a:t>
            </a:r>
            <a:r>
              <a:rPr lang="pl-PL" dirty="0" smtClean="0"/>
              <a:t> (art. 11 § 1 KPK)</a:t>
            </a:r>
          </a:p>
          <a:p>
            <a:r>
              <a:rPr lang="pl-PL" b="1" dirty="0" smtClean="0"/>
              <a:t>Wniosek pokrzywdzonego w trybie art. 59a KK</a:t>
            </a:r>
          </a:p>
          <a:p>
            <a:pPr>
              <a:buNone/>
            </a:pPr>
            <a:r>
              <a:rPr lang="pl-PL" dirty="0" smtClean="0"/>
              <a:t>      § 1. Jeżeli przed rozpoczęciem przewodu sądowego w pierwszej instancji sprawca, który nie był uprzednio skazany za przestępstwo umyślne z użyciem przemocy, naprawił szkodę lub zadośćuczynił wyrządzonej krzywdzie, umarza się, na wniosek pokrzywdzonego, postępowanie karne o występek zagrożony karą nieprzekraczającą 3 lat pozbawienia wolności, a także o występek przeciwko mieniu zagrożony karą nieprzekraczającą 5 lat pozbawienia wolności, jak również o występek określony w </a:t>
            </a:r>
            <a:r>
              <a:rPr lang="pl-PL" dirty="0" smtClean="0">
                <a:hlinkClick r:id="rId2"/>
              </a:rPr>
              <a:t>art. 157 § 1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      § 2. Jeżeli czyn został popełniony na szkodę więcej niż jednego pokrzywdzonego warunkiem zastosowania § 1 jest naprawienie przez sprawcę szkody oraz zadośćuczynienie za wyrządzoną krzywdę w stosunku do wszystkich pokrzywdzonych.</a:t>
            </a:r>
          </a:p>
          <a:p>
            <a:pPr>
              <a:buNone/>
            </a:pPr>
            <a:r>
              <a:rPr lang="pl-PL" dirty="0" smtClean="0"/>
              <a:t>      § 3. Przepisu § 1 nie stosuje się, jeżeli zachodzi szczególna okoliczność uzasadniająca, że umorzenie postępowania byłoby sprzeczne z potrzebą realizacji celów kary.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dirty="0" smtClean="0"/>
              <a:t>Umorzenie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algn="just">
              <a:defRPr/>
            </a:pPr>
            <a:r>
              <a:rPr lang="pl-PL" dirty="0" smtClean="0"/>
              <a:t>Postanowienie o </a:t>
            </a:r>
            <a:r>
              <a:rPr lang="pl-PL" b="1" dirty="0" smtClean="0"/>
              <a:t>umorzeniu śledztwa</a:t>
            </a:r>
            <a:r>
              <a:rPr lang="pl-PL" dirty="0" smtClean="0"/>
              <a:t> wydaje </a:t>
            </a:r>
            <a:r>
              <a:rPr lang="pl-PL" b="1" dirty="0" smtClean="0"/>
              <a:t>prokurator albo Policja (inny uprawniony organ)</a:t>
            </a:r>
            <a:r>
              <a:rPr lang="pl-PL" dirty="0" smtClean="0"/>
              <a:t>. W tym drugim przypadku konieczne jest jednak </a:t>
            </a:r>
            <a:r>
              <a:rPr lang="pl-PL" b="1" dirty="0" smtClean="0"/>
              <a:t>zatwierdzenie</a:t>
            </a:r>
            <a:r>
              <a:rPr lang="pl-PL" dirty="0" smtClean="0"/>
              <a:t> wydanego postanowienia </a:t>
            </a:r>
            <a:r>
              <a:rPr lang="pl-PL" b="1" dirty="0" smtClean="0"/>
              <a:t>przez prokuratora</a:t>
            </a:r>
            <a:r>
              <a:rPr lang="pl-PL" dirty="0" smtClean="0"/>
              <a:t>.</a:t>
            </a:r>
          </a:p>
          <a:p>
            <a:pPr algn="just">
              <a:defRPr/>
            </a:pPr>
            <a:endParaRPr lang="pl-PL" dirty="0" smtClean="0"/>
          </a:p>
          <a:p>
            <a:pPr algn="just">
              <a:defRPr/>
            </a:pPr>
            <a:r>
              <a:rPr lang="pl-PL" dirty="0" smtClean="0"/>
              <a:t>Postanowienie o </a:t>
            </a:r>
            <a:r>
              <a:rPr lang="pl-PL" b="1" dirty="0" smtClean="0"/>
              <a:t>umorzeniu dochodzenia</a:t>
            </a:r>
            <a:r>
              <a:rPr lang="pl-PL" dirty="0" smtClean="0"/>
              <a:t> wydaje </a:t>
            </a:r>
            <a:r>
              <a:rPr lang="pl-PL" b="1" dirty="0" smtClean="0"/>
              <a:t>Policja (inny uprawniony organ)</a:t>
            </a:r>
            <a:r>
              <a:rPr lang="pl-PL" dirty="0" smtClean="0"/>
              <a:t>. Postanowienie to może zostać wydane także przez </a:t>
            </a:r>
            <a:r>
              <a:rPr lang="pl-PL" b="1" dirty="0" smtClean="0"/>
              <a:t>prokuratora</a:t>
            </a:r>
            <a:r>
              <a:rPr lang="pl-PL" dirty="0" smtClean="0"/>
              <a:t>. Zatwierdzenia przez prokuratora wymaga wyłącznie postanowienie o umorzeniu postępowania prowadzonego przeciwko osobie.</a:t>
            </a:r>
          </a:p>
          <a:p>
            <a:pPr marL="514350" indent="-514350">
              <a:buFont typeface="Arial" charset="0"/>
              <a:buNone/>
              <a:defRPr/>
            </a:pP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dirty="0" smtClean="0"/>
              <a:t>Umorzenie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algn="just">
              <a:defRPr/>
            </a:pPr>
            <a:r>
              <a:rPr lang="pl-PL" dirty="0" smtClean="0"/>
              <a:t>O umorzeniu śledztwa (dochodzenia) </a:t>
            </a:r>
            <a:r>
              <a:rPr lang="pl-PL" b="1" dirty="0" smtClean="0"/>
              <a:t>zawiadamia się</a:t>
            </a:r>
            <a:r>
              <a:rPr lang="pl-PL" dirty="0" smtClean="0"/>
              <a:t> </a:t>
            </a:r>
            <a:r>
              <a:rPr lang="pl-PL" b="1" dirty="0" smtClean="0"/>
              <a:t>osobę lub instytucję państwową, samorządową lub społeczną, która złożyła zawiadomienie o przestępstwie</a:t>
            </a:r>
            <a:r>
              <a:rPr lang="pl-PL" dirty="0" smtClean="0"/>
              <a:t>. </a:t>
            </a:r>
          </a:p>
          <a:p>
            <a:pPr algn="just">
              <a:defRPr/>
            </a:pPr>
            <a:endParaRPr lang="pl-PL" dirty="0" smtClean="0"/>
          </a:p>
          <a:p>
            <a:pPr algn="just">
              <a:defRPr/>
            </a:pPr>
            <a:r>
              <a:rPr lang="pl-PL" dirty="0" smtClean="0"/>
              <a:t>Odpis postanowienia o umorzeniu śledztwa/dochodzenia doręcza się także: osobie, która złożyła zawiadomienie o przestępstwie określonym w art. 228-231, art. 233, art. 235, art. 236, art. 245, art. 270-277, art. 278-294 lub w art. 296-306 Kodeksu karnego, jeżeli postępowanie karne wszczęto w wyniku jej zawiadomienia, a wskutek tego przestępstwa doszło do naruszenia jej praw</a:t>
            </a:r>
          </a:p>
          <a:p>
            <a:pPr algn="just">
              <a:defRPr/>
            </a:pPr>
            <a:endParaRPr lang="pl-PL" dirty="0" smtClean="0"/>
          </a:p>
          <a:p>
            <a:pPr algn="just">
              <a:defRPr/>
            </a:pPr>
            <a:r>
              <a:rPr lang="pl-PL" dirty="0" smtClean="0"/>
              <a:t>Stronom postępowania przygotowawczego doręcza się </a:t>
            </a:r>
            <a:r>
              <a:rPr lang="pl-PL" b="1" dirty="0" smtClean="0"/>
              <a:t>odpis</a:t>
            </a:r>
            <a:r>
              <a:rPr lang="pl-PL" dirty="0" smtClean="0"/>
              <a:t> postanowienia. Są one </a:t>
            </a:r>
            <a:r>
              <a:rPr lang="pl-PL" b="1" dirty="0" smtClean="0"/>
              <a:t>uprawnione do jego zaskarżenia</a:t>
            </a:r>
            <a:r>
              <a:rPr lang="pl-PL" dirty="0" smtClean="0"/>
              <a:t>. Instancją odwoławczą w przypadku wniesienia zażalenia jest sąd właściwy do rozpoznania sprawy (art. 465 § 2 KPK). </a:t>
            </a:r>
          </a:p>
          <a:p>
            <a:pPr algn="just">
              <a:buNone/>
              <a:defRPr/>
            </a:pPr>
            <a:endParaRPr lang="pl-PL" dirty="0" smtClean="0"/>
          </a:p>
          <a:p>
            <a:pPr algn="just">
              <a:defRPr/>
            </a:pPr>
            <a:r>
              <a:rPr lang="pl-PL" dirty="0" smtClean="0"/>
              <a:t>Wyjątek - umorzenie postępowania ze względu na brak interesu społecznego w ściganiu sprawcy z urzędu.</a:t>
            </a:r>
          </a:p>
          <a:p>
            <a:pPr marL="514350" indent="-514350">
              <a:buFont typeface="Arial" charset="0"/>
              <a:buNone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Postępowanie przygotowawcze w sprawie </a:t>
            </a:r>
            <a:r>
              <a:rPr lang="pl-PL" sz="3600" dirty="0" err="1" smtClean="0"/>
              <a:t>(</a:t>
            </a:r>
            <a:r>
              <a:rPr lang="pl-PL" sz="3600" i="1" dirty="0" err="1" smtClean="0"/>
              <a:t>i</a:t>
            </a:r>
            <a:r>
              <a:rPr lang="pl-PL" sz="3600" i="1" dirty="0" smtClean="0"/>
              <a:t>n rem</a:t>
            </a:r>
            <a:r>
              <a:rPr lang="pl-PL" sz="3600" dirty="0" smtClean="0"/>
              <a:t>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935480"/>
            <a:ext cx="8329642" cy="477966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pl-PL" dirty="0" smtClean="0"/>
              <a:t>Jeżeli zachodzi uzasadnione podejrzenie popełnienia przestępstwa (tzw. podstawa faktyczna procesu), wydaje się z urzędu lub na skutek zawiadomienia o przestępstwie postanowienie o wszczęciu postępowania przygotowawczego </a:t>
            </a:r>
            <a:r>
              <a:rPr lang="pl-PL" dirty="0" err="1" smtClean="0"/>
              <a:t>in</a:t>
            </a:r>
            <a:r>
              <a:rPr lang="pl-PL" dirty="0" smtClean="0"/>
              <a:t> rem (art. 303 k.p.k.)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Początek</a:t>
            </a:r>
            <a:r>
              <a:rPr lang="pl-PL" dirty="0" smtClean="0"/>
              <a:t> – chwila wydania postanowienia o wszczęciu śledztwa lub dochodzenia bądź z chwilą „faktycznego” wszczęcia dochodzenia wstępnego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Oprócz tzw. podstawy faktycznej procesu niezbędnym warunkiem wszczęcia postępowania jest istnienie tzw. prawnej dopuszczalności ścigania, co oznacza brak okoliczności wyłączających ściganie zawartych w art. 17 k.p.k.</a:t>
            </a:r>
          </a:p>
          <a:p>
            <a:pPr algn="just"/>
            <a:endParaRPr lang="pl-PL" b="1" dirty="0" smtClean="0"/>
          </a:p>
          <a:p>
            <a:pPr algn="just"/>
            <a:r>
              <a:rPr lang="pl-PL" dirty="0" smtClean="0"/>
              <a:t>Postanowienie powinno być wydane niezwłocznie (kilka dni); obowiązek niezwłocznego wszczęcia  postępowania realizuje zasadę legalizmu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Postanowienie o wszczęciu postępowania przygotowawczego w sprawie </a:t>
            </a:r>
            <a:r>
              <a:rPr lang="pl-PL" dirty="0" err="1" smtClean="0"/>
              <a:t>(i</a:t>
            </a:r>
            <a:r>
              <a:rPr lang="pl-PL" dirty="0" smtClean="0"/>
              <a:t>n rem) formalnie wszczyna proces – rozgraniczenie czynności procesowych i </a:t>
            </a:r>
            <a:r>
              <a:rPr lang="pl-PL" dirty="0" err="1" smtClean="0"/>
              <a:t>pozaprocesowych</a:t>
            </a:r>
            <a:r>
              <a:rPr lang="pl-PL" dirty="0" smtClean="0"/>
              <a:t>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Dla wszczęcia postępowania w sprawie nie ma znaczenia, czy  domniemany sprawca jest już znany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Postanowienie o wszczęciu śledztwa wydaje zawsze prokurator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Postanowienie o wszczęciu dochodzenia wydaje prowadzący to postępowanie. Postanowienia nie wymagają zatwierdzenia przez prokuratora, z wyjątkiem postanowienia o umorzeniu dochodzenia prowadzonego przeciwko osobie i postanowienia o zawieszeniu postępowania. Może być umieszczone w tzw. protokole skróconym. Nie wymaga ono uzasadnienia</a:t>
            </a:r>
          </a:p>
          <a:p>
            <a:pPr algn="just"/>
            <a:endParaRPr lang="pl-PL" dirty="0" smtClean="0"/>
          </a:p>
          <a:p>
            <a:r>
              <a:rPr lang="pl-PL" b="1" dirty="0" smtClean="0"/>
              <a:t>Koniec</a:t>
            </a:r>
            <a:r>
              <a:rPr lang="pl-PL" dirty="0" smtClean="0"/>
              <a:t> – wydanie postanowienia o przedstawieniu zarzutów lub przesłuchanie w charakterze podejrzanego (dochodzenie)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dirty="0" smtClean="0"/>
              <a:t>Umorzenie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>
              <a:defRPr/>
            </a:pPr>
            <a:r>
              <a:rPr lang="pl-PL" dirty="0" smtClean="0"/>
              <a:t>Postanowienie o umorzeniu śledztwa (dochodzenia) poza standardowymi wymogami dotyczącymi postanowień (art. 94 KPK) powinno zawierać </a:t>
            </a:r>
            <a:r>
              <a:rPr lang="pl-PL" b="1" dirty="0" smtClean="0"/>
              <a:t>dokładne określenie czynu</a:t>
            </a:r>
            <a:r>
              <a:rPr lang="pl-PL" dirty="0" smtClean="0"/>
              <a:t> i </a:t>
            </a:r>
            <a:r>
              <a:rPr lang="pl-PL" b="1" dirty="0" smtClean="0"/>
              <a:t>jego kwalifikacji prawnej</a:t>
            </a:r>
            <a:r>
              <a:rPr lang="pl-PL" dirty="0" smtClean="0"/>
              <a:t> oraz </a:t>
            </a:r>
            <a:r>
              <a:rPr lang="pl-PL" b="1" dirty="0" smtClean="0"/>
              <a:t>wskazanie przyczyn umorzenia</a:t>
            </a:r>
            <a:r>
              <a:rPr lang="pl-PL" dirty="0" smtClean="0"/>
              <a:t>. </a:t>
            </a:r>
          </a:p>
          <a:p>
            <a:pPr algn="just">
              <a:defRPr/>
            </a:pPr>
            <a:endParaRPr lang="pl-PL" dirty="0" smtClean="0"/>
          </a:p>
          <a:p>
            <a:pPr algn="just">
              <a:defRPr/>
            </a:pPr>
            <a:r>
              <a:rPr lang="pl-PL" dirty="0" smtClean="0"/>
              <a:t>W sytuacji natomiast, gdy umorzenie następuje po przedstawieniu podejrzanemu zarzutów, postanowienie powinno zawierać także </a:t>
            </a:r>
            <a:r>
              <a:rPr lang="pl-PL" b="1" dirty="0" smtClean="0"/>
              <a:t>imię i nazwisko podejrzanego</a:t>
            </a:r>
            <a:r>
              <a:rPr lang="pl-PL" dirty="0" smtClean="0"/>
              <a:t> oraz </a:t>
            </a:r>
            <a:r>
              <a:rPr lang="pl-PL" b="1" dirty="0" smtClean="0"/>
              <a:t>w razie potrzeby inne jego dane</a:t>
            </a:r>
            <a:endParaRPr lang="pl-PL" dirty="0" smtClean="0"/>
          </a:p>
          <a:p>
            <a:pPr marL="514350" indent="-514350">
              <a:buFont typeface="Arial" charset="0"/>
              <a:buNone/>
              <a:defRPr/>
            </a:pP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l-PL" sz="3600" dirty="0" smtClean="0"/>
              <a:t>Umorzenia postępowania i wpisanie sprawy do rejestru przestępstw (art. 325f)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514350" indent="-514350" algn="just">
              <a:buNone/>
              <a:defRPr/>
            </a:pPr>
            <a:endParaRPr lang="pl-PL" b="1" dirty="0" smtClean="0"/>
          </a:p>
          <a:p>
            <a:pPr algn="just">
              <a:defRPr/>
            </a:pPr>
            <a:r>
              <a:rPr lang="pl-PL" dirty="0" smtClean="0"/>
              <a:t>Szczególny rodzaj umorzenia możliwy do dokonania </a:t>
            </a:r>
            <a:r>
              <a:rPr lang="pl-PL" b="1" u="sng" dirty="0" smtClean="0"/>
              <a:t>wyłącznie</a:t>
            </a:r>
            <a:r>
              <a:rPr lang="pl-PL" b="1" dirty="0" smtClean="0"/>
              <a:t> </a:t>
            </a:r>
            <a:r>
              <a:rPr lang="pl-PL" dirty="0" smtClean="0"/>
              <a:t>w dochodzeniu</a:t>
            </a:r>
          </a:p>
          <a:p>
            <a:pPr algn="just">
              <a:defRPr/>
            </a:pPr>
            <a:endParaRPr lang="pl-PL" dirty="0" smtClean="0"/>
          </a:p>
          <a:p>
            <a:pPr algn="just">
              <a:defRPr/>
            </a:pPr>
            <a:r>
              <a:rPr lang="pl-PL" dirty="0" smtClean="0"/>
              <a:t>Sposób na rozwiązanie problemu spraw, w których szanse na ustalenie sprawcy są znikome</a:t>
            </a:r>
          </a:p>
          <a:p>
            <a:pPr algn="just">
              <a:defRPr/>
            </a:pPr>
            <a:endParaRPr lang="pl-PL" dirty="0" smtClean="0"/>
          </a:p>
          <a:p>
            <a:pPr algn="just">
              <a:defRPr/>
            </a:pPr>
            <a:r>
              <a:rPr lang="pl-PL" dirty="0" smtClean="0"/>
              <a:t>Postanowienie nie wymaga zatwierdzenia prokuratora, ale jest zaskarżalne</a:t>
            </a:r>
          </a:p>
          <a:p>
            <a:pPr algn="just">
              <a:defRPr/>
            </a:pPr>
            <a:endParaRPr lang="pl-PL" dirty="0" smtClean="0"/>
          </a:p>
          <a:p>
            <a:pPr algn="just">
              <a:defRPr/>
            </a:pPr>
            <a:r>
              <a:rPr lang="pl-PL" dirty="0" smtClean="0"/>
              <a:t>Możliwość podjęcia na nowo postępowania po ujawnieniu się nowych okoliczności</a:t>
            </a:r>
          </a:p>
          <a:p>
            <a:pPr marL="514350" indent="-514350">
              <a:buFont typeface="Arial" charset="0"/>
              <a:buNone/>
              <a:defRPr/>
            </a:pP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Formy oddziaływania Sądu na postępowanie przygotowawcze</a:t>
            </a:r>
            <a:endParaRPr lang="pl-PL" sz="2800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pPr algn="just"/>
            <a:r>
              <a:rPr lang="pl-PL" dirty="0" smtClean="0"/>
              <a:t>Podejmowanie decyzji w pierwszej instancji, wyłącznie zastrzeżonych sądowi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Wykonywanie działań korygujących za pomocą decyzji wydawanych w  wyniku wniesionych środków odwoławczych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Przeprowadzenie czynności dowodowych w toku postępowania przygotowawczego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Podejmowanie decyzji w pierwszej instancji wyłącznie zastrzeżonych sądowi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714488"/>
            <a:ext cx="8715436" cy="50006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Stosowanie tymczasowego aresztowania (art. 250 i 263)</a:t>
            </a:r>
          </a:p>
          <a:p>
            <a:pPr algn="just"/>
            <a:r>
              <a:rPr lang="pl-PL" dirty="0" smtClean="0"/>
              <a:t>Stosowanie warunkowego dozoru policji</a:t>
            </a:r>
          </a:p>
          <a:p>
            <a:pPr algn="just"/>
            <a:r>
              <a:rPr lang="pl-PL" dirty="0" smtClean="0"/>
              <a:t>Decydowanie o przesłuchaniu osób zobowiązanych do zachowania tajemnicy notarialnej, adwokackiej, radcy prawnego, lekarskiej i dziennikarskiej (art. 180§ 2)</a:t>
            </a:r>
          </a:p>
          <a:p>
            <a:pPr algn="just"/>
            <a:r>
              <a:rPr lang="pl-PL" dirty="0" smtClean="0"/>
              <a:t>Decydowanie o skierowaniu podejrzanego na obserwację psychiatryczną (art. 203 § 2)</a:t>
            </a:r>
          </a:p>
          <a:p>
            <a:pPr algn="just"/>
            <a:r>
              <a:rPr lang="pl-PL" dirty="0" smtClean="0"/>
              <a:t>Decydowanie o dokumentach obejmujących okoliczności związane z wykonywaniem funkcji obrońcy, zatrzymanych podczas przeszukania (art. 225 § 3)</a:t>
            </a:r>
          </a:p>
          <a:p>
            <a:pPr algn="just"/>
            <a:r>
              <a:rPr lang="pl-PL" dirty="0" smtClean="0"/>
              <a:t>Zarządzenie kontroli rozmów oraz zatwierdzenie postanowień prokuratora o takiej kontroli (art. 237 § 1 i 2)</a:t>
            </a:r>
          </a:p>
          <a:p>
            <a:pPr algn="just"/>
            <a:r>
              <a:rPr lang="pl-PL" dirty="0" smtClean="0"/>
              <a:t>Wydanie i odwołanie listu żelaznego (art. 281 i art. 282 § 2)</a:t>
            </a:r>
          </a:p>
          <a:p>
            <a:pPr algn="just"/>
            <a:r>
              <a:rPr lang="pl-PL" dirty="0" smtClean="0"/>
              <a:t>Zarządzenie zniszczenia zapisów kontrolowanych rozmów (art. 238 § 3)</a:t>
            </a:r>
          </a:p>
          <a:p>
            <a:pPr algn="just"/>
            <a:r>
              <a:rPr lang="pl-PL" dirty="0" smtClean="0"/>
              <a:t>Orzekanie o przepadku przedmiotu poręczenia majątkowego (art. 270 § 1)</a:t>
            </a:r>
          </a:p>
          <a:p>
            <a:pPr algn="just"/>
            <a:r>
              <a:rPr lang="pl-PL" dirty="0" smtClean="0"/>
              <a:t>Stosowanie aresztowania jako kary porządkowej (art. 290 § 1)</a:t>
            </a:r>
          </a:p>
          <a:p>
            <a:pPr algn="just"/>
            <a:r>
              <a:rPr lang="pl-PL" dirty="0" smtClean="0"/>
              <a:t>Zarządzenie zniszczenia przedmiotów i substancji stwarzających niebezpieczeństwo dla życia lub zdrowia, których przechowywanie byłoby połączone z niewspółmiernymi kosztami lub stanowiło źródło zagrożenia dla bezpieczeństwa powszechnego (art. 232a § 2)</a:t>
            </a:r>
          </a:p>
          <a:p>
            <a:pPr algn="just"/>
            <a:r>
              <a:rPr lang="pl-PL" dirty="0" smtClean="0"/>
              <a:t>Dopuszczenie dowodu z zeznań świadka koronnego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Wykonywanie działań korygujących za pomocą decyzji wydawanych w wyniku wniesionych środków odwoławczych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1500174"/>
            <a:ext cx="8543956" cy="50006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Działanie takie polega na wskazywaniu powodów uchylenia decyzji oraz okoliczności, które należy wyjaśnić lub czynności, jakie należy jeszcze przeprowadzić</a:t>
            </a:r>
          </a:p>
          <a:p>
            <a:pPr algn="just"/>
            <a:endParaRPr lang="pl-PL" dirty="0" smtClean="0"/>
          </a:p>
          <a:p>
            <a:pPr algn="just">
              <a:buNone/>
            </a:pPr>
            <a:r>
              <a:rPr lang="pl-PL" dirty="0" smtClean="0"/>
              <a:t>	Sąd rozpoznaje zażalenia na następujące postanowienia niewydane przez sąd:</a:t>
            </a:r>
          </a:p>
          <a:p>
            <a:pPr algn="just">
              <a:buNone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O odmowie wszczęcia śledztwa lub dochodzenia (art. 465 § 2)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O umorzeniu śledztwa lub dochodzenia (art. 465 § 2)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W przedmiocie </a:t>
            </a:r>
            <a:r>
              <a:rPr lang="pl-PL" dirty="0" err="1" smtClean="0"/>
              <a:t>nieizolacyjnych</a:t>
            </a:r>
            <a:r>
              <a:rPr lang="pl-PL" dirty="0" smtClean="0"/>
              <a:t> środków zapobiegawczych, jeżeli wydał je prokurator (art. 252 § 2)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Dotyczące kontroli i utrwalania rozmów, wydane przez prokuratora (art. 240)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W przedmiocie zabezpieczenia majątkowego, wydane przez prokuratora (art. 293 § 4 i art. 69 § 3)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Zatrzymanie osoby podejrzanej (art. 246 i art. 247 § 1-3)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O zatrzymaniu i przymusowym doprowadzeniu świadka (art. 290 § 2)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Przeprowadzania czynności w toku postępowania przygotowawczego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 smtClean="0"/>
              <a:t>Jeżeli zachodzi niebezpieczeństwo, że świadka nie będzie można przesłuchać na rozprawie, strona lub prokurator albo organ prowadzący postępowanie mogą zwrócić się do sądu z żądaniem przesłuchania go przez sąd (art. 316 § 3). </a:t>
            </a:r>
          </a:p>
          <a:p>
            <a:pPr algn="just"/>
            <a:endParaRPr lang="pl-PL" dirty="0" smtClean="0"/>
          </a:p>
          <a:p>
            <a:pPr algn="just">
              <a:buNone/>
            </a:pPr>
            <a:r>
              <a:rPr lang="pl-PL" dirty="0" smtClean="0"/>
              <a:t> - Do sądu należy ocena, czy warunek ten został spełniony, </a:t>
            </a:r>
          </a:p>
          <a:p>
            <a:pPr algn="just">
              <a:buNone/>
            </a:pPr>
            <a:r>
              <a:rPr lang="pl-PL" dirty="0" smtClean="0"/>
              <a:t> - w przypadku braku jego spełnienia sąd oddala wniosek</a:t>
            </a:r>
          </a:p>
          <a:p>
            <a:pPr algn="just">
              <a:buNone/>
            </a:pPr>
            <a:r>
              <a:rPr lang="pl-PL" dirty="0" smtClean="0"/>
              <a:t> - przesłuchanie przeprowadza sąd właściwy do rozpoznania sprawy w pierwszej instancji jednoosobowo na posiedzeniu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Przesłuchanie pokrzywdzonego w charakterze świadka, który w chwili przesłuchania nie ukończył 15 lat w sprawach o przestępstwa określone w rozdziale XXV i XXVI KK (art. 185a § 1-3);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Może przesłuchać świadka, w warunkach określonych w art. 185a, w sprawach o przestępstwa popełnione z użyciem przemocy lub groźby bezprawnej lub o przestępstwa określone w rozdziale XXC KK, jeżeli świadek w chwili przesłuchania nie ukończył 15 lat, a nadto jeśli zeznania tego świadka mogą mieć istotne znaczenie dla rozstrzygnięcia sprawy; 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4000" dirty="0" smtClean="0"/>
              <a:t>Właściwość i skład Sądu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l-PL" dirty="0" smtClean="0"/>
              <a:t>Sądem wykonującym przewidziane w ustawie czynności w postępowaniu przygotowawczym na posiedzeniu </a:t>
            </a:r>
            <a:r>
              <a:rPr lang="pl-PL" b="1" dirty="0" smtClean="0"/>
              <a:t>jest sąd powołany do rozpoznania sprawy w pierwszej instancji, jeżeli ustawa nie stanowi inaczej</a:t>
            </a:r>
            <a:r>
              <a:rPr lang="pl-PL" dirty="0" smtClean="0"/>
              <a:t> (art. 329 § 1)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b="1" dirty="0" smtClean="0"/>
              <a:t>	Wyjątki:</a:t>
            </a:r>
          </a:p>
          <a:p>
            <a:pPr algn="just">
              <a:buNone/>
            </a:pPr>
            <a:endParaRPr lang="pl-PL" b="1" dirty="0" smtClean="0"/>
          </a:p>
          <a:p>
            <a:pPr algn="just"/>
            <a:r>
              <a:rPr lang="pl-PL" b="1" dirty="0" smtClean="0"/>
              <a:t>Zażalenie na zatrzymanie </a:t>
            </a:r>
            <a:r>
              <a:rPr lang="pl-PL" dirty="0" smtClean="0"/>
              <a:t>– sąd miejsca zatrzymania lub prowadzenia postępowania (art. 246 § 2)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b="1" dirty="0" smtClean="0"/>
              <a:t>Stosowanie tymczasowego areszt</a:t>
            </a:r>
            <a:r>
              <a:rPr lang="pl-PL" dirty="0" smtClean="0"/>
              <a:t>owania – sąd rejonowy, w którego okręgu prowadzi się postępowanie, a w wypadkach niecierpiących zwłoki także inny sąd rejonowy (art. 250 § 2)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Wydanie listu żelaznego </a:t>
            </a:r>
            <a:r>
              <a:rPr lang="pl-PL" dirty="0" smtClean="0"/>
              <a:t>– właściwy miejscowo sąd okręgowy (art. 281)</a:t>
            </a: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Sąd dokonuje czynności jednoosobowo, także wtedy, gdy rozpoznaje zażalenie na czynności postępowania przygotowawczego, chyba że ustawa stanowi inaczej (art. 329 § 2)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Sędzia ten  nie podlega w stadium postępowania głównego i apelacyjnego wyłączeniu jako </a:t>
            </a:r>
            <a:r>
              <a:rPr lang="pl-PL" i="1" dirty="0" err="1" smtClean="0"/>
              <a:t>iudex</a:t>
            </a:r>
            <a:r>
              <a:rPr lang="pl-PL" i="1" dirty="0" smtClean="0"/>
              <a:t> </a:t>
            </a:r>
            <a:r>
              <a:rPr lang="pl-PL" i="1" dirty="0" err="1" smtClean="0"/>
              <a:t>inhabilis</a:t>
            </a:r>
            <a:r>
              <a:rPr lang="pl-PL" dirty="0" smtClean="0"/>
              <a:t> z powodu wykonywania tych czynności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Nadzór prokuratora nad postępowaniem przygotowawczym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Nadzór nad tym postępowaniem to kontrola czynności organów prowadzących je oraz wyciągnięcie konsekwencji prawnych ze spostrzeżonych uchybień</a:t>
            </a:r>
          </a:p>
          <a:p>
            <a:pPr algn="just"/>
            <a:endParaRPr lang="pl-PL" dirty="0" smtClean="0"/>
          </a:p>
          <a:p>
            <a:pPr algn="just">
              <a:buNone/>
            </a:pPr>
            <a:r>
              <a:rPr lang="pl-PL" sz="2100" b="1" dirty="0" smtClean="0"/>
              <a:t>	PRZEDMIOT NADZORU</a:t>
            </a:r>
          </a:p>
          <a:p>
            <a:pPr algn="just">
              <a:buNone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Legalność działania organów prowadzących postępowanie przygotowawcze (z położeniem szczególnego akcentu na gwarancje praw podejrzanego i pokrzywdzonego); przez legalność należy rozumieć:</a:t>
            </a:r>
          </a:p>
          <a:p>
            <a:pPr marL="514350" indent="-514350" algn="just"/>
            <a:r>
              <a:rPr lang="pl-PL" dirty="0" smtClean="0"/>
              <a:t>posiadanie uprawnień do podjęcia danej czynności, </a:t>
            </a:r>
          </a:p>
          <a:p>
            <a:pPr marL="514350" indent="-514350" algn="just"/>
            <a:r>
              <a:rPr lang="pl-PL" dirty="0" smtClean="0"/>
              <a:t>wykonanie czynności zgodnie z prawem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None/>
            </a:pP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2) </a:t>
            </a:r>
            <a:r>
              <a:rPr lang="pl-PL" dirty="0" smtClean="0"/>
              <a:t>	Sprawność w sensie prakseologiczno-kryminalistycznym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Rodzaje nadzoru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Nadzór procesowy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Nadzór służbowy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W ramach i na podstawie przepisów procesowych</a:t>
            </a:r>
          </a:p>
          <a:p>
            <a:endParaRPr lang="pl-PL" dirty="0" smtClean="0"/>
          </a:p>
          <a:p>
            <a:r>
              <a:rPr lang="pl-PL" dirty="0" smtClean="0"/>
              <a:t>Obejmuje postępowanie przygotowawcze w zakresie, w jakim go sam nie prowadzi, może objąć także postępowanie sprawdzające toczące się na podst. art. 307 (art. 326 § 1), postępowaniem w niezbędnym zakresie prowadzonym w trybie art. 308 , dochodzeniem prowadzonym przez Policję i inne uprawnione organy oraz śledztwem powierzonym Policji i innym uprawnionym organom</a:t>
            </a:r>
          </a:p>
          <a:p>
            <a:endParaRPr lang="pl-PL" dirty="0" smtClean="0"/>
          </a:p>
          <a:p>
            <a:r>
              <a:rPr lang="pl-PL" dirty="0" smtClean="0"/>
              <a:t>Nie ma procesowego nadzoru prokuratora nad dochodzeniem, jeżeli prowadzi je prokurator podwładny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Wykonywany na podstawie innych przepisów</a:t>
            </a:r>
          </a:p>
          <a:p>
            <a:endParaRPr lang="pl-PL" dirty="0" smtClean="0"/>
          </a:p>
          <a:p>
            <a:r>
              <a:rPr lang="pl-PL" dirty="0" smtClean="0"/>
              <a:t>Charakter wewnętrzny</a:t>
            </a:r>
          </a:p>
          <a:p>
            <a:endParaRPr lang="pl-PL" dirty="0" smtClean="0"/>
          </a:p>
          <a:p>
            <a:r>
              <a:rPr lang="pl-PL" dirty="0" smtClean="0"/>
              <a:t>Kontrola organu przełożonego nad podwładnym, połączona z wyciagnięciem konsekwencji wobec organu dopuszczającego się uchybień</a:t>
            </a:r>
          </a:p>
          <a:p>
            <a:endParaRPr lang="pl-PL" dirty="0" smtClean="0"/>
          </a:p>
          <a:p>
            <a:r>
              <a:rPr lang="pl-PL" dirty="0" smtClean="0"/>
              <a:t>Źródłem nie jest prawo procesowe, ale stosunek pracy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Uprawnienia nadzorcze prokuratora w ramach sprawowania nadzoru procesowego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 smtClean="0"/>
              <a:t>Zaznajamianie się z zamierzeniami prowadzącego postępowanie przygotowawcze, wskazywanie kierunków postępowania oraz wydawanie co do tego zarządzeń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Żądanie przedstawienia sobie materiałów zbieranych w toku postępowania przygotowawczego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Uczestniczenie w czynnościach dokonywanych przez prowadzących postępowanie, osobiste ich przeprowadzanie albo przejęcie sprawy do swego prowadzenia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Wydawanie postanowień, zarządzeń lub poleceń oraz zmienianie i uchylanie postanowień i zarządzeń wydanych przez prowadzącego postępowanie. W razie niewykonania przez organ niebędący prokuratorem (np. Policję) postanowienia, zarządzenia lub polecenia wydanego przez prokuratora sprawującego nadzór na jego żądanie przełożony funkcjonariusza ma obowiązek wszcząć postępowanie służbowe, a o wyniku tego postępowania powiadomić prokuratora (art. 326 § 4)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Postępowanie przygotowawcze przeciwko podejrzanemu </a:t>
            </a:r>
            <a:r>
              <a:rPr lang="pl-PL" sz="3200" dirty="0" err="1" smtClean="0"/>
              <a:t>(</a:t>
            </a:r>
            <a:r>
              <a:rPr lang="pl-PL" sz="3200" i="1" dirty="0" err="1" smtClean="0"/>
              <a:t>i</a:t>
            </a:r>
            <a:r>
              <a:rPr lang="pl-PL" sz="3200" i="1" dirty="0" smtClean="0"/>
              <a:t>n </a:t>
            </a:r>
            <a:r>
              <a:rPr lang="pl-PL" sz="3200" i="1" dirty="0" err="1" smtClean="0"/>
              <a:t>personam</a:t>
            </a:r>
            <a:r>
              <a:rPr lang="pl-PL" sz="3200" dirty="0" smtClean="0"/>
              <a:t>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just"/>
            <a:r>
              <a:rPr lang="pl-PL" dirty="0" smtClean="0"/>
              <a:t>Czasem toczy się od pierwszej chwili tego stadium, gdy jest znana osoba podejrzana i gdy od samego początku osoba ta jest traktowana jako podejrzany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Granicą między śledztwem w sprawie a śledztwem przeciw podejrzanemu jest przedstawienie zarzutów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/>
              <a:t>Zakres nadzoru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071546"/>
            <a:ext cx="8401080" cy="5572164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pl-PL" dirty="0" smtClean="0"/>
              <a:t>	Zapoznając się z aktami sprawy prokurator zwraca uwagę na realizację celów i zadań postępowania przygotowawczego, w szczególności na: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Szybkość i trafność podejmowanych pierwszych czynności po otrzymaniu zawiadomienia o przestępstwie</a:t>
            </a:r>
          </a:p>
          <a:p>
            <a:pPr algn="just"/>
            <a:r>
              <a:rPr lang="pl-PL" dirty="0" smtClean="0"/>
              <a:t>Przestrzeganie zakresu czynności i terminu postępowania sprawdzającego</a:t>
            </a:r>
          </a:p>
          <a:p>
            <a:pPr algn="just"/>
            <a:r>
              <a:rPr lang="pl-PL" dirty="0" smtClean="0"/>
              <a:t>Zasadność wszczęcia dochodzenia</a:t>
            </a:r>
          </a:p>
          <a:p>
            <a:pPr algn="just"/>
            <a:r>
              <a:rPr lang="pl-PL" dirty="0" smtClean="0"/>
              <a:t>Prawidłową realizacje kierunku postępowania</a:t>
            </a:r>
          </a:p>
          <a:p>
            <a:pPr algn="just"/>
            <a:r>
              <a:rPr lang="pl-PL" dirty="0" smtClean="0"/>
              <a:t>Prawidłowość przeprowadzania i udokumentowania dowodów</a:t>
            </a:r>
          </a:p>
          <a:p>
            <a:pPr algn="just"/>
            <a:r>
              <a:rPr lang="pl-PL" dirty="0" smtClean="0"/>
              <a:t>Szybkość postępowania, a zwłaszcza koncentrację dowodów</a:t>
            </a:r>
          </a:p>
          <a:p>
            <a:pPr algn="just"/>
            <a:r>
              <a:rPr lang="pl-PL" dirty="0" smtClean="0"/>
              <a:t>Prawidłowość przeprowadzania czynności związanych z przedstawieniem zarzutów</a:t>
            </a:r>
          </a:p>
          <a:p>
            <a:pPr algn="just"/>
            <a:r>
              <a:rPr lang="pl-PL" dirty="0" smtClean="0"/>
              <a:t>Procesową potrzebę stosowania środków zapobiegawczych i zabezpieczenia majątkowego</a:t>
            </a:r>
          </a:p>
          <a:p>
            <a:pPr algn="just"/>
            <a:r>
              <a:rPr lang="pl-PL" dirty="0" smtClean="0"/>
              <a:t>Zakres przedmiotowy i podmiotowy postępowania</a:t>
            </a:r>
          </a:p>
          <a:p>
            <a:pPr algn="just"/>
            <a:r>
              <a:rPr lang="pl-PL" dirty="0" smtClean="0"/>
              <a:t>Należyte wyjaśnienie okoliczności sprawy</a:t>
            </a:r>
          </a:p>
          <a:p>
            <a:pPr algn="just"/>
            <a:r>
              <a:rPr lang="pl-PL" dirty="0" smtClean="0"/>
              <a:t>Realizacje uprawnień procesowych uczestników postępowania</a:t>
            </a:r>
          </a:p>
          <a:p>
            <a:pPr algn="just"/>
            <a:r>
              <a:rPr lang="pl-PL" dirty="0" smtClean="0"/>
              <a:t>Sprawdzanie wyjaśnień podejrzanego</a:t>
            </a:r>
          </a:p>
          <a:p>
            <a:pPr algn="just"/>
            <a:r>
              <a:rPr lang="pl-PL" dirty="0" smtClean="0"/>
              <a:t>Przestrzeganie okresów śledztwa i dochodzenia</a:t>
            </a:r>
          </a:p>
          <a:p>
            <a:pPr algn="just"/>
            <a:r>
              <a:rPr lang="pl-PL" dirty="0" smtClean="0"/>
              <a:t>Ujawnienie okoliczności sprzyjających popełnieniu przestępstwa</a:t>
            </a:r>
          </a:p>
          <a:p>
            <a:pPr algn="just"/>
            <a:r>
              <a:rPr lang="pl-PL" dirty="0" smtClean="0"/>
              <a:t>Dostosowanie do potrzeb konkretnej sprawy ilościowego zgromadzenia dowodów, przeprowadzenie ich w odpowiednim momencie i w odpowiedniej kolejności</a:t>
            </a:r>
          </a:p>
          <a:p>
            <a:pPr algn="just"/>
            <a:r>
              <a:rPr lang="pl-PL" dirty="0" smtClean="0"/>
              <a:t>Prawidłowość czynności związanych z zamknięciem postępowania</a:t>
            </a:r>
          </a:p>
          <a:p>
            <a:pPr algn="just"/>
            <a:r>
              <a:rPr lang="pl-PL" dirty="0" smtClean="0"/>
              <a:t>Techniczną stronę akt sprawy, a w szczególności przejrzystość ułożenia materiałów, numerację kart i szatę graficzną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PROKURTOR BEZPOŚREDNIO PRZEŁOŻONY – pojęcie</a:t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714488"/>
            <a:ext cx="8329642" cy="500066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pl-PL" dirty="0" smtClean="0"/>
              <a:t>	Prokuratorami bezpośrednio przełożonymi są: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b="1" dirty="0" smtClean="0"/>
              <a:t>Prokurator Generalny </a:t>
            </a:r>
            <a:r>
              <a:rPr lang="pl-PL" dirty="0" smtClean="0"/>
              <a:t>- w stosunku do swoich zastępców, prokuratorów pełniących czynności w Prokuraturze Generalnej oraz prokuratorów apelacyjnych;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zastępcy Prokuratora Generalnego</a:t>
            </a:r>
            <a:r>
              <a:rPr lang="pl-PL" dirty="0" smtClean="0"/>
              <a:t>, z wyłączeniem Naczelnego Prokuratora Wojskowego i Dyrektora Głównej Komisji Ścigania Zbrodni przeciwko Narodowi Polskiemu Instytutu Pamięci Narodowej, w zakresie zleconych czynności - w stosunku do prokuratorów pełniących czynności w Prokuraturze Generalnej oraz prokuratorów apelacyjnych;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Naczelny Prokurator Wojskowy oraz, w zakresie zleconych czynności, jego zastępca </a:t>
            </a:r>
            <a:r>
              <a:rPr lang="pl-PL" dirty="0" smtClean="0"/>
              <a:t>- w stosunku do prokuratorów Naczelnej Prokuratury Wojskowej oraz wojskowych prokuratorów okręgowych i kierowników innych, równorzędnych, wojskowych jednostek organizacyjnych prokuratury;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prokuratorzy apelacyjni, prokuratorzy okręgowi i wojskowi prokuratorzy okręgowi oraz, w zakresie zleconych czynności, ich zastępcy </a:t>
            </a:r>
            <a:r>
              <a:rPr lang="pl-PL" dirty="0" smtClean="0"/>
              <a:t>- w stosunku do prokuratorów pełniących czynności w danej jednostce oraz w stosunku do kierowników jednostek organizacyjnych prokuratury bezpośrednio niższego stopnia na obszarze działania danej jednostki, z zastrzeżeniem </a:t>
            </a:r>
            <a:r>
              <a:rPr lang="pl-PL" dirty="0" err="1" smtClean="0"/>
              <a:t>pkt</a:t>
            </a:r>
            <a:r>
              <a:rPr lang="pl-PL" dirty="0" smtClean="0"/>
              <a:t> 6;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kierownicy ośrodków zamiejscowych prokuratur okręgowych oraz, w zakresie zleconych czynności, ich zastępcy </a:t>
            </a:r>
            <a:r>
              <a:rPr lang="pl-PL" dirty="0" smtClean="0"/>
              <a:t>- w stosunku do prokuratorów pełniących czynności w danym ośrodku oraz prokuratorów rejonowych na obszarze działania danego ośrodka zamiejscowego prokuratury okręgowej;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prokuratorzy rejonowi i wojskowi prokuratorzy garnizonowi oraz, w zakresie zleconych czynności, ich zastępcy </a:t>
            </a:r>
            <a:r>
              <a:rPr lang="pl-PL" dirty="0" smtClean="0"/>
              <a:t>- w stosunku do prokuratorów, odpowiednio, danej prokuratury rejonowej lub wojskowej prokuratury garnizonowej;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kierownicy ośrodków zamiejscowych prokuratur rejonowych </a:t>
            </a:r>
            <a:r>
              <a:rPr lang="pl-PL" dirty="0" smtClean="0"/>
              <a:t>- w stosunku do prokuratorów pełniących czynności w danym ośrodku.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Kompetencje prokuratora bezpośrednio przełożonego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buAutoNum type="arabicParenR"/>
            </a:pPr>
            <a:r>
              <a:rPr lang="pl-PL" dirty="0" smtClean="0"/>
              <a:t>Orzekanie o wyłączeniu prokuratora prowadzącego lub nadzorującego postępowanie przygotowawcze (art. 48 § 1 </a:t>
            </a:r>
            <a:r>
              <a:rPr lang="pl-PL" i="1" dirty="0" err="1" smtClean="0"/>
              <a:t>in</a:t>
            </a:r>
            <a:r>
              <a:rPr lang="pl-PL" i="1" dirty="0" smtClean="0"/>
              <a:t> </a:t>
            </a:r>
            <a:r>
              <a:rPr lang="pl-PL" i="1" dirty="0" err="1" smtClean="0"/>
              <a:t>fine</a:t>
            </a:r>
            <a:r>
              <a:rPr lang="pl-PL" dirty="0" smtClean="0"/>
              <a:t>)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Rozstrzyganie zażaleń na postanowienia i zarządzenia oraz inne czynności prokuratora, o których mowa w art. 302 § 1 i 2 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przedłużanie okresu śledztwa (art. 310 § 2)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Przedłużenie okresu dochodzenia w wyjątkowych wypadkach, uzasadnionych szczególnymi okolicznościami  na dalszy czas oznaczony (art. 325i § 1)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Występowanie do sądu apelacyjnego o przedłużenie stosowania tymczasowego resztowania na okres powyżej roku (art. 263 § 4)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Czynności w trybie kontroli służbowej realizowane są przez: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Wizytacje i lustracje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Badanie akt prowadzonego lub zakończonego postępowania przygotowawczego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Ocenę prawidłowości działań prokuratorów podległych </a:t>
            </a:r>
            <a:r>
              <a:rPr lang="pl-PL" smtClean="0"/>
              <a:t>jednostek organizacyjnych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Monitorowanie lub koordynowanie ścigania określonej kategorii przestępstw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/>
              <a:t>Wzruszanie prawomocnych postanowień o umorzeniu postępowania przygotowawczego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/>
              <a:t>Podjęcie na nowo umorzonego postępowania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pl-PL" dirty="0" smtClean="0"/>
              <a:t>Dopuszczalne jest pod następującymi warunkami:</a:t>
            </a:r>
          </a:p>
          <a:p>
            <a:pPr algn="just">
              <a:buNone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Podjęte na nowo – </a:t>
            </a:r>
            <a:r>
              <a:rPr lang="pl-PL" b="1" dirty="0" smtClean="0"/>
              <a:t>w każdym czasie </a:t>
            </a:r>
            <a:r>
              <a:rPr lang="pl-PL" dirty="0" smtClean="0"/>
              <a:t>(aż do czasu ustania karalności przestępstwa) – postępowanie przygotowawcze </a:t>
            </a:r>
            <a:r>
              <a:rPr lang="pl-PL" b="1" dirty="0" smtClean="0"/>
              <a:t>nie będzie toczyć się przeciwko osobie, która w poprzednim postępowaniu występowała w charakterze podejrzanego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Możliwe jest również w przypadku, gdy umorzone postępowanie toczyło się w fazie </a:t>
            </a:r>
            <a:r>
              <a:rPr lang="pl-PL" i="1" dirty="0" err="1" smtClean="0"/>
              <a:t>in</a:t>
            </a:r>
            <a:r>
              <a:rPr lang="pl-PL" i="1" dirty="0" smtClean="0"/>
              <a:t> rem</a:t>
            </a:r>
          </a:p>
          <a:p>
            <a:pPr marL="514350" indent="-514350" algn="just">
              <a:buAutoNum type="arabicParenR"/>
            </a:pPr>
            <a:endParaRPr lang="pl-PL" i="1" dirty="0" smtClean="0"/>
          </a:p>
          <a:p>
            <a:pPr marL="514350" indent="-514350" algn="just">
              <a:buAutoNum type="arabicParenR"/>
            </a:pPr>
            <a:r>
              <a:rPr lang="pl-PL" b="1" dirty="0" smtClean="0"/>
              <a:t>Postanowienie o podjęciu wydał prokurator (co najmniej tego samego rzędu), który wydał lub zatwierdził postanowienie o umorzeniu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/>
            <a:r>
              <a:rPr lang="pl-PL" dirty="0" smtClean="0"/>
              <a:t>Postanowienie takie samo przez się uchyla poprzednie postanowienie umarzające</a:t>
            </a:r>
          </a:p>
          <a:p>
            <a:pPr marL="514350" indent="-514350" algn="just"/>
            <a:r>
              <a:rPr lang="pl-PL" dirty="0" smtClean="0"/>
              <a:t>Na postanowienie takie </a:t>
            </a:r>
            <a:r>
              <a:rPr lang="pl-PL" b="1" dirty="0" smtClean="0"/>
              <a:t>nie przysługuje zażalenie</a:t>
            </a:r>
          </a:p>
          <a:p>
            <a:pPr marL="514350" indent="-514350" algn="just"/>
            <a:r>
              <a:rPr lang="pl-PL" dirty="0" smtClean="0"/>
              <a:t>Powinno ono nastąpić, kiedy ocena materiału dowodowego zebranego w dotychczasowym postępowaniu wykaże, że </a:t>
            </a:r>
            <a:r>
              <a:rPr lang="pl-PL" b="1" dirty="0" smtClean="0"/>
              <a:t>postępowanie zostało umorzone zbyt wcześnie, albo ze decyzja o umorzeniu była wręcz błędna</a:t>
            </a:r>
          </a:p>
          <a:p>
            <a:pPr marL="514350" indent="-514350" algn="just"/>
            <a:r>
              <a:rPr lang="pl-PL" dirty="0" smtClean="0"/>
              <a:t>Przed wydaniem postanowienia prokurator może przedsięwziąć osobiście lub polecić Policji dokonanie niezbędnych czynności dowodowych w celu sprawdzenia okoliczności uzasadniających wydanie postanowienia (art. 327 § 3)</a:t>
            </a:r>
          </a:p>
          <a:p>
            <a:pPr marL="514350" indent="-514350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/>
              <a:t>Wznowienie prawomocnie umorzonego postępowania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b="1" dirty="0" smtClean="0"/>
              <a:t>Skierowane jest przeciwko osobie, którą przesłuchano w charakterze podejr</a:t>
            </a:r>
            <a:r>
              <a:rPr lang="pl-PL" dirty="0" smtClean="0"/>
              <a:t>zanego i może nastąpić aż do upływu przedawnienia karalności</a:t>
            </a:r>
          </a:p>
          <a:p>
            <a:pPr algn="just"/>
            <a:endParaRPr lang="pl-PL" dirty="0" smtClean="0"/>
          </a:p>
          <a:p>
            <a:pPr algn="just">
              <a:buNone/>
            </a:pPr>
            <a:r>
              <a:rPr lang="pl-PL" dirty="0" smtClean="0"/>
              <a:t>Dopuszczalne jest ono pod następującymi warunkami:</a:t>
            </a:r>
          </a:p>
          <a:p>
            <a:pPr algn="just">
              <a:buNone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Zostały ujawnione </a:t>
            </a:r>
            <a:r>
              <a:rPr lang="pl-PL" b="1" dirty="0" smtClean="0"/>
              <a:t>nowe istotne fakty lub dowody</a:t>
            </a:r>
          </a:p>
          <a:p>
            <a:pPr marL="514350" indent="-514350" algn="just">
              <a:buAutoNum type="arabicParenR"/>
            </a:pPr>
            <a:r>
              <a:rPr lang="pl-PL" b="1" dirty="0" smtClean="0"/>
              <a:t>Nie były one uznane w poprzednim postępowaniu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Postanowienie o wznowieniu wydał </a:t>
            </a:r>
            <a:r>
              <a:rPr lang="pl-PL" b="1" dirty="0" smtClean="0"/>
              <a:t>prokurator nadrzędny nad prokuratorem, który wydał lub zatwierdził postanowienie o umorzeniu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None/>
            </a:pPr>
            <a:r>
              <a:rPr lang="pl-PL" b="1" dirty="0" smtClean="0"/>
              <a:t>	PROKURATOR NADRZĘDNY</a:t>
            </a:r>
            <a:r>
              <a:rPr lang="pl-PL" dirty="0" smtClean="0"/>
              <a:t>-prokurator kierujący jednostką organizacyjną wyższego stopnia, a także prokurator tej jednostki lub prokurator delegowany do niej w zakresie zleconych mu czynności</a:t>
            </a:r>
          </a:p>
          <a:p>
            <a:pPr marL="514350" indent="-514350" algn="just">
              <a:buNone/>
            </a:pPr>
            <a:endParaRPr lang="pl-PL" dirty="0" smtClean="0"/>
          </a:p>
          <a:p>
            <a:pPr marL="514350" indent="-514350" algn="just"/>
            <a:r>
              <a:rPr lang="pl-PL" dirty="0" smtClean="0"/>
              <a:t>po wniesieniu aktu oskarżenia sąd umarza postępowanie, jeżeli stwierdzi, że postępowanie przygotowawcze wznowiono mimo braku podstaw.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/>
              <a:t>Nadzwyczajne uchylenie prawomocnego postanowienia o umorzeniu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pl-PL" b="1" dirty="0" smtClean="0"/>
              <a:t>Cel </a:t>
            </a:r>
            <a:r>
              <a:rPr lang="pl-PL" dirty="0" smtClean="0"/>
              <a:t>– eliminowanie bezzasadnych umorzeń i to zarówno na korzyść jak i na niekorzyść osoby w stosunku, do której umorzone postępowanie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Dopuszczalne jest pod warunkami:</a:t>
            </a:r>
          </a:p>
          <a:p>
            <a:pPr algn="just">
              <a:buNone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Postanowienie o uchyleniu wyda </a:t>
            </a:r>
            <a:r>
              <a:rPr lang="pl-PL" b="1" dirty="0" smtClean="0"/>
              <a:t>Prokurator Generalny</a:t>
            </a:r>
            <a:r>
              <a:rPr lang="pl-PL" dirty="0" smtClean="0"/>
              <a:t>, który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Stwierdzi, że w stosunku do osoby, która występowała w charakterze podejrzanego, było niezasadne; może to być zła ocena dowodów w umorzonym postępowaniu, niewyczerpanie wszystkich możliwości dowodowych, błąd w zastosowaniu prawa itd.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Uchylenie postanowienia o umorzeniu nastąpi przed upływem 6 miesięcy od daty uprawomocnienia się postanowienia o umorzeniu, chyba że Prokurator Generalny uchyla lub zmienia postanowienie albo jego uzasadnienie po upływie tego terminu jedynie na korzyść podejrzanego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Termin 6 miesięcy ma </a:t>
            </a:r>
            <a:r>
              <a:rPr lang="pl-PL" b="1" dirty="0" smtClean="0"/>
              <a:t>charakter prekluzyjny</a:t>
            </a:r>
            <a:r>
              <a:rPr lang="pl-PL" dirty="0" smtClean="0"/>
              <a:t>, co oznacza, że uchylenie bądź zmiana postanowienia o umorzeniu postępowania na niekorzyść podejrzanego po tym terminie jest bezskuteczna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Przedstawienie zarzutów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dirty="0" smtClean="0"/>
              <a:t>    Art. 313 § 1 KPK stanowi, że jeżeli istnieje dostatecznie uzasadnione podejrzenie, że czyn popełniła określona osoba, konieczne jest dokonanie następujących czynności: 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 sporządzenie postanowienia o przedstawieniu zarzutów,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ogłoszenie go niezwłocznie podejrzanemu,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 przesłuchanie podejrzanego Wyjątkiem jest sytuacja, w której osoba podejrzana ukrywa się lub jest nieobecna w kraju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Postanowienie o przedstawieniu zarzutów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W postanowieniu o przedstawieniu zarzutów wskazuje się podejrzanego, dokładnie określa zarzucany mu czyn i jego kwalifikację prawną (art. 313 § 2 KPK)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Fakultatywne uproszczenie w dochodzeniu – brak konieczności wydania postanowienia, można przedstawić zarzut a jego treść utrwalić w protokole przesłuchania (art. 325g KPK) - możliwość ta jednak nie ma zastosowania do sytuacji, gdy stosowane jest tymczasowe aresztowanie (art. 325g KPK) oraz inne środki zapobiegawcze (art. 249 KPK)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Przedstawienie zarzutów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 algn="just">
              <a:buAutoNum type="arabicParenR"/>
            </a:pPr>
            <a:r>
              <a:rPr lang="pl-PL" dirty="0" smtClean="0"/>
              <a:t>Sporządzenie postanowienia o przedstawieniu zarzutów (wpisanie zarzutów do protokołu przesłuchania podejrzanego w dochodzeniu) – musi zawierać wskazanie podejrzanego, dokładne określenie zarzucanego mu czynu i jego kwalifikacji prawnej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Niezwłocznego ogłoszenie jego treści podejrzanemu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Pouczenie podejrzanego, po zapoznaniu z zarzutami, a przed pierwszym przesłuchaniem o jego prawach i obowiązkach z art. 300 k.p.k.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Przesłuchanie podejrzanego, chyba że ogłoszenie tego postanowienia lub przesłuchanie podejrzanego nie jest możliwe  z powodu jego ukrywania się bądź nieobecności w kraju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Pouczenie podejrzanego o prawie do żądania uzasadnienia podstaw zarzutów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Ustne uzasadnienie zarzutów, ewentualnie doręczenie podejrzanemu i ustanowionemu obrońcy pisemnego uzasadnienia podstaw zarzutów</a:t>
            </a:r>
          </a:p>
          <a:p>
            <a:pPr marL="514350" indent="-514350" algn="just">
              <a:buAutoNum type="arabicParenR"/>
            </a:pPr>
            <a:endParaRPr lang="pl-PL" dirty="0" smtClean="0"/>
          </a:p>
          <a:p>
            <a:pPr marL="514350" indent="-514350" algn="just">
              <a:buAutoNum type="arabicParenR"/>
            </a:pPr>
            <a:r>
              <a:rPr lang="pl-PL" dirty="0" smtClean="0"/>
              <a:t>Ewentualne uzupełnienie lub zmiana zarzutów i w konsekwencji czynności wskazane wyżej w </a:t>
            </a:r>
            <a:r>
              <a:rPr lang="pl-PL" dirty="0" err="1" smtClean="0"/>
              <a:t>pkt</a:t>
            </a:r>
            <a:r>
              <a:rPr lang="pl-PL" dirty="0" smtClean="0"/>
              <a:t> 1-6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Modyfikacja zarzutów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Ma miejsce wtedy, gdy podejrzanemu należy zarzucić: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1) czyn nie objęty wydanym uprzednio postanowieniem o przedstawieniu zarzutów,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2) czyn w zmienionej w istotny sposób postaci (niezależnie od tego czy zmiana jest na korzyść czy na niekorzyść podejrzanego),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3) ten sam czyn, ale zakwalifikowany z surowszego przepisu.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Konieczność niezwłocznego wydania  w śledztwie nowego postanowienia o przedstawieniu zarzutów i ogłoszeniu go podejrzanemu oraz przesłuchaniu go lub na ponownym przesłuchaniu podejrzanego  w dochodzeniu co do treści nowego lub zmodyfikowanego zarzutu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Ważne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Nie należy przesłuchiwać w charakterze świadka osoby, co do której istnieją ustawowe przesłanki uzasadniające przedstawienie zarzutów. Zeznania osoby przesłuchanej w charakterze świadka, której następnie postawiono zarzut nie mogą stanowić dowodu w sprawie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pl-PL" dirty="0" smtClean="0"/>
              <a:t>Uprawnienia stron postępowania przygotowawczego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514350" indent="-514350" algn="just">
              <a:buFont typeface="Arial" charset="0"/>
              <a:buAutoNum type="arabicParenR"/>
              <a:defRPr/>
            </a:pPr>
            <a:r>
              <a:rPr lang="pl-PL" dirty="0" smtClean="0"/>
              <a:t>uprawnienia wiążące się z szeroko pojętym prawem do informacji (dostęp do akt postępowania, komunikowanie stronom rozstrzygnięć procesowych oraz pouczenia),</a:t>
            </a:r>
          </a:p>
          <a:p>
            <a:pPr marL="514350" indent="-514350" algn="just">
              <a:buNone/>
              <a:defRPr/>
            </a:pPr>
            <a:endParaRPr lang="pl-PL" dirty="0" smtClean="0"/>
          </a:p>
          <a:p>
            <a:pPr algn="just">
              <a:buFont typeface="Arial" charset="0"/>
              <a:buNone/>
              <a:defRPr/>
            </a:pPr>
            <a:r>
              <a:rPr lang="pl-PL" dirty="0" smtClean="0"/>
              <a:t>2) możliwość wnioskowania o przeprowadzenie czynności w postępowaniu przygotowawczym,</a:t>
            </a:r>
          </a:p>
          <a:p>
            <a:pPr algn="just">
              <a:buFont typeface="Arial" charset="0"/>
              <a:buNone/>
              <a:defRPr/>
            </a:pPr>
            <a:endParaRPr lang="pl-PL" dirty="0" smtClean="0"/>
          </a:p>
          <a:p>
            <a:pPr algn="just">
              <a:buFont typeface="Arial" charset="0"/>
              <a:buNone/>
              <a:defRPr/>
            </a:pPr>
            <a:r>
              <a:rPr lang="pl-PL" dirty="0" smtClean="0"/>
              <a:t>3) możliwość udziału w czynnościach postępowania przygotowawczego,</a:t>
            </a:r>
          </a:p>
          <a:p>
            <a:pPr algn="just">
              <a:buFont typeface="Arial" charset="0"/>
              <a:buNone/>
              <a:defRPr/>
            </a:pPr>
            <a:endParaRPr lang="pl-PL" dirty="0" smtClean="0"/>
          </a:p>
          <a:p>
            <a:pPr algn="just">
              <a:buFont typeface="Arial" charset="0"/>
              <a:buNone/>
              <a:defRPr/>
            </a:pPr>
            <a:r>
              <a:rPr lang="pl-PL" dirty="0" smtClean="0"/>
              <a:t>4) możliwość składania środków odwoławczych od rozstrzygnięć lub działań/</a:t>
            </a:r>
            <a:r>
              <a:rPr lang="pl-PL" dirty="0" err="1" smtClean="0"/>
              <a:t>zaniechań</a:t>
            </a:r>
            <a:r>
              <a:rPr lang="pl-PL" dirty="0" smtClean="0"/>
              <a:t> organów prowadzących postępowanie przygotowawcze</a:t>
            </a:r>
          </a:p>
          <a:p>
            <a:pPr algn="just">
              <a:buFont typeface="Arial" charset="0"/>
              <a:buNone/>
              <a:defRPr/>
            </a:pPr>
            <a:endParaRPr lang="pl-PL" dirty="0" smtClean="0"/>
          </a:p>
          <a:p>
            <a:pPr algn="just">
              <a:buFont typeface="Arial" charset="0"/>
              <a:buNone/>
              <a:defRPr/>
            </a:pPr>
            <a:endParaRPr lang="pl-PL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821</TotalTime>
  <Words>2840</Words>
  <Application>Microsoft Office PowerPoint</Application>
  <PresentationFormat>Pokaz na ekranie (4:3)</PresentationFormat>
  <Paragraphs>371</Paragraphs>
  <Slides>37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38" baseType="lpstr">
      <vt:lpstr>Przepływ</vt:lpstr>
      <vt:lpstr>POSTĘPOWANIE PRZYGOTOWAWCZE</vt:lpstr>
      <vt:lpstr>Postępowanie przygotowawcze w sprawie (in rem)</vt:lpstr>
      <vt:lpstr>Postępowanie przygotowawcze przeciwko podejrzanemu (in personam)</vt:lpstr>
      <vt:lpstr>Przedstawienie zarzutów</vt:lpstr>
      <vt:lpstr>Postanowienie o przedstawieniu zarzutów</vt:lpstr>
      <vt:lpstr>Przedstawienie zarzutów</vt:lpstr>
      <vt:lpstr>Modyfikacja zarzutów</vt:lpstr>
      <vt:lpstr>Ważne</vt:lpstr>
      <vt:lpstr>Uprawnienia stron postępowania przygotowawczego</vt:lpstr>
      <vt:lpstr>Uprawnienia podejrzanego</vt:lpstr>
      <vt:lpstr>Uprawnienia pokrzywdzonego</vt:lpstr>
      <vt:lpstr>Uprawnienia stron do udziału w czynnościach postępowania przygotowawczego:</vt:lpstr>
      <vt:lpstr>Inne uprawnienia stron:</vt:lpstr>
      <vt:lpstr>Zakres czynności przy zamknięciu postępowania przygotowawczego</vt:lpstr>
      <vt:lpstr>Sposoby zakończenia postępowania przygotowawczego</vt:lpstr>
      <vt:lpstr>Akt oskarżenia</vt:lpstr>
      <vt:lpstr>Umorzenie postępowania</vt:lpstr>
      <vt:lpstr>Umorzenie postępowania</vt:lpstr>
      <vt:lpstr>Umorzenie postępowania</vt:lpstr>
      <vt:lpstr>Umorzenie postępowania</vt:lpstr>
      <vt:lpstr>Umorzenia postępowania i wpisanie sprawy do rejestru przestępstw (art. 325f)</vt:lpstr>
      <vt:lpstr>Formy oddziaływania Sądu na postępowanie przygotowawcze</vt:lpstr>
      <vt:lpstr>Podejmowanie decyzji w pierwszej instancji wyłącznie zastrzeżonych sądowi</vt:lpstr>
      <vt:lpstr>Wykonywanie działań korygujących za pomocą decyzji wydawanych w wyniku wniesionych środków odwoławczych</vt:lpstr>
      <vt:lpstr>Przeprowadzania czynności w toku postępowania przygotowawczego</vt:lpstr>
      <vt:lpstr>Właściwość i skład Sądu</vt:lpstr>
      <vt:lpstr>Nadzór prokuratora nad postępowaniem przygotowawczym</vt:lpstr>
      <vt:lpstr>Rodzaje nadzoru</vt:lpstr>
      <vt:lpstr>Uprawnienia nadzorcze prokuratora w ramach sprawowania nadzoru procesowego</vt:lpstr>
      <vt:lpstr>Zakres nadzoru</vt:lpstr>
      <vt:lpstr>PROKURTOR BEZPOŚREDNIO PRZEŁOŻONY – pojęcie </vt:lpstr>
      <vt:lpstr>Kompetencje prokuratora bezpośrednio przełożonego</vt:lpstr>
      <vt:lpstr>Czynności w trybie kontroli służbowej realizowane są przez:</vt:lpstr>
      <vt:lpstr>Wzruszanie prawomocnych postanowień o umorzeniu postępowania przygotowawczego</vt:lpstr>
      <vt:lpstr>Podjęcie na nowo umorzonego postępowania</vt:lpstr>
      <vt:lpstr>Wznowienie prawomocnie umorzonego postępowania</vt:lpstr>
      <vt:lpstr>Nadzwyczajne uchylenie prawomocnego postanowienia o umorzeniu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PRZYGOTOWAWCZE</dc:title>
  <dc:creator>Olcia</dc:creator>
  <cp:lastModifiedBy>Olcia</cp:lastModifiedBy>
  <cp:revision>171</cp:revision>
  <dcterms:created xsi:type="dcterms:W3CDTF">2014-02-23T10:13:23Z</dcterms:created>
  <dcterms:modified xsi:type="dcterms:W3CDTF">2015-02-26T17:10:38Z</dcterms:modified>
</cp:coreProperties>
</file>