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87" r:id="rId4"/>
    <p:sldId id="297" r:id="rId5"/>
    <p:sldId id="288" r:id="rId6"/>
    <p:sldId id="296" r:id="rId7"/>
    <p:sldId id="281" r:id="rId8"/>
    <p:sldId id="283" r:id="rId9"/>
    <p:sldId id="273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289" r:id="rId24"/>
    <p:sldId id="290" r:id="rId25"/>
    <p:sldId id="291" r:id="rId26"/>
    <p:sldId id="292" r:id="rId27"/>
    <p:sldId id="293" r:id="rId28"/>
    <p:sldId id="294" r:id="rId29"/>
    <p:sldId id="275" r:id="rId30"/>
    <p:sldId id="274" r:id="rId31"/>
    <p:sldId id="276" r:id="rId32"/>
    <p:sldId id="284" r:id="rId33"/>
    <p:sldId id="286" r:id="rId34"/>
    <p:sldId id="285" r:id="rId35"/>
    <p:sldId id="277" r:id="rId36"/>
    <p:sldId id="298" r:id="rId37"/>
    <p:sldId id="299" r:id="rId38"/>
    <p:sldId id="278" r:id="rId39"/>
    <p:sldId id="279" r:id="rId40"/>
    <p:sldId id="300" r:id="rId41"/>
    <p:sldId id="266" r:id="rId42"/>
    <p:sldId id="267" r:id="rId43"/>
    <p:sldId id="268" r:id="rId44"/>
    <p:sldId id="269" r:id="rId45"/>
    <p:sldId id="270" r:id="rId46"/>
    <p:sldId id="304" r:id="rId47"/>
    <p:sldId id="271" r:id="rId48"/>
    <p:sldId id="305" r:id="rId49"/>
    <p:sldId id="306" r:id="rId50"/>
    <p:sldId id="301" r:id="rId51"/>
    <p:sldId id="302" r:id="rId52"/>
    <p:sldId id="303" r:id="rId53"/>
    <p:sldId id="280" r:id="rId54"/>
    <p:sldId id="295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2581" y="476519"/>
            <a:ext cx="10803916" cy="3554569"/>
          </a:xfrm>
        </p:spPr>
        <p:txBody>
          <a:bodyPr>
            <a:normAutofit/>
          </a:bodyPr>
          <a:lstStyle/>
          <a:p>
            <a:r>
              <a:rPr lang="pl-PL" sz="4800" dirty="0"/>
              <a:t>Poszukiwanie osób zaginionych </a:t>
            </a:r>
            <a:br>
              <a:rPr lang="pl-PL" sz="4800" dirty="0"/>
            </a:br>
            <a:r>
              <a:rPr lang="pl-PL" sz="4800" dirty="0"/>
              <a:t>W POLSCE</a:t>
            </a:r>
            <a:br>
              <a:rPr lang="pl-PL" sz="4800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62884" y="4355205"/>
            <a:ext cx="10947042" cy="1669961"/>
          </a:xfrm>
        </p:spPr>
        <p:txBody>
          <a:bodyPr/>
          <a:lstStyle/>
          <a:p>
            <a:pPr marL="0" indent="0">
              <a:buNone/>
            </a:pPr>
            <a:r>
              <a:rPr lang="pl-PL" i="1" dirty="0">
                <a:latin typeface="+mj-lt"/>
              </a:rPr>
              <a:t>mgr Patrycja Mencel</a:t>
            </a:r>
          </a:p>
          <a:p>
            <a:pPr marL="0" indent="0">
              <a:buNone/>
            </a:pPr>
            <a:r>
              <a:rPr lang="pl-PL" i="1" dirty="0">
                <a:latin typeface="+mj-lt"/>
              </a:rPr>
              <a:t>Katedra Kryminalistyki </a:t>
            </a:r>
            <a:r>
              <a:rPr lang="pl-PL" i="1" dirty="0" err="1">
                <a:latin typeface="+mj-lt"/>
              </a:rPr>
              <a:t>WPAiE</a:t>
            </a:r>
            <a:r>
              <a:rPr lang="pl-PL" i="1" dirty="0">
                <a:latin typeface="+mj-lt"/>
              </a:rPr>
              <a:t> </a:t>
            </a:r>
            <a:r>
              <a:rPr lang="pl-PL" i="1" dirty="0" err="1">
                <a:latin typeface="+mj-lt"/>
              </a:rPr>
              <a:t>UWr</a:t>
            </a:r>
            <a:endParaRPr lang="pl-PL" i="1" dirty="0">
              <a:latin typeface="+mj-lt"/>
            </a:endParaRPr>
          </a:p>
          <a:p>
            <a:pPr marL="0" indent="0">
              <a:buNone/>
            </a:pPr>
            <a:r>
              <a:rPr lang="pl-PL" i="1" dirty="0">
                <a:latin typeface="+mj-lt"/>
              </a:rPr>
              <a:t>e-mail: patrycja.mencel@uwr.edu.pl</a:t>
            </a:r>
          </a:p>
        </p:txBody>
      </p:sp>
    </p:spTree>
    <p:extLst>
      <p:ext uri="{BB962C8B-B14F-4D97-AF65-F5344CB8AC3E}">
        <p14:creationId xmlns:p14="http://schemas.microsoft.com/office/powerpoint/2010/main" val="2369479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40A0A9-45CB-4C71-A171-A94E81798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741680"/>
          </a:xfrm>
        </p:spPr>
        <p:txBody>
          <a:bodyPr/>
          <a:lstStyle/>
          <a:p>
            <a:r>
              <a:rPr lang="pl-PL" dirty="0"/>
              <a:t>UCIECZKI DZIECI I MŁODZIEŻY</a:t>
            </a:r>
          </a:p>
        </p:txBody>
      </p:sp>
      <p:pic>
        <p:nvPicPr>
          <p:cNvPr id="4" name="Symbol zastępczy zawartości 6">
            <a:extLst>
              <a:ext uri="{FF2B5EF4-FFF2-40B4-BE49-F238E27FC236}">
                <a16:creationId xmlns:a16="http://schemas.microsoft.com/office/drawing/2014/main" id="{EF7ABC0D-0595-46A9-B6D1-C0E78415E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120" y="668460"/>
            <a:ext cx="8280400" cy="6026979"/>
          </a:xfrm>
        </p:spPr>
      </p:pic>
    </p:spTree>
    <p:extLst>
      <p:ext uri="{BB962C8B-B14F-4D97-AF65-F5344CB8AC3E}">
        <p14:creationId xmlns:p14="http://schemas.microsoft.com/office/powerpoint/2010/main" val="3175639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C3B0DA-DCAF-41C3-8E02-075D23780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Świadome zerwanie kontaktów z otoczeniem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491A11-278D-440C-8DAB-9A6AEF197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000" dirty="0">
                <a:latin typeface="+mj-lt"/>
              </a:rPr>
              <a:t>Problemy rodzinne, finansowe i emocjonalne</a:t>
            </a:r>
          </a:p>
          <a:p>
            <a:r>
              <a:rPr lang="pl-PL" sz="2000" dirty="0">
                <a:latin typeface="+mj-lt"/>
              </a:rPr>
              <a:t>Wyjazdy do pracy za granicę</a:t>
            </a:r>
          </a:p>
          <a:p>
            <a:r>
              <a:rPr lang="pl-PL" sz="2000" dirty="0">
                <a:latin typeface="+mj-lt"/>
              </a:rPr>
              <a:t>Konflikty rodzinne (rozwód, separacja)</a:t>
            </a:r>
          </a:p>
          <a:p>
            <a:r>
              <a:rPr lang="pl-PL" sz="2000" dirty="0">
                <a:latin typeface="+mj-lt"/>
              </a:rPr>
              <a:t>Sekty religijne</a:t>
            </a:r>
          </a:p>
          <a:p>
            <a:r>
              <a:rPr lang="pl-PL" sz="2000" dirty="0">
                <a:latin typeface="+mj-lt"/>
              </a:rPr>
              <a:t>itd.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2931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D183E9-154E-4D8F-B8DD-A30E35CD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00026"/>
            <a:ext cx="10353761" cy="685800"/>
          </a:xfrm>
        </p:spPr>
        <p:txBody>
          <a:bodyPr/>
          <a:lstStyle/>
          <a:p>
            <a:r>
              <a:rPr lang="pl-PL" dirty="0"/>
              <a:t>Wypadki losowe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D30F5AF-4B1C-4C83-8EF7-16BD9C9F1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2845" y="815776"/>
            <a:ext cx="9442805" cy="566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55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295868-85D1-4F47-8141-6C00D5FC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14301"/>
            <a:ext cx="10353761" cy="609600"/>
          </a:xfrm>
        </p:spPr>
        <p:txBody>
          <a:bodyPr/>
          <a:lstStyle/>
          <a:p>
            <a:r>
              <a:rPr lang="pl-PL" dirty="0"/>
              <a:t>utonięcia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B14C6CAE-926F-4989-BF5E-EE6385A1F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411" y="697318"/>
            <a:ext cx="8134613" cy="6046381"/>
          </a:xfrm>
        </p:spPr>
      </p:pic>
    </p:spTree>
    <p:extLst>
      <p:ext uri="{BB962C8B-B14F-4D97-AF65-F5344CB8AC3E}">
        <p14:creationId xmlns:p14="http://schemas.microsoft.com/office/powerpoint/2010/main" val="1648325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191CFB-4837-400E-BB5B-32B3BF9E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161925"/>
            <a:ext cx="10353761" cy="904875"/>
          </a:xfrm>
        </p:spPr>
        <p:txBody>
          <a:bodyPr>
            <a:normAutofit fontScale="90000"/>
          </a:bodyPr>
          <a:lstStyle/>
          <a:p>
            <a:r>
              <a:rPr lang="pl-PL" dirty="0"/>
              <a:t>Dysfunkcje psychiczne</a:t>
            </a:r>
            <a:br>
              <a:rPr lang="pl-PL" dirty="0"/>
            </a:br>
            <a:r>
              <a:rPr lang="pl-PL" dirty="0"/>
              <a:t>choroby somatyczne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295033-0037-4FF1-8931-CF494CA5C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66825"/>
            <a:ext cx="10353762" cy="5429250"/>
          </a:xfrm>
        </p:spPr>
        <p:txBody>
          <a:bodyPr>
            <a:normAutofit/>
          </a:bodyPr>
          <a:lstStyle/>
          <a:p>
            <a:pPr indent="449580" algn="just">
              <a:spcAft>
                <a:spcPts val="8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demencja,</a:t>
            </a:r>
          </a:p>
          <a:p>
            <a:pPr indent="449580" algn="just">
              <a:spcAft>
                <a:spcPts val="8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schizofrenia, </a:t>
            </a:r>
          </a:p>
          <a:p>
            <a:pPr indent="449580" algn="just">
              <a:spcAft>
                <a:spcPts val="8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zaburzenia afektywne dwubiegunowe, </a:t>
            </a:r>
          </a:p>
          <a:p>
            <a:pPr indent="449580" algn="just">
              <a:spcAft>
                <a:spcPts val="8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depresja, </a:t>
            </a:r>
          </a:p>
          <a:p>
            <a:pPr indent="449580" algn="just">
              <a:spcAft>
                <a:spcPts val="8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autyzm, </a:t>
            </a:r>
          </a:p>
          <a:p>
            <a:pPr indent="449580" algn="just">
              <a:spcAft>
                <a:spcPts val="8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zespół Aspergera, </a:t>
            </a:r>
          </a:p>
          <a:p>
            <a:pPr indent="449580" algn="just">
              <a:spcAft>
                <a:spcPts val="8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upośledzenie umysłowe,</a:t>
            </a:r>
          </a:p>
          <a:p>
            <a:pPr indent="449580" algn="just">
              <a:spcAft>
                <a:spcPts val="800"/>
              </a:spcAft>
            </a:pPr>
            <a:r>
              <a:rPr lang="pl-P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chorobę Alzheimera.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376276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C37284-FB5C-4F11-B5BD-8DEDCAE63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14300"/>
            <a:ext cx="10353761" cy="485775"/>
          </a:xfrm>
        </p:spPr>
        <p:txBody>
          <a:bodyPr>
            <a:normAutofit fontScale="90000"/>
          </a:bodyPr>
          <a:lstStyle/>
          <a:p>
            <a:r>
              <a:rPr lang="pl-PL" dirty="0"/>
              <a:t>samobójstwa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4C7434C1-C565-4714-B77E-3FB4236A8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035" y="600075"/>
            <a:ext cx="9703927" cy="6231694"/>
          </a:xfrm>
        </p:spPr>
      </p:pic>
    </p:spTree>
    <p:extLst>
      <p:ext uri="{BB962C8B-B14F-4D97-AF65-F5344CB8AC3E}">
        <p14:creationId xmlns:p14="http://schemas.microsoft.com/office/powerpoint/2010/main" val="1424923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DC332-C68B-455B-B42D-9E4AC915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42900"/>
            <a:ext cx="10353761" cy="723900"/>
          </a:xfrm>
        </p:spPr>
        <p:txBody>
          <a:bodyPr/>
          <a:lstStyle/>
          <a:p>
            <a:r>
              <a:rPr lang="pl-PL" dirty="0"/>
              <a:t>porwania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7D444D-7E6C-49C7-8DFF-351980D5A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520" y="1323975"/>
            <a:ext cx="10353762" cy="5191125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>
                <a:latin typeface="+mj-lt"/>
              </a:rPr>
              <a:t>Porwanie polega na bezprawnym pozbawieniu człowieka wolności poprzez zmuszenie go do zmiany miejsca pobytu i pozostawania w określonym miejscu.</a:t>
            </a:r>
          </a:p>
          <a:p>
            <a:pPr marL="0" indent="0">
              <a:buNone/>
            </a:pPr>
            <a:r>
              <a:rPr lang="pl-PL" sz="2400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pl-PL" sz="2400" dirty="0">
                <a:latin typeface="+mj-lt"/>
              </a:rPr>
              <a:t>Analiza motywu działania sprawców pozwala wyodrębnić:</a:t>
            </a:r>
          </a:p>
          <a:p>
            <a:r>
              <a:rPr lang="pl-PL" sz="2400" dirty="0">
                <a:latin typeface="+mj-lt"/>
              </a:rPr>
              <a:t>porwania w celu wymuszenia okupu, </a:t>
            </a:r>
          </a:p>
          <a:p>
            <a:r>
              <a:rPr lang="pl-PL" sz="2400" dirty="0">
                <a:latin typeface="+mj-lt"/>
              </a:rPr>
              <a:t>uprowadzenia bez okupu </a:t>
            </a:r>
          </a:p>
          <a:p>
            <a:r>
              <a:rPr lang="pl-PL" sz="2400" dirty="0">
                <a:latin typeface="+mj-lt"/>
              </a:rPr>
              <a:t>porwania rodzicielskie.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9074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4BDBCF-2C3F-4B9F-8F05-5A485BB6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03201"/>
            <a:ext cx="10353761" cy="568960"/>
          </a:xfrm>
        </p:spPr>
        <p:txBody>
          <a:bodyPr/>
          <a:lstStyle/>
          <a:p>
            <a:r>
              <a:rPr lang="pl-PL" dirty="0"/>
              <a:t>Porwania dla okupu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1BC6DB74-535D-427E-BEE3-91DEFD13A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159" y="772161"/>
            <a:ext cx="9291680" cy="6004377"/>
          </a:xfrm>
        </p:spPr>
      </p:pic>
    </p:spTree>
    <p:extLst>
      <p:ext uri="{BB962C8B-B14F-4D97-AF65-F5344CB8AC3E}">
        <p14:creationId xmlns:p14="http://schemas.microsoft.com/office/powerpoint/2010/main" val="4066776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DAF77F-8373-4716-ACBC-0E289B67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71121"/>
            <a:ext cx="10353761" cy="640080"/>
          </a:xfrm>
        </p:spPr>
        <p:txBody>
          <a:bodyPr/>
          <a:lstStyle/>
          <a:p>
            <a:r>
              <a:rPr lang="pl-PL" dirty="0"/>
              <a:t>Porwania rodzicielskie</a:t>
            </a:r>
          </a:p>
        </p:txBody>
      </p:sp>
      <p:pic>
        <p:nvPicPr>
          <p:cNvPr id="4" name="Symbol zastępczy zawartości 8">
            <a:extLst>
              <a:ext uri="{FF2B5EF4-FFF2-40B4-BE49-F238E27FC236}">
                <a16:creationId xmlns:a16="http://schemas.microsoft.com/office/drawing/2014/main" id="{A6275208-0EBE-40DE-BC08-5267ABC10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9612" y="711201"/>
            <a:ext cx="8532774" cy="5705815"/>
          </a:xfrm>
        </p:spPr>
      </p:pic>
    </p:spTree>
    <p:extLst>
      <p:ext uri="{BB962C8B-B14F-4D97-AF65-F5344CB8AC3E}">
        <p14:creationId xmlns:p14="http://schemas.microsoft.com/office/powerpoint/2010/main" val="3262002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6AF88C-DB6B-4635-AF8A-F7C100AF5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62561"/>
            <a:ext cx="10353761" cy="731520"/>
          </a:xfrm>
        </p:spPr>
        <p:txBody>
          <a:bodyPr/>
          <a:lstStyle/>
          <a:p>
            <a:r>
              <a:rPr lang="pl-PL" dirty="0"/>
              <a:t>Handel ludźmi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437FA98-07E0-4DBD-B959-2A54A43DD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672" y="822961"/>
            <a:ext cx="8370653" cy="573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04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93820" y="82296"/>
            <a:ext cx="10204360" cy="1480888"/>
          </a:xfrm>
        </p:spPr>
        <p:txBody>
          <a:bodyPr>
            <a:normAutofit/>
          </a:bodyPr>
          <a:lstStyle/>
          <a:p>
            <a:r>
              <a:rPr lang="pl-PL" dirty="0"/>
              <a:t>Osoba zaginiona </a:t>
            </a:r>
            <a:br>
              <a:rPr lang="pl-PL" dirty="0"/>
            </a:br>
            <a:r>
              <a:rPr lang="pl-PL" dirty="0"/>
              <a:t>ZAGINIĘCIE OSOBY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31572" y="1655064"/>
            <a:ext cx="10328856" cy="469087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l-PL" i="1" dirty="0">
                <a:latin typeface="+mj-lt"/>
              </a:rPr>
              <a:t>osoba zaginiona- </a:t>
            </a:r>
            <a:r>
              <a:rPr lang="pl-PL" dirty="0">
                <a:latin typeface="+mj-lt"/>
              </a:rPr>
              <a:t>osoba, którą na skutek zdarzenia uniemożliwiającego ustalenie miejsca jej pobytu należy odnaleźć w celu zapewnienia ochrony jej życia, zdrowia lub wolności;</a:t>
            </a:r>
          </a:p>
          <a:p>
            <a:pPr algn="just"/>
            <a:r>
              <a:rPr lang="pl-PL" i="1" dirty="0">
                <a:latin typeface="+mj-lt"/>
              </a:rPr>
              <a:t>zaginięcie osoby- </a:t>
            </a:r>
            <a:r>
              <a:rPr lang="pl-PL" dirty="0">
                <a:latin typeface="+mj-lt"/>
              </a:rPr>
              <a:t>zaistnienie zdarzenia, uniemożliwiającego ustalenie miejsca pobytu osoby fizycznej, wymagające jej odnalezienia albo udzielenia pomocy w celu zapewnienia ochrony życia, zdrowia lub wolności;</a:t>
            </a:r>
          </a:p>
          <a:p>
            <a:pPr algn="just"/>
            <a:endParaRPr lang="pl-PL" dirty="0">
              <a:latin typeface="+mj-lt"/>
            </a:endParaRPr>
          </a:p>
          <a:p>
            <a:pPr algn="just"/>
            <a:r>
              <a:rPr lang="pl-PL" dirty="0">
                <a:latin typeface="+mj-lt"/>
              </a:rPr>
              <a:t>Zarządzenie nr 48 KGP z dnia 28 czerwca 2018 r. w sprawie prowadzenia przez Policję poszukiwania osoby zaginionej oraz postępowania w przypadku ujawnienia osoby o nieustalonej tożsamości lub znalezienia nieznanych zwłok oraz szczątków ludzkich, Dziennik Urzędowy Komendy Głównej Policji rok 2018 poz. 77.</a:t>
            </a:r>
          </a:p>
        </p:txBody>
      </p:sp>
    </p:spTree>
    <p:extLst>
      <p:ext uri="{BB962C8B-B14F-4D97-AF65-F5344CB8AC3E}">
        <p14:creationId xmlns:p14="http://schemas.microsoft.com/office/powerpoint/2010/main" val="589744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C846FD-A6EF-474F-949E-63F9615C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43841"/>
            <a:ext cx="10353761" cy="548640"/>
          </a:xfrm>
        </p:spPr>
        <p:txBody>
          <a:bodyPr>
            <a:normAutofit fontScale="90000"/>
          </a:bodyPr>
          <a:lstStyle/>
          <a:p>
            <a:r>
              <a:rPr lang="pl-PL" dirty="0"/>
              <a:t>Handel ludźmi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027A47A-07D1-44DF-968C-E01542BA7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6067" y="792481"/>
            <a:ext cx="7984573" cy="59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85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2BE70D-97D7-4231-B08A-33C80C62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93040"/>
            <a:ext cx="10353761" cy="873760"/>
          </a:xfrm>
        </p:spPr>
        <p:txBody>
          <a:bodyPr/>
          <a:lstStyle/>
          <a:p>
            <a:r>
              <a:rPr lang="pl-PL" dirty="0"/>
              <a:t>Handel ludźmi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2815493A-467A-4A63-9B34-0CE70BCA7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21" y="875593"/>
            <a:ext cx="7852355" cy="5677607"/>
          </a:xfrm>
        </p:spPr>
      </p:pic>
    </p:spTree>
    <p:extLst>
      <p:ext uri="{BB962C8B-B14F-4D97-AF65-F5344CB8AC3E}">
        <p14:creationId xmlns:p14="http://schemas.microsoft.com/office/powerpoint/2010/main" val="3299477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24532D-B46A-4389-A44A-6C00D4F0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01601"/>
            <a:ext cx="10353761" cy="640080"/>
          </a:xfrm>
        </p:spPr>
        <p:txBody>
          <a:bodyPr/>
          <a:lstStyle/>
          <a:p>
            <a:r>
              <a:rPr lang="pl-PL" dirty="0"/>
              <a:t>zabójstwa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7728CFCF-EB02-44AD-9BBD-DA1CCC5CD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636" y="741681"/>
            <a:ext cx="8018725" cy="5796589"/>
          </a:xfrm>
        </p:spPr>
      </p:pic>
    </p:spTree>
    <p:extLst>
      <p:ext uri="{BB962C8B-B14F-4D97-AF65-F5344CB8AC3E}">
        <p14:creationId xmlns:p14="http://schemas.microsoft.com/office/powerpoint/2010/main" val="655523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5" y="244699"/>
            <a:ext cx="10353761" cy="738186"/>
          </a:xfrm>
        </p:spPr>
        <p:txBody>
          <a:bodyPr/>
          <a:lstStyle/>
          <a:p>
            <a:r>
              <a:rPr lang="pl-PL" dirty="0"/>
              <a:t>Grupy poszukiwawczo-ratownicze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728" y="982663"/>
            <a:ext cx="9851018" cy="570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24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5" y="248991"/>
            <a:ext cx="10353761" cy="639651"/>
          </a:xfrm>
        </p:spPr>
        <p:txBody>
          <a:bodyPr/>
          <a:lstStyle/>
          <a:p>
            <a:r>
              <a:rPr lang="pl-PL" dirty="0"/>
              <a:t>WSPÓŁPRACA GRUP Z POLICJĄ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3795" y="1004551"/>
            <a:ext cx="10353762" cy="5112913"/>
          </a:xfrm>
        </p:spPr>
        <p:txBody>
          <a:bodyPr>
            <a:normAutofit fontScale="85000" lnSpcReduction="10000"/>
          </a:bodyPr>
          <a:lstStyle/>
          <a:p>
            <a:pPr marL="274320" lvl="0" algn="just">
              <a:lnSpc>
                <a:spcPct val="90000"/>
              </a:lnSpc>
              <a:spcBef>
                <a:spcPts val="18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  <a:buFont typeface="Wingdings" panose="05000000000000000000" pitchFamily="2" charset="2"/>
              <a:buChar char="Ø"/>
            </a:pPr>
            <a:r>
              <a:rPr lang="pl-PL" sz="2700" dirty="0">
                <a:solidFill>
                  <a:schemeClr val="tx2">
                    <a:lumMod val="75000"/>
                  </a:schemeClr>
                </a:solidFill>
                <a:effectLst/>
                <a:latin typeface="Bookman Old Style" panose="02050604050505020204" pitchFamily="18" charset="0"/>
              </a:rPr>
              <a:t>Państwowa Straż Pożarna </a:t>
            </a:r>
            <a:r>
              <a:rPr lang="pl-PL" sz="2400" i="1" dirty="0">
                <a:effectLst/>
                <a:latin typeface="Bookman Old Style" panose="02050604050505020204" pitchFamily="18" charset="0"/>
              </a:rPr>
              <a:t>porozumienie z dnia 12 czerwca 2001 r. o współdziałaniu PSP i Policji</a:t>
            </a:r>
          </a:p>
          <a:p>
            <a:pPr marL="274320" lvl="0" algn="just">
              <a:lnSpc>
                <a:spcPct val="90000"/>
              </a:lnSpc>
              <a:spcBef>
                <a:spcPts val="18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  <a:buFont typeface="Wingdings" panose="05000000000000000000" pitchFamily="2" charset="2"/>
              <a:buChar char="Ø"/>
            </a:pPr>
            <a:r>
              <a:rPr lang="pl-PL" sz="2700" dirty="0">
                <a:solidFill>
                  <a:schemeClr val="tx2">
                    <a:lumMod val="75000"/>
                  </a:schemeClr>
                </a:solidFill>
                <a:effectLst/>
                <a:latin typeface="Bookman Old Style" panose="02050604050505020204" pitchFamily="18" charset="0"/>
              </a:rPr>
              <a:t>Ochotnicza Straż Pożarna</a:t>
            </a:r>
            <a:r>
              <a:rPr lang="pl-PL" sz="2700" i="1" dirty="0">
                <a:effectLst/>
                <a:latin typeface="Bookman Old Style" panose="02050604050505020204" pitchFamily="18" charset="0"/>
              </a:rPr>
              <a:t>	</a:t>
            </a:r>
            <a:r>
              <a:rPr lang="pl-PL" sz="2400" i="1" dirty="0">
                <a:effectLst/>
                <a:latin typeface="Bookman Old Style" panose="02050604050505020204" pitchFamily="18" charset="0"/>
              </a:rPr>
              <a:t>jednostki zrzeszone w KSRG </a:t>
            </a:r>
            <a:endParaRPr lang="pl-PL" sz="2200" i="1" dirty="0">
              <a:effectLst/>
              <a:latin typeface="Bookman Old Style" panose="02050604050505020204" pitchFamily="18" charset="0"/>
            </a:endParaRPr>
          </a:p>
          <a:p>
            <a:pPr marL="274320" lvl="0" algn="just">
              <a:lnSpc>
                <a:spcPct val="90000"/>
              </a:lnSpc>
              <a:spcBef>
                <a:spcPts val="18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  <a:buFont typeface="Wingdings" panose="05000000000000000000" pitchFamily="2" charset="2"/>
              <a:buChar char="Ø"/>
            </a:pPr>
            <a:r>
              <a:rPr lang="pl-PL" sz="2700" dirty="0">
                <a:solidFill>
                  <a:schemeClr val="tx2">
                    <a:lumMod val="75000"/>
                  </a:schemeClr>
                </a:solidFill>
                <a:effectLst/>
                <a:latin typeface="Bookman Old Style" panose="02050604050505020204" pitchFamily="18" charset="0"/>
              </a:rPr>
              <a:t>Wodne Ochotnicze Pogotowie Ratunkowe  </a:t>
            </a:r>
          </a:p>
          <a:p>
            <a:pPr marL="45720" lvl="0" indent="0" algn="just">
              <a:lnSpc>
                <a:spcPct val="90000"/>
              </a:lnSpc>
              <a:spcBef>
                <a:spcPts val="18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  <a:buNone/>
            </a:pPr>
            <a:r>
              <a:rPr lang="pl-PL" sz="24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Porozumienie z dnia 20 czerwca 2007 r. pomiędzy Komendantem Głównym Policji a Prezesem Zarządu Głównego Wodnego Ochotniczego Pogotowia Ratunkowego w sprawie współdziałania w zakresie bezpieczeństwa i porządku publicznego na wodach i terenach przywodnych</a:t>
            </a:r>
            <a:endParaRPr lang="pl-PL" sz="2800" i="1" dirty="0">
              <a:effectLst/>
              <a:latin typeface="Bookman Old Style" panose="02050604050505020204" pitchFamily="18" charset="0"/>
            </a:endParaRPr>
          </a:p>
          <a:p>
            <a:pPr marL="274320" lvl="0" algn="just">
              <a:lnSpc>
                <a:spcPct val="100000"/>
              </a:lnSpc>
              <a:spcBef>
                <a:spcPts val="18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  <a:buFont typeface="Wingdings" panose="05000000000000000000" pitchFamily="2" charset="2"/>
              <a:buChar char="Ø"/>
            </a:pPr>
            <a:r>
              <a:rPr lang="pl-PL" sz="2700" dirty="0">
                <a:solidFill>
                  <a:schemeClr val="tx2">
                    <a:lumMod val="75000"/>
                  </a:schemeClr>
                </a:solidFill>
                <a:effectLst/>
                <a:latin typeface="Bookman Old Style" panose="02050604050505020204" pitchFamily="18" charset="0"/>
              </a:rPr>
              <a:t>Górskie Ochotnicze Pogotowie Ratunkowe  </a:t>
            </a:r>
          </a:p>
          <a:p>
            <a:pPr marL="45720" lvl="0" indent="0" algn="just">
              <a:lnSpc>
                <a:spcPct val="100000"/>
              </a:lnSpc>
              <a:spcBef>
                <a:spcPts val="18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  <a:buNone/>
            </a:pPr>
            <a:r>
              <a:rPr lang="pl-PL" sz="2400" i="1" dirty="0">
                <a:effectLst/>
                <a:latin typeface="Bookman Old Style" panose="02050604050505020204" pitchFamily="18" charset="0"/>
              </a:rPr>
              <a:t>Porozumienie z dnia 5 lutego 2008 r. między Komendantem Głównym Policji i Zarządem Głównym Górskiego Ochotniczego Pogotowia Ratunkowego w sprawie współdziałania Policji z Górskim Ochotniczym Pogotowiem Ratunkowym</a:t>
            </a:r>
          </a:p>
          <a:p>
            <a:pPr marL="274320" lvl="0" algn="just">
              <a:lnSpc>
                <a:spcPct val="90000"/>
              </a:lnSpc>
              <a:spcBef>
                <a:spcPts val="18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  <a:buFont typeface="Wingdings" panose="05000000000000000000" pitchFamily="2" charset="2"/>
              <a:buChar char="Ø"/>
            </a:pPr>
            <a:r>
              <a:rPr lang="pl-PL" sz="2700" dirty="0">
                <a:solidFill>
                  <a:schemeClr val="tx2">
                    <a:lumMod val="75000"/>
                  </a:schemeClr>
                </a:solidFill>
                <a:effectLst/>
                <a:latin typeface="Bookman Old Style" panose="02050604050505020204" pitchFamily="18" charset="0"/>
              </a:rPr>
              <a:t>Stowarzyszenia Cywilne </a:t>
            </a:r>
            <a:r>
              <a:rPr lang="pl-PL" sz="2700" dirty="0">
                <a:effectLst/>
                <a:latin typeface="Bookman Old Style" panose="02050604050505020204" pitchFamily="18" charset="0"/>
              </a:rPr>
              <a:t>- 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6261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5" y="236113"/>
            <a:ext cx="10353761" cy="871470"/>
          </a:xfrm>
        </p:spPr>
        <p:txBody>
          <a:bodyPr/>
          <a:lstStyle/>
          <a:p>
            <a:r>
              <a:rPr lang="pl-PL" dirty="0"/>
              <a:t>SZUKAMY I RATUJEMY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795" y="1236372"/>
            <a:ext cx="10705683" cy="52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27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Pytania skierowane do grup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sz="2800" dirty="0">
                <a:latin typeface="+mj-lt"/>
              </a:rPr>
              <a:t>Jak często grupa jest dysponowana przez Policję do działań poszukiwawczo-ratowniczych ? (statystyka)</a:t>
            </a:r>
          </a:p>
          <a:p>
            <a:pPr algn="just"/>
            <a:endParaRPr lang="pl-PL" sz="2800" dirty="0">
              <a:latin typeface="+mj-lt"/>
            </a:endParaRPr>
          </a:p>
          <a:p>
            <a:pPr algn="just"/>
            <a:endParaRPr lang="pl-PL" sz="2800" dirty="0">
              <a:latin typeface="+mj-lt"/>
            </a:endParaRPr>
          </a:p>
          <a:p>
            <a:pPr algn="just"/>
            <a:r>
              <a:rPr lang="pl-PL" sz="2800" dirty="0">
                <a:latin typeface="+mj-lt"/>
              </a:rPr>
              <a:t>Jaki jest stan wyposażenia grup w specjalistyczny sprzęt poszukiwawczy?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9603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UZYSKANE INFORMACJE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sz="2400" dirty="0">
                <a:latin typeface="+mj-lt"/>
              </a:rPr>
              <a:t>Brak gromadzenia danych na temat udziału w akcjach poszukiwawczych</a:t>
            </a:r>
          </a:p>
          <a:p>
            <a:pPr algn="just"/>
            <a:r>
              <a:rPr lang="pl-PL" sz="2400" dirty="0">
                <a:latin typeface="+mj-lt"/>
              </a:rPr>
              <a:t>Wyposażenie w specjalistyczny sprzęt poszukiwawczy, ale brak udziału w akcjach poszukiwawczych</a:t>
            </a:r>
          </a:p>
          <a:p>
            <a:pPr algn="just"/>
            <a:r>
              <a:rPr lang="pl-PL" sz="2400" dirty="0">
                <a:latin typeface="+mj-lt"/>
              </a:rPr>
              <a:t>Brak specjalistycznego sprzętu np. map (obecnie korzysta się przede wszystkim z map </a:t>
            </a:r>
            <a:r>
              <a:rPr lang="pl-PL" sz="2400" dirty="0" err="1">
                <a:latin typeface="+mj-lt"/>
              </a:rPr>
              <a:t>google</a:t>
            </a:r>
            <a:r>
              <a:rPr lang="pl-PL" sz="2400" dirty="0">
                <a:latin typeface="+mj-lt"/>
              </a:rPr>
              <a:t>)</a:t>
            </a:r>
          </a:p>
          <a:p>
            <a:pPr algn="just"/>
            <a:r>
              <a:rPr lang="pl-PL" sz="2400" dirty="0">
                <a:latin typeface="+mj-lt"/>
              </a:rPr>
              <a:t>Likwidacja niedawno powstałej grupy z powodu braku środków finansowych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8984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6" y="94446"/>
            <a:ext cx="10353761" cy="987380"/>
          </a:xfrm>
        </p:spPr>
        <p:txBody>
          <a:bodyPr>
            <a:noAutofit/>
          </a:bodyPr>
          <a:lstStyle/>
          <a:p>
            <a:pPr algn="just"/>
            <a:r>
              <a:rPr lang="pl-PL" sz="2400" dirty="0"/>
              <a:t> 	Raport z projektu Monitoring działań Policji</a:t>
            </a:r>
            <a:br>
              <a:rPr lang="pl-PL" sz="2400" dirty="0"/>
            </a:br>
            <a:r>
              <a:rPr lang="pl-PL" sz="2400" dirty="0"/>
              <a:t>w poszukiwaniach zaginionych na otwartym terenie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3795" y="1081826"/>
            <a:ext cx="10353762" cy="5550793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  <a:buNone/>
            </a:pPr>
            <a:r>
              <a:rPr lang="pl-PL" sz="1700" b="1" dirty="0">
                <a:solidFill>
                  <a:srgbClr val="0070C0"/>
                </a:solidFill>
                <a:effectLst/>
                <a:latin typeface="+mj-lt"/>
              </a:rPr>
              <a:t>PROBLEMY WSKAZYWANE PRZEZ ORGANIZACJE POSZUKIWAWCZO-RATOWNICZE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brak dysponowania do działań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brak wiedzy Policji na temat możliwości wykorzystania potencjału grupy do poszukiwań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brak usystematyzowanych zasad współpracy między Policją i grupą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brak ustaleń pomiędzy organizacją, a Policją 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problemy komunikacyjne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brak zwrotu kosztów wyjazdu grupy poza gminę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brak wystarczających środków finansowych do realizacji wszystkich planowanych działań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brak środków finansowych na wyposażenie indywidualne ratowników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brak ujednolicenia sposobu prowadzenia akcji</a:t>
            </a:r>
          </a:p>
          <a:p>
            <a:pPr marL="0" lvl="0" indent="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  <a:buNone/>
            </a:pPr>
            <a:r>
              <a:rPr lang="pl-PL" sz="1700" b="1" dirty="0">
                <a:solidFill>
                  <a:srgbClr val="0070C0"/>
                </a:solidFill>
                <a:effectLst/>
                <a:latin typeface="+mj-lt"/>
              </a:rPr>
              <a:t>PROBLEMY WSKAZYWANE PRZEZ POLICJĘ</a:t>
            </a:r>
          </a:p>
          <a:p>
            <a:pPr marL="342900" lvl="0" indent="-34290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odpowiedzialność za prowadzoną akcję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obawa o koszty (np. dojazdu na akcję)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obawa o potencjalne roszczenia w sytuacji wypadku ratownika-cywila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obawa o brak wiedzy i doświadczenia członków organizacji na temat specyfiki akcji</a:t>
            </a:r>
          </a:p>
          <a:p>
            <a:pPr marL="285750" lvl="0" indent="-285750" algn="just">
              <a:lnSpc>
                <a:spcPct val="110000"/>
              </a:lnSpc>
              <a:spcBef>
                <a:spcPts val="600"/>
              </a:spcBef>
              <a:buClr>
                <a:srgbClr val="000000">
                  <a:lumMod val="65000"/>
                  <a:lumOff val="35000"/>
                </a:srgbClr>
              </a:buClr>
              <a:buSzPct val="80000"/>
            </a:pPr>
            <a:r>
              <a:rPr lang="pl-PL" sz="1700" dirty="0">
                <a:effectLst/>
                <a:latin typeface="+mj-lt"/>
              </a:rPr>
              <a:t>Obawa przed zatarciem śladów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015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C052280-388E-4151-A1EB-5236D4FCC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6" y="927100"/>
            <a:ext cx="3418766" cy="4616450"/>
          </a:xfrm>
        </p:spPr>
        <p:txBody>
          <a:bodyPr>
            <a:normAutofit/>
          </a:bodyPr>
          <a:lstStyle/>
          <a:p>
            <a:r>
              <a:rPr lang="pl-PL" sz="3100" dirty="0"/>
              <a:t>METODY POSZUKIWANIA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4251C3-E720-4363-8AF0-20AD31937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301359"/>
            <a:ext cx="0" cy="19113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54296" y="629920"/>
            <a:ext cx="6613261" cy="49580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800" dirty="0">
                <a:latin typeface="+mj-lt"/>
              </a:rPr>
              <a:t>m.in.:</a:t>
            </a:r>
          </a:p>
          <a:p>
            <a:r>
              <a:rPr lang="pl-PL" sz="2800" dirty="0">
                <a:latin typeface="+mj-lt"/>
              </a:rPr>
              <a:t>Systemy GIS (System Informacji Geograficznej)</a:t>
            </a:r>
          </a:p>
          <a:p>
            <a:r>
              <a:rPr lang="pl-PL" sz="2800" dirty="0">
                <a:latin typeface="+mj-lt"/>
              </a:rPr>
              <a:t>Bezzałogowe statki powietrzne</a:t>
            </a:r>
          </a:p>
          <a:p>
            <a:r>
              <a:rPr lang="pl-PL" sz="2800" dirty="0">
                <a:latin typeface="+mj-lt"/>
              </a:rPr>
              <a:t>Nowoczesne pojazdy terenowe UTV</a:t>
            </a:r>
          </a:p>
          <a:p>
            <a:r>
              <a:rPr lang="pl-PL" sz="2800" dirty="0" err="1">
                <a:latin typeface="+mj-lt"/>
              </a:rPr>
              <a:t>Snap&amp;Seek</a:t>
            </a:r>
            <a:endParaRPr lang="pl-PL" sz="2800" dirty="0">
              <a:latin typeface="+mj-lt"/>
            </a:endParaRPr>
          </a:p>
          <a:p>
            <a:r>
              <a:rPr lang="pl-PL" sz="2800" dirty="0">
                <a:latin typeface="+mj-lt"/>
              </a:rPr>
              <a:t>CHILD ALERT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9279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356" y="120204"/>
            <a:ext cx="10353761" cy="413442"/>
          </a:xfrm>
        </p:spPr>
        <p:txBody>
          <a:bodyPr>
            <a:normAutofit fontScale="90000"/>
          </a:bodyPr>
          <a:lstStyle/>
          <a:p>
            <a:r>
              <a:rPr lang="pl-PL" dirty="0"/>
              <a:t>STATYSTYKA (ogółem)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B62FFAC-D8D1-4FEA-8902-AE7AB76EA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529" y="533646"/>
            <a:ext cx="8556293" cy="619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02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3" y="429296"/>
            <a:ext cx="10353761" cy="1326321"/>
          </a:xfrm>
        </p:spPr>
        <p:txBody>
          <a:bodyPr/>
          <a:lstStyle/>
          <a:p>
            <a:r>
              <a:rPr lang="pl-PL" sz="3600" dirty="0"/>
              <a:t>System informacji geograficznej</a:t>
            </a:r>
            <a:r>
              <a:rPr lang="pl-PL" sz="3200" dirty="0"/>
              <a:t>	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1981" y="1935921"/>
            <a:ext cx="6397387" cy="429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72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Bezzałogowe statki powietrzne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dirty="0">
                <a:latin typeface="+mj-lt"/>
              </a:rPr>
              <a:t>urządzenie, które nie wymaga do lotu załogi obecnej na pokładzie i jest zdalnie sterowane;</a:t>
            </a:r>
          </a:p>
          <a:p>
            <a:r>
              <a:rPr lang="pl-PL" sz="2400" dirty="0">
                <a:latin typeface="+mj-lt"/>
              </a:rPr>
              <a:t>wyposażone w kamery, które rejestrują obraz i zdalnie przekazują go w czasie rzeczywistym ;</a:t>
            </a:r>
          </a:p>
          <a:p>
            <a:r>
              <a:rPr lang="pl-PL" sz="2400" dirty="0">
                <a:latin typeface="+mj-lt"/>
              </a:rPr>
              <a:t>zalety;</a:t>
            </a:r>
          </a:p>
          <a:p>
            <a:r>
              <a:rPr lang="pl-PL" sz="2400" dirty="0">
                <a:latin typeface="+mj-lt"/>
              </a:rPr>
              <a:t>wady;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5306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3" y="171718"/>
            <a:ext cx="10353761" cy="1326321"/>
          </a:xfrm>
        </p:spPr>
        <p:txBody>
          <a:bodyPr/>
          <a:lstStyle/>
          <a:p>
            <a:r>
              <a:rPr lang="pl-PL" dirty="0"/>
              <a:t>Bezzałogowe statki powietrzne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24" y="1618982"/>
            <a:ext cx="8248901" cy="4705290"/>
          </a:xfrm>
        </p:spPr>
      </p:pic>
    </p:spTree>
    <p:extLst>
      <p:ext uri="{BB962C8B-B14F-4D97-AF65-F5344CB8AC3E}">
        <p14:creationId xmlns:p14="http://schemas.microsoft.com/office/powerpoint/2010/main" val="1025387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6" y="352023"/>
            <a:ext cx="10353761" cy="1326321"/>
          </a:xfrm>
        </p:spPr>
        <p:txBody>
          <a:bodyPr/>
          <a:lstStyle/>
          <a:p>
            <a:r>
              <a:rPr lang="pl-PL" dirty="0"/>
              <a:t>Bezzałogowe statki powietrzne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89" y="1824950"/>
            <a:ext cx="8062174" cy="4645631"/>
          </a:xfrm>
        </p:spPr>
      </p:pic>
    </p:spTree>
    <p:extLst>
      <p:ext uri="{BB962C8B-B14F-4D97-AF65-F5344CB8AC3E}">
        <p14:creationId xmlns:p14="http://schemas.microsoft.com/office/powerpoint/2010/main" val="3780686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9704" y="107324"/>
            <a:ext cx="10353761" cy="1326321"/>
          </a:xfrm>
        </p:spPr>
        <p:txBody>
          <a:bodyPr/>
          <a:lstStyle/>
          <a:p>
            <a:r>
              <a:rPr lang="pl-PL" dirty="0"/>
              <a:t>Bezzałogowe statki powietrzne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69" y="1560210"/>
            <a:ext cx="7880412" cy="4839189"/>
          </a:xfrm>
        </p:spPr>
      </p:pic>
    </p:spTree>
    <p:extLst>
      <p:ext uri="{BB962C8B-B14F-4D97-AF65-F5344CB8AC3E}">
        <p14:creationId xmlns:p14="http://schemas.microsoft.com/office/powerpoint/2010/main" val="2959890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3" y="493691"/>
            <a:ext cx="10353761" cy="1326321"/>
          </a:xfrm>
        </p:spPr>
        <p:txBody>
          <a:bodyPr>
            <a:noAutofit/>
          </a:bodyPr>
          <a:lstStyle/>
          <a:p>
            <a:r>
              <a:rPr lang="pl-PL" sz="2400" dirty="0"/>
              <a:t>Bezzałogowy statek powietrzny wykorzystywany przez Wydział Poszukiwań i Identyfikacji Osób, Biuro Kryminalne Komendy Głównej Policji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5264" y="2172773"/>
            <a:ext cx="7290821" cy="43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06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E2ECB54-4084-43E7-9DE5-94DAC1BB8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96" r="10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26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8E4F5B5-AB99-4F9C-9ADF-3B8BE70F6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7555"/>
          <a:stretch/>
        </p:blipFill>
        <p:spPr>
          <a:xfrm>
            <a:off x="20" y="-15239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37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Terenowe pojazdy typu </a:t>
            </a:r>
            <a:r>
              <a:rPr lang="pl-PL" dirty="0" err="1"/>
              <a:t>utv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</a:rPr>
              <a:t>Terenowy pojazd użytkowy- wyposażony w koła lub gąsienice. 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2400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400" dirty="0">
                <a:latin typeface="+mj-lt"/>
              </a:rPr>
              <a:t>Ewakuacja poszkodowanego w trudnych warunkach terenowych.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2675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Terenowe pojazdy typu </a:t>
            </a:r>
            <a:r>
              <a:rPr lang="pl-PL" dirty="0" err="1"/>
              <a:t>utv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450" y="1935921"/>
            <a:ext cx="3999918" cy="36957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526" y="1935921"/>
            <a:ext cx="486503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A2BA08-A902-4C7C-9A3C-4DD67571D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143257"/>
            <a:ext cx="10353761" cy="524256"/>
          </a:xfrm>
        </p:spPr>
        <p:txBody>
          <a:bodyPr>
            <a:normAutofit fontScale="90000"/>
          </a:bodyPr>
          <a:lstStyle/>
          <a:p>
            <a:r>
              <a:rPr lang="pl-PL" dirty="0"/>
              <a:t>STATYSTYKA (Dzieci i młodzież)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C2DF300-7994-4B8C-85E5-B0A5F7944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864" y="758769"/>
            <a:ext cx="9034272" cy="5879776"/>
          </a:xfrm>
        </p:spPr>
      </p:pic>
    </p:spTree>
    <p:extLst>
      <p:ext uri="{BB962C8B-B14F-4D97-AF65-F5344CB8AC3E}">
        <p14:creationId xmlns:p14="http://schemas.microsoft.com/office/powerpoint/2010/main" val="2846573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3135422-F942-4D81-B0F5-3E0BC37A6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97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356" y="352022"/>
            <a:ext cx="10353761" cy="819955"/>
          </a:xfrm>
        </p:spPr>
        <p:txBody>
          <a:bodyPr/>
          <a:lstStyle/>
          <a:p>
            <a:r>
              <a:rPr lang="pl-PL" dirty="0"/>
              <a:t>SNAP&amp;SEEK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8" y="1171977"/>
            <a:ext cx="10885895" cy="5407257"/>
          </a:xfrm>
        </p:spPr>
      </p:pic>
    </p:spTree>
    <p:extLst>
      <p:ext uri="{BB962C8B-B14F-4D97-AF65-F5344CB8AC3E}">
        <p14:creationId xmlns:p14="http://schemas.microsoft.com/office/powerpoint/2010/main" val="2966928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674" y="395488"/>
            <a:ext cx="10213131" cy="59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95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6" y="128790"/>
            <a:ext cx="10353761" cy="1146219"/>
          </a:xfrm>
        </p:spPr>
        <p:txBody>
          <a:bodyPr>
            <a:normAutofit/>
          </a:bodyPr>
          <a:lstStyle/>
          <a:p>
            <a:r>
              <a:rPr lang="pl-PL" sz="4400" dirty="0"/>
              <a:t>Child alert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3796" y="1146220"/>
            <a:ext cx="10353762" cy="5409126"/>
          </a:xfrm>
        </p:spPr>
        <p:txBody>
          <a:bodyPr>
            <a:noAutofit/>
          </a:bodyPr>
          <a:lstStyle/>
          <a:p>
            <a:pPr algn="just"/>
            <a:r>
              <a:rPr lang="pl-PL" sz="2400" i="1" dirty="0"/>
              <a:t>Child Alert </a:t>
            </a:r>
            <a:r>
              <a:rPr lang="pl-PL" sz="2400" dirty="0"/>
              <a:t>– system wsparcia poszukiwań uprowadzonych i zaginionych osób małoletnich, mający na celu natychmiastowe poinformowanie jak największej liczby osób o prowadzonych przez Policję poszukiwaniach osoby małoletniej za pośrednictwem mediów interaktywnych oraz środków masowego przekazu;</a:t>
            </a:r>
          </a:p>
          <a:p>
            <a:pPr algn="just"/>
            <a:r>
              <a:rPr lang="pl-PL" sz="2400" dirty="0"/>
              <a:t> Zarządzenie nr 48 KGP z dnia 28 czerwca 2018 r. w sprawie prowadzenia przez Policję poszukiwania osoby zaginionej oraz postępowania w przypadku ujawnienia osoby o nieustalonej tożsamości lub znalezienia nieznanych zwłok oraz szczątków ludzkich, Dziennik Urzędowy Komendy Głównej Policji rok 2018 poz. 77.</a:t>
            </a:r>
          </a:p>
        </p:txBody>
      </p:sp>
    </p:spTree>
    <p:extLst>
      <p:ext uri="{BB962C8B-B14F-4D97-AF65-F5344CB8AC3E}">
        <p14:creationId xmlns:p14="http://schemas.microsoft.com/office/powerpoint/2010/main" val="5821816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4" y="120203"/>
            <a:ext cx="10353761" cy="1326321"/>
          </a:xfrm>
        </p:spPr>
        <p:txBody>
          <a:bodyPr>
            <a:normAutofit/>
          </a:bodyPr>
          <a:lstStyle/>
          <a:p>
            <a:r>
              <a:rPr lang="pl-PL" sz="3600" dirty="0"/>
              <a:t>KRYTERIA OGŁASZANIA CHILD ALERT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377" y="1574673"/>
            <a:ext cx="7804596" cy="5034134"/>
          </a:xfrm>
        </p:spPr>
      </p:pic>
    </p:spTree>
    <p:extLst>
      <p:ext uri="{BB962C8B-B14F-4D97-AF65-F5344CB8AC3E}">
        <p14:creationId xmlns:p14="http://schemas.microsoft.com/office/powerpoint/2010/main" val="17348175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96" y="721217"/>
            <a:ext cx="9175490" cy="5215944"/>
          </a:xfrm>
        </p:spPr>
      </p:pic>
    </p:spTree>
    <p:extLst>
      <p:ext uri="{BB962C8B-B14F-4D97-AF65-F5344CB8AC3E}">
        <p14:creationId xmlns:p14="http://schemas.microsoft.com/office/powerpoint/2010/main" val="1739828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230C47-811C-4DE3-BA19-DB0117600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0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DB585D-E6DD-4F6B-9C76-ECBC8AEF0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gazeta, zrzut ekranu&#10;&#10;Opis wygenerowany automatycznie">
            <a:extLst>
              <a:ext uri="{FF2B5EF4-FFF2-40B4-BE49-F238E27FC236}">
                <a16:creationId xmlns:a16="http://schemas.microsoft.com/office/drawing/2014/main" id="{2DDB6343-3908-463B-ABE0-A7A9180AE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7572" y="643467"/>
            <a:ext cx="981685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41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59E787A-A567-464A-BB9E-E9B95AA41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A476B5-55AD-43A1-B1FB-5AC76B54F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95" y="643467"/>
            <a:ext cx="74034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37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9E787A-A567-464A-BB9E-E9B95AA41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A476B5-55AD-43A1-B1FB-5AC76B54F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840C091F-2CAB-4935-9AE5-17AB354D0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798153"/>
            <a:ext cx="10905066" cy="52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418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9E787A-A567-464A-BB9E-E9B95AA41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A476B5-55AD-43A1-B1FB-5AC76B54F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zrzut ekranu, gazeta&#10;&#10;Opis wygenerowany automatycznie">
            <a:extLst>
              <a:ext uri="{FF2B5EF4-FFF2-40B4-BE49-F238E27FC236}">
                <a16:creationId xmlns:a16="http://schemas.microsoft.com/office/drawing/2014/main" id="{C2E5C966-443F-4F4B-AD74-360BA9419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7572" y="643467"/>
            <a:ext cx="981685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354" y="109471"/>
            <a:ext cx="10353761" cy="665408"/>
          </a:xfrm>
        </p:spPr>
        <p:txBody>
          <a:bodyPr/>
          <a:lstStyle/>
          <a:p>
            <a:r>
              <a:rPr lang="pl-PL" dirty="0"/>
              <a:t>LICZBA OSÓB ODNALEZIONYCH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740" y="774879"/>
            <a:ext cx="7868991" cy="608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953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9190575-530E-4AB0-B046-1EF21024B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412" y="1066800"/>
            <a:ext cx="10869988" cy="559398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6302564-0302-406B-B12F-3A6F28822393}"/>
              </a:ext>
            </a:extLst>
          </p:cNvPr>
          <p:cNvSpPr txBox="1"/>
          <p:nvPr/>
        </p:nvSpPr>
        <p:spPr>
          <a:xfrm>
            <a:off x="2814320" y="297359"/>
            <a:ext cx="671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latin typeface="+mj-lt"/>
              </a:rPr>
              <a:t>ROBOTY PODWODNE</a:t>
            </a:r>
          </a:p>
        </p:txBody>
      </p:sp>
    </p:spTree>
    <p:extLst>
      <p:ext uri="{BB962C8B-B14F-4D97-AF65-F5344CB8AC3E}">
        <p14:creationId xmlns:p14="http://schemas.microsoft.com/office/powerpoint/2010/main" val="3296492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01284F-3954-4BAC-92BD-08569D11C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023" y="123825"/>
            <a:ext cx="5601305" cy="942975"/>
          </a:xfrm>
        </p:spPr>
        <p:txBody>
          <a:bodyPr>
            <a:normAutofit fontScale="90000"/>
          </a:bodyPr>
          <a:lstStyle/>
          <a:p>
            <a:r>
              <a:rPr lang="pl-PL" sz="4000" b="1" dirty="0">
                <a:latin typeface="+mj-lt"/>
              </a:rPr>
              <a:t>ROBOTY PODWODNE</a:t>
            </a:r>
            <a:br>
              <a:rPr lang="pl-PL" sz="3600" b="1" dirty="0">
                <a:latin typeface="+mj-lt"/>
              </a:rPr>
            </a:b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2845924-2BCD-4E40-A5A4-217BF66BA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332" y="595312"/>
            <a:ext cx="10816228" cy="604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822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C44707-7073-4A2E-B347-E96673433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075" y="91441"/>
            <a:ext cx="10353761" cy="568960"/>
          </a:xfrm>
        </p:spPr>
        <p:txBody>
          <a:bodyPr/>
          <a:lstStyle/>
          <a:p>
            <a:r>
              <a:rPr lang="pl-PL" dirty="0"/>
              <a:t>Roboty podwodne</a:t>
            </a:r>
          </a:p>
        </p:txBody>
      </p:sp>
      <p:pic>
        <p:nvPicPr>
          <p:cNvPr id="9" name="Symbol zastępczy zawartości 8" descr="Obraz zawierający tekst, nocne niebo&#10;&#10;Opis wygenerowany automatycznie">
            <a:extLst>
              <a:ext uri="{FF2B5EF4-FFF2-40B4-BE49-F238E27FC236}">
                <a16:creationId xmlns:a16="http://schemas.microsoft.com/office/drawing/2014/main" id="{732E4C50-A34F-489E-BBF8-0770EE717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4320" y="749537"/>
            <a:ext cx="9357360" cy="5601559"/>
          </a:xfrm>
        </p:spPr>
      </p:pic>
    </p:spTree>
    <p:extLst>
      <p:ext uri="{BB962C8B-B14F-4D97-AF65-F5344CB8AC3E}">
        <p14:creationId xmlns:p14="http://schemas.microsoft.com/office/powerpoint/2010/main" val="2874922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4" y="442175"/>
            <a:ext cx="10353761" cy="1326321"/>
          </a:xfrm>
        </p:spPr>
        <p:txBody>
          <a:bodyPr>
            <a:normAutofit/>
          </a:bodyPr>
          <a:lstStyle/>
          <a:p>
            <a:r>
              <a:rPr lang="pl-PL" sz="3600" dirty="0"/>
              <a:t>Międzynarodowy DZIEŃ DZIECKA ZAGINIONEGO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29" y="2119983"/>
            <a:ext cx="6807692" cy="4084615"/>
          </a:xfrm>
        </p:spPr>
      </p:pic>
    </p:spTree>
    <p:extLst>
      <p:ext uri="{BB962C8B-B14F-4D97-AF65-F5344CB8AC3E}">
        <p14:creationId xmlns:p14="http://schemas.microsoft.com/office/powerpoint/2010/main" val="39882803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4" y="197476"/>
            <a:ext cx="10353761" cy="1326321"/>
          </a:xfrm>
        </p:spPr>
        <p:txBody>
          <a:bodyPr/>
          <a:lstStyle/>
          <a:p>
            <a:r>
              <a:rPr lang="pl-PL" dirty="0"/>
              <a:t>Międzynarodowy dzień pamięci osób zaginionych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364" y="1812165"/>
            <a:ext cx="5846622" cy="453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09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EAB9E2-988E-44C6-B745-8A4594E5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95251"/>
            <a:ext cx="10353761" cy="691134"/>
          </a:xfrm>
        </p:spPr>
        <p:txBody>
          <a:bodyPr/>
          <a:lstStyle/>
          <a:p>
            <a:r>
              <a:rPr lang="pl-PL" dirty="0"/>
              <a:t>Poziomy poszukiwania 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0C60973-D592-48DD-ABCA-74B4C4A6D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" y="786385"/>
            <a:ext cx="11859768" cy="597636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1600" i="1" dirty="0">
                <a:latin typeface="+mj-lt"/>
              </a:rPr>
              <a:t>Poziom poszukiwania </a:t>
            </a:r>
            <a:r>
              <a:rPr lang="pl-PL" sz="1600" dirty="0">
                <a:latin typeface="+mj-lt"/>
              </a:rPr>
              <a:t>to stopień określający niezwłoczność i zakres podjęcia czynności poszukiwawczych w zależności od stwierdzonego ryzyka wystąpienia zagrożenia dla życia, zdrowia lub wolności osoby zaginionej.</a:t>
            </a:r>
          </a:p>
          <a:p>
            <a:pPr marL="0" indent="0" algn="just">
              <a:buNone/>
            </a:pPr>
            <a:r>
              <a:rPr lang="pl-PL" sz="1600" dirty="0">
                <a:latin typeface="+mj-lt"/>
              </a:rPr>
              <a:t>Wyróżnia się 3 poziomy poszukiwania:</a:t>
            </a:r>
          </a:p>
          <a:p>
            <a:pPr marL="0" indent="0" algn="just">
              <a:buNone/>
            </a:pPr>
            <a:r>
              <a:rPr lang="pl-PL" sz="1600" dirty="0">
                <a:latin typeface="+mj-lt"/>
              </a:rPr>
              <a:t>a)	</a:t>
            </a:r>
            <a:r>
              <a:rPr lang="pl-PL" sz="1600" i="1" dirty="0">
                <a:latin typeface="+mj-lt"/>
              </a:rPr>
              <a:t>poziom I</a:t>
            </a:r>
            <a:r>
              <a:rPr lang="pl-PL" sz="1600" dirty="0">
                <a:latin typeface="+mj-lt"/>
              </a:rPr>
              <a:t> – dotyczy osoby, której zaginięcie związane jest z </a:t>
            </a:r>
            <a:r>
              <a:rPr lang="pl-PL" sz="1600" u="sng" dirty="0">
                <a:latin typeface="+mj-lt"/>
              </a:rPr>
              <a:t>realnym, bezpośrednim </a:t>
            </a:r>
            <a:r>
              <a:rPr lang="pl-PL" sz="1600" dirty="0">
                <a:latin typeface="+mj-lt"/>
              </a:rPr>
              <a:t>występowaniem zagrożenia dla jej życia, zdrowia lub wolności, dla którego ratowania wymagane jest bezpośrednie i natychmiastowe podjęcie czynności poszukiwawczych z zaangażowaniem znacznych sił i środków ze strony Policji np. małoletni w wieku do 10 lat, osoba niezdolna do samodzielnej egzystencji, wymagająca stałego przyjmowania leków, osoba zaginiona w związku z realnym podejrzeniem popełnienia na jej szkodę przestępstwa przeciwko życiu lub wolności, osoba, której zachowanie w realny sposób wskazywało na bezpośredni zamiar  popełnienia  samobójstwa.</a:t>
            </a:r>
          </a:p>
          <a:p>
            <a:pPr marL="0" indent="0" algn="just">
              <a:buNone/>
            </a:pPr>
            <a:r>
              <a:rPr lang="pl-PL" sz="1600" dirty="0">
                <a:latin typeface="+mj-lt"/>
              </a:rPr>
              <a:t>b)	</a:t>
            </a:r>
            <a:r>
              <a:rPr lang="pl-PL" sz="1600" i="1" dirty="0">
                <a:latin typeface="+mj-lt"/>
              </a:rPr>
              <a:t>poziom II </a:t>
            </a:r>
            <a:r>
              <a:rPr lang="pl-PL" sz="1600" dirty="0">
                <a:latin typeface="+mj-lt"/>
              </a:rPr>
              <a:t>– dotyczy osoby, której zaginięcie związane jest z </a:t>
            </a:r>
            <a:r>
              <a:rPr lang="pl-PL" sz="1600" u="sng" dirty="0">
                <a:latin typeface="+mj-lt"/>
              </a:rPr>
              <a:t>uzasadnionym podejrzeniem wystąpienia ryzyka zagrożenia </a:t>
            </a:r>
            <a:r>
              <a:rPr lang="pl-PL" sz="1600" dirty="0">
                <a:latin typeface="+mj-lt"/>
              </a:rPr>
              <a:t>dla jej życia, zdrowia lub wolności, np. osoba deklarująca po raz kolejny zamiar popełnienia samobójstwa, albo której deklaracja zamiaru popełnienia samobójstwa nie stanowiła realnych przesłanek jej spełnienia, małoletni w wieku od 14 do 18 lat zaginionej po raz pierwszy, osoba zdolna do samodzielnej egzystencji, ale wymagającej opieki i stałego przyjmowania leków, zaginiony za granicą Rzeczypospolitej Polskiej.</a:t>
            </a:r>
          </a:p>
          <a:p>
            <a:pPr marL="0" indent="0" algn="just">
              <a:buNone/>
            </a:pPr>
            <a:r>
              <a:rPr lang="pl-PL" sz="1600" dirty="0">
                <a:latin typeface="+mj-lt"/>
              </a:rPr>
              <a:t>c)	</a:t>
            </a:r>
            <a:r>
              <a:rPr lang="pl-PL" sz="1600" i="1" dirty="0">
                <a:latin typeface="+mj-lt"/>
              </a:rPr>
              <a:t>poziom III </a:t>
            </a:r>
            <a:r>
              <a:rPr lang="pl-PL" sz="1600" dirty="0">
                <a:latin typeface="+mj-lt"/>
              </a:rPr>
              <a:t>– dotyczy osoby, której zaginięcie </a:t>
            </a:r>
            <a:r>
              <a:rPr lang="pl-PL" sz="1600" u="sng" dirty="0">
                <a:latin typeface="+mj-lt"/>
              </a:rPr>
              <a:t>nie jest związane z bezpośrednim oraz uzasadnionym zagrożeniem </a:t>
            </a:r>
            <a:r>
              <a:rPr lang="pl-PL" sz="1600" dirty="0">
                <a:latin typeface="+mj-lt"/>
              </a:rPr>
              <a:t>dla jej życia, zdrowia lub wolności, np. osoba wyrażająca wolę zerwania kontaktów z rodziną, osobami najbliższymi lub środowiskiem, w którym ostatnio przebywała, osoba która oddaliła się z miejsca zamieszkania w wyniku nieporozumień rodzinnych, osoba która  deklarowała  chęć  wyjazdu  lub  jej  zaginięcie  związane  jest  z wyjazdem albo pobytem za granicą Rzeczypospolitej Polskiej.</a:t>
            </a:r>
          </a:p>
        </p:txBody>
      </p:sp>
    </p:spTree>
    <p:extLst>
      <p:ext uri="{BB962C8B-B14F-4D97-AF65-F5344CB8AC3E}">
        <p14:creationId xmlns:p14="http://schemas.microsoft.com/office/powerpoint/2010/main" val="2655312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6" y="120203"/>
            <a:ext cx="10353761" cy="1326321"/>
          </a:xfrm>
        </p:spPr>
        <p:txBody>
          <a:bodyPr/>
          <a:lstStyle/>
          <a:p>
            <a:r>
              <a:rPr lang="pl-PL" dirty="0"/>
              <a:t>ZAWIADOMIENIE O ZAGINIĘCIU OSOBY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3795" y="1210613"/>
            <a:ext cx="10353762" cy="5061397"/>
          </a:xfrm>
        </p:spPr>
        <p:txBody>
          <a:bodyPr>
            <a:normAutofit/>
          </a:bodyPr>
          <a:lstStyle/>
          <a:p>
            <a:r>
              <a:rPr lang="pl-PL" sz="2200" dirty="0">
                <a:latin typeface="+mj-lt"/>
              </a:rPr>
              <a:t>Niezwłocznie po otrzymaniu zawiadomienia o zaginięciu osoby od osoby uprawnionej Policja podejmuje czynności poszukiwawcze. </a:t>
            </a:r>
          </a:p>
          <a:p>
            <a:pPr marL="0" indent="0">
              <a:buNone/>
            </a:pPr>
            <a:endParaRPr lang="pl-PL" sz="2200" dirty="0">
              <a:latin typeface="+mj-lt"/>
            </a:endParaRPr>
          </a:p>
          <a:p>
            <a:r>
              <a:rPr lang="pl-PL" sz="2200" dirty="0">
                <a:latin typeface="+mj-lt"/>
              </a:rPr>
              <a:t>Zebranie oraz analiza informacji przekazanych przez zgłaszającego m.in.</a:t>
            </a:r>
          </a:p>
          <a:p>
            <a:pPr marL="0" indent="0">
              <a:buNone/>
            </a:pPr>
            <a:r>
              <a:rPr lang="pl-PL" sz="2200" dirty="0">
                <a:latin typeface="+mj-lt"/>
              </a:rPr>
              <a:t>	- podstawowych danych identyfikacyjnych zaginionego, </a:t>
            </a:r>
          </a:p>
          <a:p>
            <a:pPr marL="0" indent="0">
              <a:buNone/>
            </a:pPr>
            <a:r>
              <a:rPr lang="pl-PL" sz="2200" dirty="0">
                <a:latin typeface="+mj-lt"/>
              </a:rPr>
              <a:t>	- cech wyglądu zewnętrznego, </a:t>
            </a:r>
          </a:p>
          <a:p>
            <a:pPr marL="0" indent="0">
              <a:buNone/>
            </a:pPr>
            <a:r>
              <a:rPr lang="pl-PL" sz="2200" dirty="0">
                <a:latin typeface="+mj-lt"/>
              </a:rPr>
              <a:t>	- informacje o stanie zdrowia, </a:t>
            </a:r>
          </a:p>
          <a:p>
            <a:pPr marL="0" indent="0">
              <a:buNone/>
            </a:pPr>
            <a:r>
              <a:rPr lang="pl-PL" sz="2200" dirty="0">
                <a:latin typeface="+mj-lt"/>
              </a:rPr>
              <a:t>	- miejsce i okoliczności zaginięcia, </a:t>
            </a:r>
          </a:p>
          <a:p>
            <a:pPr marL="0" indent="0">
              <a:buNone/>
            </a:pPr>
            <a:r>
              <a:rPr lang="pl-PL" sz="2200" dirty="0">
                <a:latin typeface="+mj-lt"/>
              </a:rPr>
              <a:t>	- sytuacji zawodowej, rodzinnej.</a:t>
            </a:r>
          </a:p>
        </p:txBody>
      </p:sp>
    </p:spTree>
    <p:extLst>
      <p:ext uri="{BB962C8B-B14F-4D97-AF65-F5344CB8AC3E}">
        <p14:creationId xmlns:p14="http://schemas.microsoft.com/office/powerpoint/2010/main" val="1299847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5" y="223233"/>
            <a:ext cx="10353761" cy="1326321"/>
          </a:xfrm>
        </p:spPr>
        <p:txBody>
          <a:bodyPr/>
          <a:lstStyle/>
          <a:p>
            <a:r>
              <a:rPr lang="pl-PL" dirty="0"/>
              <a:t>ZAWIADOMIENIE O ZAGINIĘCIU OSOBY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3795" y="1764406"/>
            <a:ext cx="10353762" cy="4026794"/>
          </a:xfrm>
        </p:spPr>
        <p:txBody>
          <a:bodyPr>
            <a:normAutofit/>
          </a:bodyPr>
          <a:lstStyle/>
          <a:p>
            <a:pPr algn="just"/>
            <a:r>
              <a:rPr lang="pl-PL" sz="2200" dirty="0">
                <a:latin typeface="+mj-lt"/>
              </a:rPr>
              <a:t>Zawiadomienie o zaginięciu osoby przyjmuje się od </a:t>
            </a:r>
            <a:r>
              <a:rPr lang="pl-PL" sz="2200" b="1" dirty="0">
                <a:latin typeface="+mj-lt"/>
              </a:rPr>
              <a:t>osoby uprawnionej </a:t>
            </a:r>
            <a:r>
              <a:rPr lang="pl-PL" sz="2200" dirty="0">
                <a:latin typeface="+mj-lt"/>
              </a:rPr>
              <a:t>bezpośrednio po otrzymaniu takiej informacji. </a:t>
            </a:r>
          </a:p>
          <a:p>
            <a:pPr algn="just"/>
            <a:r>
              <a:rPr lang="pl-PL" sz="2200" i="1" dirty="0">
                <a:latin typeface="+mj-lt"/>
              </a:rPr>
              <a:t>osoba uprawniona </a:t>
            </a:r>
            <a:r>
              <a:rPr lang="pl-PL" sz="2200" dirty="0">
                <a:latin typeface="+mj-lt"/>
              </a:rPr>
              <a:t>– osoba, która zawiadomiła Policję o zaginięciu osoby lub samowolnym oddaleniu się osoby małoletniej wskazując jednoznacznie okoliczności tego faktu.</a:t>
            </a:r>
          </a:p>
          <a:p>
            <a:pPr marL="0" indent="0" algn="just">
              <a:buNone/>
            </a:pPr>
            <a:endParaRPr lang="pl-PL" sz="2200" dirty="0">
              <a:latin typeface="+mj-lt"/>
            </a:endParaRPr>
          </a:p>
          <a:p>
            <a:pPr algn="just"/>
            <a:r>
              <a:rPr lang="pl-PL" sz="2200" dirty="0">
                <a:latin typeface="+mj-lt"/>
              </a:rPr>
              <a:t>NIE MUSI MINĄĆ 24 H, ŻEBY ZGŁOSIĆ ZAGINIĘCIE OSOBY!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3537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95" y="236113"/>
            <a:ext cx="10353761" cy="614279"/>
          </a:xfrm>
        </p:spPr>
        <p:txBody>
          <a:bodyPr/>
          <a:lstStyle/>
          <a:p>
            <a:r>
              <a:rPr lang="pl-PL" dirty="0"/>
              <a:t>ETIOLOGIA ZAGINIĘĆ Osób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3795" y="1060703"/>
            <a:ext cx="10353762" cy="556118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200000"/>
              </a:lnSpc>
            </a:pPr>
            <a:r>
              <a:rPr lang="pl-PL" sz="3600" dirty="0">
                <a:latin typeface="+mj-lt"/>
              </a:rPr>
              <a:t>Ucieczki dzieci i młodzieży</a:t>
            </a:r>
          </a:p>
          <a:p>
            <a:pPr>
              <a:lnSpc>
                <a:spcPct val="200000"/>
              </a:lnSpc>
            </a:pPr>
            <a:r>
              <a:rPr lang="pl-PL" sz="3600" dirty="0">
                <a:latin typeface="+mj-lt"/>
              </a:rPr>
              <a:t>Świadome zerwanie kontaktu z bliskimi</a:t>
            </a:r>
          </a:p>
          <a:p>
            <a:pPr>
              <a:lnSpc>
                <a:spcPct val="200000"/>
              </a:lnSpc>
            </a:pPr>
            <a:r>
              <a:rPr lang="pl-PL" sz="3600" dirty="0">
                <a:latin typeface="+mj-lt"/>
              </a:rPr>
              <a:t>Wypadki losowe</a:t>
            </a:r>
          </a:p>
          <a:p>
            <a:pPr>
              <a:lnSpc>
                <a:spcPct val="200000"/>
              </a:lnSpc>
            </a:pPr>
            <a:r>
              <a:rPr lang="pl-PL" sz="3600" dirty="0">
                <a:latin typeface="+mj-lt"/>
              </a:rPr>
              <a:t>Dysfunkcje psychiczne, choroby somatyczne</a:t>
            </a:r>
          </a:p>
          <a:p>
            <a:pPr>
              <a:lnSpc>
                <a:spcPct val="200000"/>
              </a:lnSpc>
            </a:pPr>
            <a:r>
              <a:rPr lang="pl-PL" sz="3600" dirty="0">
                <a:latin typeface="+mj-lt"/>
              </a:rPr>
              <a:t>Samobójstwa</a:t>
            </a:r>
          </a:p>
          <a:p>
            <a:pPr>
              <a:lnSpc>
                <a:spcPct val="200000"/>
              </a:lnSpc>
            </a:pPr>
            <a:r>
              <a:rPr lang="pl-PL" sz="3600" dirty="0">
                <a:latin typeface="+mj-lt"/>
              </a:rPr>
              <a:t>Porwania</a:t>
            </a:r>
          </a:p>
          <a:p>
            <a:pPr>
              <a:lnSpc>
                <a:spcPct val="200000"/>
              </a:lnSpc>
            </a:pPr>
            <a:r>
              <a:rPr lang="pl-PL" sz="3600" dirty="0">
                <a:latin typeface="+mj-lt"/>
              </a:rPr>
              <a:t>Handel ludźmi</a:t>
            </a:r>
          </a:p>
          <a:p>
            <a:pPr>
              <a:lnSpc>
                <a:spcPct val="200000"/>
              </a:lnSpc>
            </a:pPr>
            <a:r>
              <a:rPr lang="pl-PL" sz="3600" dirty="0">
                <a:latin typeface="+mj-lt"/>
              </a:rPr>
              <a:t>Zabójstwa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64502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45BB15EBE7584DA6CD114B7EBB8E0B" ma:contentTypeVersion="3" ma:contentTypeDescription="Utwórz nowy dokument." ma:contentTypeScope="" ma:versionID="65d13ceab4e28084c3f352c9f98bde27">
  <xsd:schema xmlns:xsd="http://www.w3.org/2001/XMLSchema" xmlns:xs="http://www.w3.org/2001/XMLSchema" xmlns:p="http://schemas.microsoft.com/office/2006/metadata/properties" xmlns:ns2="d448033f-6250-49be-9b84-7fcdb5ebcbec" targetNamespace="http://schemas.microsoft.com/office/2006/metadata/properties" ma:root="true" ma:fieldsID="99860431cdb15ed437e47361b6d57e57" ns2:_="">
    <xsd:import namespace="d448033f-6250-49be-9b84-7fcdb5ebcb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8033f-6250-49be-9b84-7fcdb5ebcb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27E819-DF0A-4657-B326-8F1AABE57975}"/>
</file>

<file path=customXml/itemProps2.xml><?xml version="1.0" encoding="utf-8"?>
<ds:datastoreItem xmlns:ds="http://schemas.openxmlformats.org/officeDocument/2006/customXml" ds:itemID="{D584373F-A643-47A1-8763-19E1A8FBEFD5}"/>
</file>

<file path=customXml/itemProps3.xml><?xml version="1.0" encoding="utf-8"?>
<ds:datastoreItem xmlns:ds="http://schemas.openxmlformats.org/officeDocument/2006/customXml" ds:itemID="{F9D52168-A6F1-418E-A995-885CF5D9658B}"/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TM04033921[[fn=Damaszek]]</Template>
  <TotalTime>1547</TotalTime>
  <Words>1226</Words>
  <Application>Microsoft Office PowerPoint</Application>
  <PresentationFormat>Panoramiczny</PresentationFormat>
  <Paragraphs>142</Paragraphs>
  <Slides>54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60" baseType="lpstr">
      <vt:lpstr>Arial</vt:lpstr>
      <vt:lpstr>Bookman Old Style</vt:lpstr>
      <vt:lpstr>Rockwell</vt:lpstr>
      <vt:lpstr>Times New Roman</vt:lpstr>
      <vt:lpstr>Wingdings</vt:lpstr>
      <vt:lpstr>Damask</vt:lpstr>
      <vt:lpstr>Poszukiwanie osób zaginionych  W POLSCE  </vt:lpstr>
      <vt:lpstr>Osoba zaginiona  ZAGINIĘCIE OSOBY</vt:lpstr>
      <vt:lpstr>STATYSTYKA (ogółem)</vt:lpstr>
      <vt:lpstr>STATYSTYKA (Dzieci i młodzież)</vt:lpstr>
      <vt:lpstr>LICZBA OSÓB ODNALEZIONYCH</vt:lpstr>
      <vt:lpstr>Poziomy poszukiwania </vt:lpstr>
      <vt:lpstr>ZAWIADOMIENIE O ZAGINIĘCIU OSOBY</vt:lpstr>
      <vt:lpstr>ZAWIADOMIENIE O ZAGINIĘCIU OSOBY</vt:lpstr>
      <vt:lpstr>ETIOLOGIA ZAGINIĘĆ Osób</vt:lpstr>
      <vt:lpstr>UCIECZKI DZIECI I MŁODZIEŻY</vt:lpstr>
      <vt:lpstr>Świadome zerwanie kontaktów z otoczeniem</vt:lpstr>
      <vt:lpstr>Wypadki losowe</vt:lpstr>
      <vt:lpstr>utonięcia</vt:lpstr>
      <vt:lpstr>Dysfunkcje psychiczne choroby somatyczne</vt:lpstr>
      <vt:lpstr>samobójstwa</vt:lpstr>
      <vt:lpstr>porwania</vt:lpstr>
      <vt:lpstr>Porwania dla okupu</vt:lpstr>
      <vt:lpstr>Porwania rodzicielskie</vt:lpstr>
      <vt:lpstr>Handel ludźmi</vt:lpstr>
      <vt:lpstr>Handel ludźmi</vt:lpstr>
      <vt:lpstr>Handel ludźmi</vt:lpstr>
      <vt:lpstr>zabójstwa</vt:lpstr>
      <vt:lpstr>Grupy poszukiwawczo-ratownicze</vt:lpstr>
      <vt:lpstr>WSPÓŁPRACA GRUP Z POLICJĄ</vt:lpstr>
      <vt:lpstr>SZUKAMY I RATUJEMY</vt:lpstr>
      <vt:lpstr>Pytania skierowane do grup</vt:lpstr>
      <vt:lpstr>UZYSKANE INFORMACJE</vt:lpstr>
      <vt:lpstr>  Raport z projektu Monitoring działań Policji w poszukiwaniach zaginionych na otwartym terenie</vt:lpstr>
      <vt:lpstr>METODY POSZUKIWANIA</vt:lpstr>
      <vt:lpstr>System informacji geograficznej </vt:lpstr>
      <vt:lpstr>Bezzałogowe statki powietrzne</vt:lpstr>
      <vt:lpstr>Bezzałogowe statki powietrzne</vt:lpstr>
      <vt:lpstr>Bezzałogowe statki powietrzne</vt:lpstr>
      <vt:lpstr>Bezzałogowe statki powietrzne</vt:lpstr>
      <vt:lpstr>Bezzałogowy statek powietrzny wykorzystywany przez Wydział Poszukiwań i Identyfikacji Osób, Biuro Kryminalne Komendy Głównej Policji</vt:lpstr>
      <vt:lpstr>Prezentacja programu PowerPoint</vt:lpstr>
      <vt:lpstr>Prezentacja programu PowerPoint</vt:lpstr>
      <vt:lpstr>Terenowe pojazdy typu utv</vt:lpstr>
      <vt:lpstr>Terenowe pojazdy typu utv</vt:lpstr>
      <vt:lpstr>Prezentacja programu PowerPoint</vt:lpstr>
      <vt:lpstr>SNAP&amp;SEEK</vt:lpstr>
      <vt:lpstr>Prezentacja programu PowerPoint</vt:lpstr>
      <vt:lpstr>Child alert</vt:lpstr>
      <vt:lpstr>KRYTERIA OGŁASZANIA CHILD ALERT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ROBOTY PODWODNE </vt:lpstr>
      <vt:lpstr>Roboty podwodne</vt:lpstr>
      <vt:lpstr>Międzynarodowy DZIEŃ DZIECKA ZAGINIONEGO</vt:lpstr>
      <vt:lpstr>Międzynarodowy dzień pamięci osób zaginionych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NOWOCZESNE METODY   POSZUKIWANIA OSÓB ZAGINIONYCH</dc:title>
  <dc:creator>Patrycja</dc:creator>
  <cp:lastModifiedBy>Patrycja Mencel</cp:lastModifiedBy>
  <cp:revision>65</cp:revision>
  <dcterms:created xsi:type="dcterms:W3CDTF">2018-11-18T12:47:00Z</dcterms:created>
  <dcterms:modified xsi:type="dcterms:W3CDTF">2021-04-10T15:12:09Z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0x0101004C45BB15EBE7584DA6CD114B7EBB8E0B</vt:lpwstr>
  </property>
</Properties>
</file>