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03447BB-5D67-496B-8E87-E561075AD55C}" styleName="Styl ciemny 1 — Ak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505E3EF-67EA-436B-97B2-0124C06EBD24}" styleName="Styl pośredni 4 — Ak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5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47E90-A204-4B81-9AA5-1FC1261BBB9C}" type="datetimeFigureOut">
              <a:rPr lang="pl-PL" smtClean="0"/>
              <a:t>2017-10-12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0C597-52F4-4546-B0FD-B58C2D316D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995131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47E90-A204-4B81-9AA5-1FC1261BBB9C}" type="datetimeFigureOut">
              <a:rPr lang="pl-PL" smtClean="0"/>
              <a:t>2017-10-12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0C597-52F4-4546-B0FD-B58C2D316D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308761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47E90-A204-4B81-9AA5-1FC1261BBB9C}" type="datetimeFigureOut">
              <a:rPr lang="pl-PL" smtClean="0"/>
              <a:t>2017-10-12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0C597-52F4-4546-B0FD-B58C2D316D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376598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47E90-A204-4B81-9AA5-1FC1261BBB9C}" type="datetimeFigureOut">
              <a:rPr lang="pl-PL" smtClean="0"/>
              <a:t>2017-10-12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0C597-52F4-4546-B0FD-B58C2D316D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835812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47E90-A204-4B81-9AA5-1FC1261BBB9C}" type="datetimeFigureOut">
              <a:rPr lang="pl-PL" smtClean="0"/>
              <a:t>2017-10-12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0C597-52F4-4546-B0FD-B58C2D316D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361284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47E90-A204-4B81-9AA5-1FC1261BBB9C}" type="datetimeFigureOut">
              <a:rPr lang="pl-PL" smtClean="0"/>
              <a:t>2017-10-12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0C597-52F4-4546-B0FD-B58C2D316D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856585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47E90-A204-4B81-9AA5-1FC1261BBB9C}" type="datetimeFigureOut">
              <a:rPr lang="pl-PL" smtClean="0"/>
              <a:t>2017-10-12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0C597-52F4-4546-B0FD-B58C2D316D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358179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47E90-A204-4B81-9AA5-1FC1261BBB9C}" type="datetimeFigureOut">
              <a:rPr lang="pl-PL" smtClean="0"/>
              <a:t>2017-10-12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0C597-52F4-4546-B0FD-B58C2D316D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874933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47E90-A204-4B81-9AA5-1FC1261BBB9C}" type="datetimeFigureOut">
              <a:rPr lang="pl-PL" smtClean="0"/>
              <a:t>2017-10-12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0C597-52F4-4546-B0FD-B58C2D316D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517092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47E90-A204-4B81-9AA5-1FC1261BBB9C}" type="datetimeFigureOut">
              <a:rPr lang="pl-PL" smtClean="0"/>
              <a:t>2017-10-12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0C597-52F4-4546-B0FD-B58C2D316D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072906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47E90-A204-4B81-9AA5-1FC1261BBB9C}" type="datetimeFigureOut">
              <a:rPr lang="pl-PL" smtClean="0"/>
              <a:t>2017-10-12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0C597-52F4-4546-B0FD-B58C2D316D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006104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547E90-A204-4B81-9AA5-1FC1261BBB9C}" type="datetimeFigureOut">
              <a:rPr lang="pl-PL" smtClean="0"/>
              <a:t>2017-10-12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20C597-52F4-4546-B0FD-B58C2D316D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45778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764704"/>
            <a:ext cx="7772400" cy="5184575"/>
          </a:xfrm>
        </p:spPr>
        <p:txBody>
          <a:bodyPr>
            <a:normAutofit/>
          </a:bodyPr>
          <a:lstStyle/>
          <a:p>
            <a:r>
              <a:rPr lang="pl-PL" dirty="0" smtClean="0"/>
              <a:t>PODSTAWY ORGANIZACJI </a:t>
            </a:r>
            <a:br>
              <a:rPr lang="pl-PL" dirty="0" smtClean="0"/>
            </a:br>
            <a:r>
              <a:rPr lang="pl-PL" dirty="0" smtClean="0"/>
              <a:t>I ZARZĄDZANIA</a:t>
            </a:r>
            <a:br>
              <a:rPr lang="pl-PL" dirty="0" smtClean="0"/>
            </a:br>
            <a:r>
              <a:rPr lang="pl-PL" dirty="0"/>
              <a:t/>
            </a:r>
            <a:br>
              <a:rPr lang="pl-PL" dirty="0"/>
            </a:br>
            <a:r>
              <a:rPr lang="nn-NO" sz="3200" dirty="0" smtClean="0"/>
              <a:t>I</a:t>
            </a:r>
            <a:r>
              <a:rPr lang="pl-PL" sz="3200" dirty="0" smtClean="0"/>
              <a:t> rok</a:t>
            </a:r>
            <a:r>
              <a:rPr lang="nn-NO" sz="3200" dirty="0" smtClean="0"/>
              <a:t> </a:t>
            </a:r>
            <a:r>
              <a:rPr lang="nn-NO" sz="3200" dirty="0"/>
              <a:t>SSE </a:t>
            </a:r>
            <a:r>
              <a:rPr lang="nn-NO" sz="3200" dirty="0" smtClean="0"/>
              <a:t>II</a:t>
            </a:r>
            <a:r>
              <a:rPr lang="pl-PL" sz="3200" dirty="0" smtClean="0"/>
              <a:t/>
            </a:r>
            <a:br>
              <a:rPr lang="pl-PL" sz="3200" dirty="0" smtClean="0"/>
            </a:br>
            <a:r>
              <a:rPr lang="nn-NO" sz="3200" dirty="0" smtClean="0"/>
              <a:t>I</a:t>
            </a:r>
            <a:r>
              <a:rPr lang="pl-PL" sz="3200" dirty="0" smtClean="0"/>
              <a:t> rok</a:t>
            </a:r>
            <a:r>
              <a:rPr lang="nn-NO" sz="3200" dirty="0" smtClean="0"/>
              <a:t> </a:t>
            </a:r>
            <a:r>
              <a:rPr lang="nn-NO" sz="3200" dirty="0"/>
              <a:t>SNE II</a:t>
            </a:r>
            <a:r>
              <a:rPr lang="pl-PL" dirty="0" smtClean="0"/>
              <a:t/>
            </a:r>
            <a:br>
              <a:rPr lang="pl-PL" dirty="0" smtClean="0"/>
            </a:b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5413827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5482952" cy="452596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pl-PL" b="1" dirty="0">
                <a:solidFill>
                  <a:srgbClr val="0070C0"/>
                </a:solidFill>
              </a:rPr>
              <a:t>Mary Parker </a:t>
            </a:r>
            <a:r>
              <a:rPr lang="pl-PL" b="1" dirty="0" err="1">
                <a:solidFill>
                  <a:srgbClr val="0070C0"/>
                </a:solidFill>
              </a:rPr>
              <a:t>Follet</a:t>
            </a:r>
            <a:endParaRPr lang="pl-PL" b="1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pl-PL" u="sng" dirty="0" smtClean="0">
                <a:solidFill>
                  <a:srgbClr val="0070C0"/>
                </a:solidFill>
              </a:rPr>
              <a:t>Kierowanie to sztuka</a:t>
            </a:r>
          </a:p>
          <a:p>
            <a:pPr marL="0" indent="0">
              <a:buNone/>
            </a:pPr>
            <a:r>
              <a:rPr lang="pl-PL" sz="3100" dirty="0" smtClean="0"/>
              <a:t>(dominacja umiejętności nad wiedzą)</a:t>
            </a:r>
          </a:p>
          <a:p>
            <a:pPr marL="0" indent="0">
              <a:buNone/>
            </a:pPr>
            <a:endParaRPr lang="pl-PL" sz="1300" dirty="0"/>
          </a:p>
          <a:p>
            <a:pPr marL="0" indent="0">
              <a:buNone/>
            </a:pPr>
            <a:r>
              <a:rPr lang="pl-PL" sz="3100" dirty="0" smtClean="0"/>
              <a:t>Sztuka</a:t>
            </a:r>
          </a:p>
          <a:p>
            <a:pPr algn="just">
              <a:buFontTx/>
              <a:buChar char="-"/>
            </a:pPr>
            <a:r>
              <a:rPr lang="pl-PL" sz="3100" dirty="0"/>
              <a:t>u</a:t>
            </a:r>
            <a:r>
              <a:rPr lang="pl-PL" sz="3100" dirty="0" smtClean="0"/>
              <a:t>miejętność, biegłość w wykonywaniu czegoś; mistrzostwo, kunszt;</a:t>
            </a:r>
          </a:p>
          <a:p>
            <a:pPr algn="just">
              <a:buFontTx/>
              <a:buChar char="-"/>
            </a:pPr>
            <a:r>
              <a:rPr lang="pl-PL" sz="3100" dirty="0"/>
              <a:t>p</a:t>
            </a:r>
            <a:r>
              <a:rPr lang="pl-PL" sz="3100" dirty="0" smtClean="0"/>
              <a:t>ojęcie związane z intuicją, wizją artystyczną.</a:t>
            </a:r>
          </a:p>
          <a:p>
            <a:pPr marL="0" indent="0">
              <a:buNone/>
            </a:pPr>
            <a:endParaRPr lang="pl-PL" sz="1300" dirty="0" smtClean="0"/>
          </a:p>
          <a:p>
            <a:pPr marL="0" indent="0" algn="just">
              <a:buNone/>
            </a:pPr>
            <a:r>
              <a:rPr lang="pl-PL" sz="3100" dirty="0" smtClean="0"/>
              <a:t>Pogląd nie został zaakceptowany w pełni, ale za powszechne uznano przekonanie </a:t>
            </a:r>
            <a:br>
              <a:rPr lang="pl-PL" sz="3100" dirty="0" smtClean="0"/>
            </a:br>
            <a:r>
              <a:rPr lang="pl-PL" sz="3100" dirty="0" smtClean="0"/>
              <a:t>o konieczności posiadania umiejętności do kierowania.</a:t>
            </a:r>
          </a:p>
          <a:p>
            <a:pPr>
              <a:buFontTx/>
              <a:buChar char="-"/>
            </a:pPr>
            <a:endParaRPr lang="pl-PL" dirty="0"/>
          </a:p>
        </p:txBody>
      </p:sp>
      <p:sp>
        <p:nvSpPr>
          <p:cNvPr id="4" name="Tytuł 1"/>
          <p:cNvSpPr txBox="1">
            <a:spLocks/>
          </p:cNvSpPr>
          <p:nvPr/>
        </p:nvSpPr>
        <p:spPr>
          <a:xfrm>
            <a:off x="395536" y="26064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2800" dirty="0" smtClean="0"/>
              <a:t>PODSTAWY ORGANIZACJI I ZARZĄDZANIA</a:t>
            </a:r>
            <a:br>
              <a:rPr lang="pl-PL" sz="2800" dirty="0" smtClean="0"/>
            </a:br>
            <a:r>
              <a:rPr lang="pl-PL" sz="2800" dirty="0"/>
              <a:t>Kierowanie – sztuka, wiedza czy zawód</a:t>
            </a:r>
            <a:r>
              <a:rPr lang="pl-PL" sz="2800" dirty="0" smtClean="0"/>
              <a:t>?</a:t>
            </a:r>
            <a:endParaRPr lang="pl-PL" sz="2800" dirty="0"/>
          </a:p>
        </p:txBody>
      </p:sp>
      <p:pic>
        <p:nvPicPr>
          <p:cNvPr id="2" name="Obraz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2160" y="1571600"/>
            <a:ext cx="2686050" cy="3657600"/>
          </a:xfrm>
          <a:prstGeom prst="rect">
            <a:avLst/>
          </a:prstGeom>
        </p:spPr>
      </p:pic>
      <p:sp>
        <p:nvSpPr>
          <p:cNvPr id="5" name="pole tekstowe 4"/>
          <p:cNvSpPr txBox="1"/>
          <p:nvPr/>
        </p:nvSpPr>
        <p:spPr>
          <a:xfrm>
            <a:off x="6012160" y="5229200"/>
            <a:ext cx="26860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dirty="0" smtClean="0"/>
              <a:t>Mary Parker </a:t>
            </a:r>
            <a:r>
              <a:rPr lang="pl-PL" dirty="0" err="1" smtClean="0"/>
              <a:t>Follet</a:t>
            </a:r>
            <a:endParaRPr lang="pl-PL" dirty="0" smtClean="0"/>
          </a:p>
          <a:p>
            <a:pPr algn="ctr"/>
            <a:r>
              <a:rPr lang="pl-PL" dirty="0" smtClean="0"/>
              <a:t>(1869-1933)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0650155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5770984" cy="4525963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pl-PL" b="1" dirty="0" err="1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Luther</a:t>
            </a:r>
            <a:r>
              <a:rPr lang="pl-PL" b="1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l-PL" b="1" dirty="0" err="1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Halsey</a:t>
            </a:r>
            <a:r>
              <a:rPr lang="pl-PL" b="1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l-PL" b="1" dirty="0" err="1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Gulick</a:t>
            </a:r>
            <a:endParaRPr lang="pl-PL" b="1" dirty="0" smtClean="0">
              <a:solidFill>
                <a:schemeClr val="accent3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pl-PL" u="sng" dirty="0" smtClean="0">
                <a:solidFill>
                  <a:schemeClr val="accent3">
                    <a:lumMod val="75000"/>
                  </a:schemeClr>
                </a:solidFill>
              </a:rPr>
              <a:t>Kierowanie to wiedza</a:t>
            </a:r>
          </a:p>
          <a:p>
            <a:pPr marL="0" indent="0">
              <a:buNone/>
            </a:pPr>
            <a:r>
              <a:rPr lang="pl-PL" dirty="0" smtClean="0"/>
              <a:t>(dominacja wiedzy nad umiejętnościami)</a:t>
            </a:r>
          </a:p>
          <a:p>
            <a:pPr marL="0" indent="0">
              <a:buNone/>
            </a:pPr>
            <a:endParaRPr lang="pl-PL" sz="1300" dirty="0"/>
          </a:p>
          <a:p>
            <a:pPr marL="0" indent="0" algn="just">
              <a:buNone/>
            </a:pPr>
            <a:r>
              <a:rPr lang="pl-PL" dirty="0" smtClean="0"/>
              <a:t>Jest to wiedza ponieważ pozwala na </a:t>
            </a:r>
            <a:r>
              <a:rPr lang="pl-PL" dirty="0" smtClean="0">
                <a:solidFill>
                  <a:schemeClr val="accent3">
                    <a:lumMod val="75000"/>
                  </a:schemeClr>
                </a:solidFill>
              </a:rPr>
              <a:t>systematyczne zrozumienie przedmiotu </a:t>
            </a:r>
            <a:r>
              <a:rPr lang="pl-PL" dirty="0" err="1" smtClean="0">
                <a:solidFill>
                  <a:schemeClr val="accent3">
                    <a:lumMod val="75000"/>
                  </a:schemeClr>
                </a:solidFill>
              </a:rPr>
              <a:t>oiz</a:t>
            </a:r>
            <a:r>
              <a:rPr lang="pl-PL" dirty="0" smtClean="0"/>
              <a:t>.</a:t>
            </a:r>
          </a:p>
          <a:p>
            <a:pPr marL="0" indent="0" algn="just">
              <a:buNone/>
            </a:pPr>
            <a:endParaRPr lang="pl-PL" sz="1300" dirty="0" smtClean="0"/>
          </a:p>
          <a:p>
            <a:pPr marL="0" indent="0" algn="just">
              <a:buNone/>
            </a:pPr>
            <a:r>
              <a:rPr lang="pl-PL" dirty="0" smtClean="0"/>
              <a:t>Nauka ta pozwala na zrozumienie </a:t>
            </a:r>
            <a:r>
              <a:rPr lang="pl-PL" dirty="0" smtClean="0">
                <a:solidFill>
                  <a:schemeClr val="accent3">
                    <a:lumMod val="75000"/>
                  </a:schemeClr>
                </a:solidFill>
              </a:rPr>
              <a:t>istoty współpracy </a:t>
            </a:r>
            <a:r>
              <a:rPr lang="pl-PL" dirty="0" smtClean="0"/>
              <a:t>ludzi dla osiągnięcia jakiegoś celu oraz </a:t>
            </a:r>
            <a:r>
              <a:rPr lang="pl-PL" dirty="0" smtClean="0">
                <a:solidFill>
                  <a:schemeClr val="accent3">
                    <a:lumMod val="75000"/>
                  </a:schemeClr>
                </a:solidFill>
              </a:rPr>
              <a:t>zwiększa użyteczność systemów współdziałania.</a:t>
            </a:r>
          </a:p>
          <a:p>
            <a:pPr marL="0" indent="0" algn="just">
              <a:buNone/>
            </a:pPr>
            <a:endParaRPr lang="pl-PL" sz="1300" dirty="0" smtClean="0"/>
          </a:p>
          <a:p>
            <a:pPr marL="0" indent="0" algn="just">
              <a:buNone/>
            </a:pPr>
            <a:r>
              <a:rPr lang="pl-PL" dirty="0" err="1" smtClean="0"/>
              <a:t>Lluther</a:t>
            </a:r>
            <a:r>
              <a:rPr lang="pl-PL" dirty="0" smtClean="0"/>
              <a:t> H. </a:t>
            </a:r>
            <a:r>
              <a:rPr lang="pl-PL" dirty="0" err="1" smtClean="0"/>
              <a:t>Gulick</a:t>
            </a:r>
            <a:r>
              <a:rPr lang="pl-PL" dirty="0" smtClean="0"/>
              <a:t> nazywał ją </a:t>
            </a:r>
            <a:r>
              <a:rPr lang="pl-PL" dirty="0" smtClean="0">
                <a:solidFill>
                  <a:schemeClr val="accent3">
                    <a:lumMod val="75000"/>
                  </a:schemeClr>
                </a:solidFill>
              </a:rPr>
              <a:t>nauką ścisłą </a:t>
            </a:r>
            <a:r>
              <a:rPr lang="pl-PL" dirty="0" smtClean="0"/>
              <a:t>i dążył do wskazania wszystkim kierownikom sposobów postepowania w określonych sytuacjach. </a:t>
            </a:r>
          </a:p>
          <a:p>
            <a:pPr marL="0" indent="0" algn="just">
              <a:buNone/>
            </a:pPr>
            <a:r>
              <a:rPr lang="pl-PL" dirty="0" smtClean="0"/>
              <a:t>(ale czy jest to możliwe?)</a:t>
            </a:r>
          </a:p>
        </p:txBody>
      </p:sp>
      <p:sp>
        <p:nvSpPr>
          <p:cNvPr id="4" name="Tytuł 1"/>
          <p:cNvSpPr txBox="1">
            <a:spLocks/>
          </p:cNvSpPr>
          <p:nvPr/>
        </p:nvSpPr>
        <p:spPr>
          <a:xfrm>
            <a:off x="395536" y="26064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2800" dirty="0" smtClean="0"/>
              <a:t>PODSTAWY ORGANIZACJI I ZARZĄDZANIA</a:t>
            </a:r>
            <a:br>
              <a:rPr lang="pl-PL" sz="2800" dirty="0" smtClean="0"/>
            </a:br>
            <a:r>
              <a:rPr lang="pl-PL" sz="2800" dirty="0"/>
              <a:t>Kierowanie – sztuka, wiedza czy zawód</a:t>
            </a:r>
            <a:r>
              <a:rPr lang="pl-PL" sz="2800" dirty="0" smtClean="0"/>
              <a:t>?</a:t>
            </a:r>
            <a:endParaRPr lang="pl-PL" sz="2800" dirty="0"/>
          </a:p>
        </p:txBody>
      </p:sp>
      <p:pic>
        <p:nvPicPr>
          <p:cNvPr id="6" name="Obraz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4208" y="1600200"/>
            <a:ext cx="2158697" cy="2548880"/>
          </a:xfrm>
          <a:prstGeom prst="rect">
            <a:avLst/>
          </a:prstGeom>
        </p:spPr>
      </p:pic>
      <p:sp>
        <p:nvSpPr>
          <p:cNvPr id="7" name="pole tekstowe 6"/>
          <p:cNvSpPr txBox="1"/>
          <p:nvPr/>
        </p:nvSpPr>
        <p:spPr>
          <a:xfrm>
            <a:off x="6516216" y="4581128"/>
            <a:ext cx="209557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dirty="0" err="1" smtClean="0"/>
              <a:t>Luther</a:t>
            </a:r>
            <a:r>
              <a:rPr lang="pl-PL" dirty="0" smtClean="0"/>
              <a:t> </a:t>
            </a:r>
            <a:r>
              <a:rPr lang="pl-PL" dirty="0" err="1" smtClean="0"/>
              <a:t>Halsey</a:t>
            </a:r>
            <a:r>
              <a:rPr lang="pl-PL" dirty="0" smtClean="0"/>
              <a:t> </a:t>
            </a:r>
            <a:r>
              <a:rPr lang="pl-PL" dirty="0" err="1" smtClean="0"/>
              <a:t>Gulick</a:t>
            </a:r>
            <a:endParaRPr lang="pl-PL" dirty="0" smtClean="0"/>
          </a:p>
          <a:p>
            <a:pPr algn="ctr"/>
            <a:r>
              <a:rPr lang="pl-PL" dirty="0" smtClean="0"/>
              <a:t>(1892-1992)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1464905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5554960" cy="4525963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pl-PL" b="1" dirty="0" smtClean="0">
                <a:solidFill>
                  <a:schemeClr val="accent6">
                    <a:lumMod val="75000"/>
                  </a:schemeClr>
                </a:solidFill>
              </a:rPr>
              <a:t>Henry M. </a:t>
            </a:r>
            <a:r>
              <a:rPr lang="pl-PL" b="1" dirty="0" err="1" smtClean="0">
                <a:solidFill>
                  <a:schemeClr val="accent6">
                    <a:lumMod val="75000"/>
                  </a:schemeClr>
                </a:solidFill>
              </a:rPr>
              <a:t>Bottinger</a:t>
            </a:r>
            <a:endParaRPr lang="pl-PL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pl-PL" u="sng" dirty="0" smtClean="0">
                <a:solidFill>
                  <a:schemeClr val="accent6">
                    <a:lumMod val="75000"/>
                  </a:schemeClr>
                </a:solidFill>
              </a:rPr>
              <a:t>Kierowanie to sztuka porządkowani chaosu.</a:t>
            </a:r>
          </a:p>
          <a:p>
            <a:pPr marL="0" indent="0">
              <a:buNone/>
            </a:pPr>
            <a:r>
              <a:rPr lang="pl-PL" dirty="0" smtClean="0"/>
              <a:t>(sztuka i wiedza)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 smtClean="0"/>
              <a:t>Części składowe kierowania:</a:t>
            </a:r>
          </a:p>
          <a:p>
            <a:r>
              <a:rPr lang="pl-PL" dirty="0"/>
              <a:t>w</a:t>
            </a:r>
            <a:r>
              <a:rPr lang="pl-PL" dirty="0" smtClean="0"/>
              <a:t>izja artysty</a:t>
            </a:r>
          </a:p>
          <a:p>
            <a:r>
              <a:rPr lang="pl-PL" dirty="0"/>
              <a:t>z</a:t>
            </a:r>
            <a:r>
              <a:rPr lang="pl-PL" dirty="0" smtClean="0"/>
              <a:t>najomość rzemiosła</a:t>
            </a:r>
          </a:p>
          <a:p>
            <a:r>
              <a:rPr lang="pl-PL" dirty="0"/>
              <a:t>s</a:t>
            </a:r>
            <a:r>
              <a:rPr lang="pl-PL" dirty="0" smtClean="0"/>
              <a:t>kuteczne komunikowanie</a:t>
            </a:r>
          </a:p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r>
              <a:rPr lang="pl-PL" dirty="0" smtClean="0"/>
              <a:t>Prawdziwą sztuką można władać dopiero wtedy gdy będzie się kształcić wrodzone umiejętności (np. umiejętność śpiewania, malowania, kierowania)</a:t>
            </a:r>
            <a:endParaRPr lang="pl-PL" dirty="0"/>
          </a:p>
        </p:txBody>
      </p:sp>
      <p:sp>
        <p:nvSpPr>
          <p:cNvPr id="4" name="Tytuł 1"/>
          <p:cNvSpPr txBox="1">
            <a:spLocks/>
          </p:cNvSpPr>
          <p:nvPr/>
        </p:nvSpPr>
        <p:spPr>
          <a:xfrm>
            <a:off x="395536" y="26064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2800" dirty="0" smtClean="0"/>
              <a:t>PODSTAWY ORGANIZACJI I ZARZĄDZANIA</a:t>
            </a:r>
            <a:br>
              <a:rPr lang="pl-PL" sz="2800" dirty="0" smtClean="0"/>
            </a:br>
            <a:r>
              <a:rPr lang="pl-PL" sz="2800" dirty="0"/>
              <a:t>Kierowanie – sztuka, wiedza czy zawód</a:t>
            </a:r>
            <a:r>
              <a:rPr lang="pl-PL" sz="2800" dirty="0" smtClean="0"/>
              <a:t>?</a:t>
            </a:r>
            <a:endParaRPr lang="pl-PL" sz="2800" dirty="0"/>
          </a:p>
        </p:txBody>
      </p:sp>
      <p:pic>
        <p:nvPicPr>
          <p:cNvPr id="5" name="Obraz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1739" y="1600200"/>
            <a:ext cx="1838325" cy="2486025"/>
          </a:xfrm>
          <a:prstGeom prst="rect">
            <a:avLst/>
          </a:prstGeom>
        </p:spPr>
      </p:pic>
      <p:sp>
        <p:nvSpPr>
          <p:cNvPr id="6" name="pole tekstowe 5"/>
          <p:cNvSpPr txBox="1"/>
          <p:nvPr/>
        </p:nvSpPr>
        <p:spPr>
          <a:xfrm>
            <a:off x="6804248" y="4293096"/>
            <a:ext cx="198721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dirty="0" smtClean="0"/>
              <a:t>Henry M. </a:t>
            </a:r>
            <a:r>
              <a:rPr lang="pl-PL" dirty="0" err="1" smtClean="0"/>
              <a:t>Bottinger</a:t>
            </a:r>
            <a:endParaRPr lang="pl-PL" dirty="0" smtClean="0"/>
          </a:p>
          <a:p>
            <a:pPr algn="ctr"/>
            <a:r>
              <a:rPr lang="pl-PL" dirty="0" smtClean="0"/>
              <a:t>(1891-1967)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1392071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5842992" cy="4525963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pl-PL" b="1" dirty="0" smtClean="0">
                <a:solidFill>
                  <a:schemeClr val="accent5">
                    <a:lumMod val="50000"/>
                  </a:schemeClr>
                </a:solidFill>
              </a:rPr>
              <a:t>Edgar H. </a:t>
            </a:r>
            <a:r>
              <a:rPr lang="pl-PL" b="1" dirty="0" err="1" smtClean="0">
                <a:solidFill>
                  <a:schemeClr val="accent5">
                    <a:lumMod val="50000"/>
                  </a:schemeClr>
                </a:solidFill>
              </a:rPr>
              <a:t>Schein</a:t>
            </a:r>
            <a:endParaRPr lang="pl-PL" b="1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pl-PL" u="sng" dirty="0" smtClean="0">
                <a:solidFill>
                  <a:schemeClr val="accent5">
                    <a:lumMod val="50000"/>
                  </a:schemeClr>
                </a:solidFill>
              </a:rPr>
              <a:t>Kierowanie to wolny zawód</a:t>
            </a:r>
          </a:p>
          <a:p>
            <a:pPr marL="0" indent="0">
              <a:buNone/>
            </a:pPr>
            <a:endParaRPr lang="pl-PL" sz="1400" u="sng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pl-PL" sz="1400" u="sng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pl-PL" sz="3600" dirty="0" smtClean="0"/>
              <a:t>Cechy wolnego zawodu:</a:t>
            </a:r>
          </a:p>
          <a:p>
            <a:pPr algn="just">
              <a:buFontTx/>
              <a:buChar char="-"/>
            </a:pPr>
            <a:r>
              <a:rPr lang="pl-PL" sz="3600" dirty="0" smtClean="0"/>
              <a:t>kierownicy kierują się ogólnymi zasadami postepowania powszechnie uznanymi, czyli wiarygodnymi</a:t>
            </a:r>
          </a:p>
          <a:p>
            <a:pPr marL="0" indent="0" algn="just">
              <a:buNone/>
            </a:pPr>
            <a:r>
              <a:rPr lang="pl-PL" sz="3600" i="1" dirty="0" smtClean="0"/>
              <a:t>(szczególnie przy wydawaniu decyzji; zasada: chwal publicznie, gań w cztery oczy)</a:t>
            </a:r>
          </a:p>
          <a:p>
            <a:pPr marL="0" indent="0" algn="just">
              <a:buNone/>
            </a:pPr>
            <a:endParaRPr lang="pl-PL" sz="1300" i="1" dirty="0" smtClean="0"/>
          </a:p>
          <a:p>
            <a:pPr algn="just">
              <a:buFontTx/>
              <a:buChar char="-"/>
            </a:pPr>
            <a:r>
              <a:rPr lang="pl-PL" sz="3600" dirty="0" smtClean="0"/>
              <a:t>uzyskują pozycję zawodową dzięki osiąganym wynikom </a:t>
            </a:r>
          </a:p>
          <a:p>
            <a:pPr marL="0" indent="0" algn="just">
              <a:buNone/>
            </a:pPr>
            <a:r>
              <a:rPr lang="pl-PL" sz="3600" i="1" dirty="0" smtClean="0"/>
              <a:t>(nie przez protekcję)</a:t>
            </a:r>
          </a:p>
          <a:p>
            <a:pPr marL="0" indent="0" algn="just">
              <a:buNone/>
            </a:pPr>
            <a:endParaRPr lang="pl-PL" sz="1500" i="1" dirty="0" smtClean="0"/>
          </a:p>
          <a:p>
            <a:pPr algn="just">
              <a:buFontTx/>
              <a:buChar char="-"/>
            </a:pPr>
            <a:r>
              <a:rPr lang="pl-PL" sz="3600" dirty="0" smtClean="0"/>
              <a:t>kierują się surowym kodeksem etycznym chroniącym ich klientów</a:t>
            </a:r>
          </a:p>
          <a:p>
            <a:pPr marL="0" indent="0" algn="just">
              <a:buNone/>
            </a:pPr>
            <a:r>
              <a:rPr lang="pl-PL" sz="3600" i="1" dirty="0" smtClean="0"/>
              <a:t>(podobnie jak: lekarze, prawnicy, urzędnicy)</a:t>
            </a:r>
          </a:p>
        </p:txBody>
      </p:sp>
      <p:sp>
        <p:nvSpPr>
          <p:cNvPr id="4" name="Tytuł 1"/>
          <p:cNvSpPr txBox="1">
            <a:spLocks/>
          </p:cNvSpPr>
          <p:nvPr/>
        </p:nvSpPr>
        <p:spPr>
          <a:xfrm>
            <a:off x="395536" y="26064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2800" dirty="0" smtClean="0"/>
              <a:t>PODSTAWY ORGANIZACJI I ZARZĄDZANIA</a:t>
            </a:r>
            <a:br>
              <a:rPr lang="pl-PL" sz="2800" dirty="0" smtClean="0"/>
            </a:br>
            <a:r>
              <a:rPr lang="pl-PL" sz="2800" dirty="0"/>
              <a:t>Kierowanie – sztuka, wiedza czy zawód</a:t>
            </a:r>
            <a:r>
              <a:rPr lang="pl-PL" sz="2800" dirty="0" smtClean="0"/>
              <a:t>?</a:t>
            </a:r>
            <a:endParaRPr lang="pl-PL" sz="2800" dirty="0"/>
          </a:p>
        </p:txBody>
      </p:sp>
      <p:pic>
        <p:nvPicPr>
          <p:cNvPr id="5" name="Obraz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1775" y="1600200"/>
            <a:ext cx="1614376" cy="2404864"/>
          </a:xfrm>
          <a:prstGeom prst="rect">
            <a:avLst/>
          </a:prstGeom>
        </p:spPr>
      </p:pic>
      <p:sp>
        <p:nvSpPr>
          <p:cNvPr id="6" name="pole tekstowe 5"/>
          <p:cNvSpPr txBox="1"/>
          <p:nvPr/>
        </p:nvSpPr>
        <p:spPr>
          <a:xfrm>
            <a:off x="7164288" y="4365104"/>
            <a:ext cx="165365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dirty="0"/>
              <a:t>Edgar H. </a:t>
            </a:r>
            <a:r>
              <a:rPr lang="pl-PL" dirty="0" err="1"/>
              <a:t>Schein</a:t>
            </a:r>
            <a:endParaRPr lang="pl-PL" dirty="0"/>
          </a:p>
          <a:p>
            <a:pPr algn="ctr"/>
            <a:r>
              <a:rPr lang="pl-PL" dirty="0" smtClean="0"/>
              <a:t>(1928)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3828535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5050904" cy="45259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l-PL" b="1" dirty="0" err="1" smtClean="0">
                <a:solidFill>
                  <a:schemeClr val="accent5">
                    <a:lumMod val="50000"/>
                  </a:schemeClr>
                </a:solidFill>
              </a:rPr>
              <a:t>Borje</a:t>
            </a:r>
            <a:r>
              <a:rPr lang="pl-PL" b="1" dirty="0" smtClean="0">
                <a:solidFill>
                  <a:schemeClr val="accent5">
                    <a:lumMod val="50000"/>
                  </a:schemeClr>
                </a:solidFill>
              </a:rPr>
              <a:t> O</a:t>
            </a:r>
            <a:r>
              <a:rPr lang="pl-PL" b="1" dirty="0">
                <a:solidFill>
                  <a:schemeClr val="accent5">
                    <a:lumMod val="50000"/>
                  </a:schemeClr>
                </a:solidFill>
              </a:rPr>
              <a:t>. </a:t>
            </a:r>
            <a:r>
              <a:rPr lang="pl-PL" b="1" dirty="0" err="1">
                <a:solidFill>
                  <a:schemeClr val="accent5">
                    <a:lumMod val="50000"/>
                  </a:schemeClr>
                </a:solidFill>
              </a:rPr>
              <a:t>Saxberg</a:t>
            </a:r>
            <a:r>
              <a:rPr lang="pl-PL" dirty="0"/>
              <a:t> dodał dwie następne cechy:</a:t>
            </a:r>
          </a:p>
          <a:p>
            <a:pPr marL="0" indent="0">
              <a:buNone/>
            </a:pPr>
            <a:endParaRPr lang="pl-PL" dirty="0" smtClean="0"/>
          </a:p>
          <a:p>
            <a:pPr>
              <a:buFontTx/>
              <a:buChar char="-"/>
            </a:pPr>
            <a:r>
              <a:rPr lang="pl-PL" dirty="0" smtClean="0"/>
              <a:t>osobiste </a:t>
            </a:r>
            <a:r>
              <a:rPr lang="pl-PL" dirty="0"/>
              <a:t>poświęcenie (nienormowany czas pracy, pracoholizm</a:t>
            </a:r>
            <a:r>
              <a:rPr lang="pl-PL" dirty="0" smtClean="0"/>
              <a:t>)</a:t>
            </a:r>
          </a:p>
          <a:p>
            <a:pPr>
              <a:buFontTx/>
              <a:buChar char="-"/>
            </a:pPr>
            <a:endParaRPr lang="pl-PL" sz="1000" dirty="0"/>
          </a:p>
          <a:p>
            <a:pPr>
              <a:buFontTx/>
              <a:buChar char="-"/>
            </a:pPr>
            <a:r>
              <a:rPr lang="pl-PL" dirty="0"/>
              <a:t>oddanie zawodowi (przedmiot zawodu jest jednocześnie pasją</a:t>
            </a:r>
            <a:r>
              <a:rPr lang="pl-PL" dirty="0" smtClean="0"/>
              <a:t>)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</p:txBody>
      </p:sp>
      <p:sp>
        <p:nvSpPr>
          <p:cNvPr id="4" name="Tytuł 1"/>
          <p:cNvSpPr txBox="1">
            <a:spLocks/>
          </p:cNvSpPr>
          <p:nvPr/>
        </p:nvSpPr>
        <p:spPr>
          <a:xfrm>
            <a:off x="395536" y="26064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2800" dirty="0" smtClean="0"/>
              <a:t>PODSTAWY ORGANIZACJI I ZARZĄDZANIA</a:t>
            </a:r>
            <a:br>
              <a:rPr lang="pl-PL" sz="2800" dirty="0" smtClean="0"/>
            </a:br>
            <a:r>
              <a:rPr lang="pl-PL" sz="2800" dirty="0"/>
              <a:t>Kierowanie – sztuka, wiedza czy zawód</a:t>
            </a:r>
            <a:r>
              <a:rPr lang="pl-PL" sz="2800" dirty="0" smtClean="0"/>
              <a:t>?</a:t>
            </a:r>
            <a:endParaRPr lang="pl-PL" sz="2800" dirty="0"/>
          </a:p>
        </p:txBody>
      </p:sp>
      <p:pic>
        <p:nvPicPr>
          <p:cNvPr id="5" name="Obraz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6176" y="2204864"/>
            <a:ext cx="2133600" cy="2133600"/>
          </a:xfrm>
          <a:prstGeom prst="rect">
            <a:avLst/>
          </a:prstGeom>
        </p:spPr>
      </p:pic>
      <p:sp>
        <p:nvSpPr>
          <p:cNvPr id="6" name="pole tekstowe 5"/>
          <p:cNvSpPr txBox="1"/>
          <p:nvPr/>
        </p:nvSpPr>
        <p:spPr>
          <a:xfrm>
            <a:off x="6228184" y="4797152"/>
            <a:ext cx="173092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dirty="0" err="1" smtClean="0"/>
              <a:t>Borje</a:t>
            </a:r>
            <a:r>
              <a:rPr lang="pl-PL" dirty="0" smtClean="0"/>
              <a:t> O. </a:t>
            </a:r>
            <a:r>
              <a:rPr lang="pl-PL" dirty="0" err="1" smtClean="0"/>
              <a:t>Saxberg</a:t>
            </a:r>
            <a:endParaRPr lang="pl-PL" dirty="0" smtClean="0"/>
          </a:p>
          <a:p>
            <a:pPr algn="ctr"/>
            <a:r>
              <a:rPr lang="pl-PL" dirty="0" smtClean="0"/>
              <a:t>(1928)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8668582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5194920" cy="4525963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pl-PL" b="1" dirty="0" smtClean="0">
                <a:solidFill>
                  <a:schemeClr val="accent4">
                    <a:lumMod val="75000"/>
                  </a:schemeClr>
                </a:solidFill>
              </a:rPr>
              <a:t>Lata 40 i 50 XX w.</a:t>
            </a:r>
          </a:p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r>
              <a:rPr lang="pl-PL" dirty="0" smtClean="0"/>
              <a:t>Cechy charakterystyczne:</a:t>
            </a:r>
          </a:p>
          <a:p>
            <a:pPr>
              <a:buFontTx/>
              <a:buChar char="-"/>
            </a:pPr>
            <a:r>
              <a:rPr lang="pl-PL" dirty="0"/>
              <a:t>r</a:t>
            </a:r>
            <a:r>
              <a:rPr lang="pl-PL" dirty="0" smtClean="0"/>
              <a:t>ozwój szkoły behawioralnej (szkoła </a:t>
            </a:r>
            <a:r>
              <a:rPr lang="pl-PL" dirty="0" err="1" smtClean="0"/>
              <a:t>zachowań</a:t>
            </a:r>
            <a:r>
              <a:rPr lang="pl-PL" dirty="0" smtClean="0"/>
              <a:t> ludzkich)</a:t>
            </a:r>
          </a:p>
          <a:p>
            <a:pPr>
              <a:buFontTx/>
              <a:buChar char="-"/>
            </a:pPr>
            <a:r>
              <a:rPr lang="pl-PL" dirty="0"/>
              <a:t>u</a:t>
            </a:r>
            <a:r>
              <a:rPr lang="pl-PL" dirty="0" smtClean="0"/>
              <a:t>gruntowanie podejścia </a:t>
            </a:r>
            <a:r>
              <a:rPr lang="pl-PL" dirty="0" err="1" smtClean="0"/>
              <a:t>Gulicka</a:t>
            </a:r>
            <a:endParaRPr lang="pl-PL" dirty="0" smtClean="0"/>
          </a:p>
          <a:p>
            <a:pPr>
              <a:buFontTx/>
              <a:buChar char="-"/>
            </a:pPr>
            <a:r>
              <a:rPr lang="pl-PL" dirty="0" smtClean="0"/>
              <a:t>Daniel Katz zwraca uwagę na umiejętności (techniczne, międzyludzki i koncepcyjne), które należy opanować i poznać (rola wiedzy!)</a:t>
            </a:r>
          </a:p>
          <a:p>
            <a:pPr>
              <a:buFontTx/>
              <a:buChar char="-"/>
            </a:pPr>
            <a:r>
              <a:rPr lang="pl-PL" dirty="0"/>
              <a:t>p</a:t>
            </a:r>
            <a:r>
              <a:rPr lang="pl-PL" dirty="0" smtClean="0"/>
              <a:t>owstają szkoły i kierunki studiów dotyczące nauczania organizacji i zarządzania</a:t>
            </a:r>
          </a:p>
          <a:p>
            <a:pPr>
              <a:buFontTx/>
              <a:buChar char="-"/>
            </a:pPr>
            <a:r>
              <a:rPr lang="pl-PL" dirty="0"/>
              <a:t>f</a:t>
            </a:r>
            <a:r>
              <a:rPr lang="pl-PL" dirty="0" smtClean="0"/>
              <a:t>irmy opracowują własne programy szkolenia i awansu kierowników</a:t>
            </a:r>
          </a:p>
          <a:p>
            <a:pPr marL="0" indent="0">
              <a:buNone/>
            </a:pPr>
            <a:r>
              <a:rPr lang="pl-PL" dirty="0" smtClean="0"/>
              <a:t>Wszyscy gwarantują wyszkolenie kierowników!</a:t>
            </a:r>
            <a:endParaRPr lang="pl-PL" dirty="0"/>
          </a:p>
        </p:txBody>
      </p:sp>
      <p:sp>
        <p:nvSpPr>
          <p:cNvPr id="4" name="Tytuł 1"/>
          <p:cNvSpPr txBox="1">
            <a:spLocks/>
          </p:cNvSpPr>
          <p:nvPr/>
        </p:nvSpPr>
        <p:spPr>
          <a:xfrm>
            <a:off x="395536" y="26064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2800" dirty="0" smtClean="0"/>
              <a:t>PODSTAWY ORGANIZACJI I ZARZĄDZANIA</a:t>
            </a:r>
            <a:br>
              <a:rPr lang="pl-PL" sz="2800" dirty="0" smtClean="0"/>
            </a:br>
            <a:r>
              <a:rPr lang="pl-PL" sz="2800" dirty="0"/>
              <a:t>Kierowanie – sztuka, wiedza czy zawód</a:t>
            </a:r>
            <a:r>
              <a:rPr lang="pl-PL" sz="2800" dirty="0" smtClean="0"/>
              <a:t>?</a:t>
            </a:r>
            <a:endParaRPr lang="pl-PL" sz="2800" dirty="0"/>
          </a:p>
        </p:txBody>
      </p:sp>
      <p:sp>
        <p:nvSpPr>
          <p:cNvPr id="5" name="pole tekstowe 4"/>
          <p:cNvSpPr txBox="1"/>
          <p:nvPr/>
        </p:nvSpPr>
        <p:spPr>
          <a:xfrm>
            <a:off x="6804248" y="5157192"/>
            <a:ext cx="122706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Daniel Katz</a:t>
            </a:r>
          </a:p>
          <a:p>
            <a:r>
              <a:rPr lang="pl-PL" dirty="0" smtClean="0"/>
              <a:t>(1938)</a:t>
            </a:r>
            <a:endParaRPr lang="pl-PL" dirty="0"/>
          </a:p>
        </p:txBody>
      </p:sp>
      <p:pic>
        <p:nvPicPr>
          <p:cNvPr id="6" name="Obraz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2" y="1772816"/>
            <a:ext cx="1622414" cy="24489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371097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5338936" cy="4853136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pl-PL" b="1" dirty="0" smtClean="0">
                <a:solidFill>
                  <a:schemeClr val="tx2">
                    <a:lumMod val="75000"/>
                  </a:schemeClr>
                </a:solidFill>
              </a:rPr>
              <a:t>Lata 60 i 70 XX w.</a:t>
            </a:r>
          </a:p>
          <a:p>
            <a:pPr marL="0" indent="0">
              <a:buNone/>
            </a:pPr>
            <a:r>
              <a:rPr lang="pl-PL" dirty="0" smtClean="0"/>
              <a:t>(rozczarowanie absolwentów szkół uczących </a:t>
            </a:r>
            <a:r>
              <a:rPr lang="pl-PL" dirty="0" err="1" smtClean="0"/>
              <a:t>oiz</a:t>
            </a:r>
            <a:r>
              <a:rPr lang="pl-PL" dirty="0" smtClean="0"/>
              <a:t>, sama wiedza bowiem nie wystarcza)</a:t>
            </a:r>
          </a:p>
          <a:p>
            <a:pPr marL="0" indent="0">
              <a:buNone/>
            </a:pPr>
            <a:endParaRPr lang="pl-PL" sz="1400" dirty="0" smtClean="0"/>
          </a:p>
          <a:p>
            <a:pPr marL="0" indent="0">
              <a:buNone/>
            </a:pPr>
            <a:endParaRPr lang="pl-PL" sz="1100" dirty="0" smtClean="0"/>
          </a:p>
          <a:p>
            <a:pPr marL="0" indent="0">
              <a:buNone/>
            </a:pPr>
            <a:r>
              <a:rPr lang="pl-PL" dirty="0" smtClean="0"/>
              <a:t>Cechy charakterystyczne:</a:t>
            </a:r>
          </a:p>
          <a:p>
            <a:pPr>
              <a:buFontTx/>
              <a:buChar char="-"/>
            </a:pPr>
            <a:r>
              <a:rPr lang="pl-PL" dirty="0"/>
              <a:t>n</a:t>
            </a:r>
            <a:r>
              <a:rPr lang="pl-PL" dirty="0" smtClean="0"/>
              <a:t>auczanie kładzie nacisk na zdolności analityczne (rozwiązanie problemu i podjęcie decyzji);</a:t>
            </a:r>
          </a:p>
          <a:p>
            <a:pPr>
              <a:buFontTx/>
              <a:buChar char="-"/>
            </a:pPr>
            <a:r>
              <a:rPr lang="pl-PL" dirty="0"/>
              <a:t>n</a:t>
            </a:r>
            <a:r>
              <a:rPr lang="pl-PL" dirty="0" smtClean="0"/>
              <a:t>ależy uczyć także przewidywania problemów i wykorzystywania okazji;</a:t>
            </a:r>
          </a:p>
          <a:p>
            <a:pPr>
              <a:buFontTx/>
              <a:buChar char="-"/>
            </a:pPr>
            <a:r>
              <a:rPr lang="pl-PL" dirty="0"/>
              <a:t>c</a:t>
            </a:r>
            <a:r>
              <a:rPr lang="pl-PL" dirty="0" smtClean="0"/>
              <a:t>echy skutecznego kierownika:</a:t>
            </a:r>
          </a:p>
          <a:p>
            <a:pPr marL="0" indent="0">
              <a:buNone/>
            </a:pPr>
            <a:r>
              <a:rPr lang="pl-PL" dirty="0"/>
              <a:t>	</a:t>
            </a:r>
            <a:r>
              <a:rPr lang="pl-PL" dirty="0" smtClean="0"/>
              <a:t>posiada potrzebę kierowania,</a:t>
            </a:r>
          </a:p>
          <a:p>
            <a:pPr marL="0" indent="0">
              <a:buNone/>
            </a:pPr>
            <a:r>
              <a:rPr lang="pl-PL" dirty="0"/>
              <a:t>	</a:t>
            </a:r>
            <a:r>
              <a:rPr lang="pl-PL" dirty="0" smtClean="0"/>
              <a:t>posiada potrzebę władzy,</a:t>
            </a:r>
          </a:p>
          <a:p>
            <a:pPr marL="0" indent="0">
              <a:buNone/>
            </a:pPr>
            <a:r>
              <a:rPr lang="pl-PL" dirty="0" smtClean="0"/>
              <a:t>	posiada zdolności empatii.</a:t>
            </a:r>
          </a:p>
          <a:p>
            <a:pPr marL="0" indent="0">
              <a:buNone/>
            </a:pPr>
            <a:endParaRPr lang="pl-PL" dirty="0"/>
          </a:p>
        </p:txBody>
      </p:sp>
      <p:sp>
        <p:nvSpPr>
          <p:cNvPr id="4" name="Tytuł 1"/>
          <p:cNvSpPr txBox="1">
            <a:spLocks/>
          </p:cNvSpPr>
          <p:nvPr/>
        </p:nvSpPr>
        <p:spPr>
          <a:xfrm>
            <a:off x="395536" y="26064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2800" dirty="0" smtClean="0"/>
              <a:t>PODSTAWY ORGANIZACJI I ZARZĄDZANIA</a:t>
            </a:r>
            <a:br>
              <a:rPr lang="pl-PL" sz="2800" dirty="0" smtClean="0"/>
            </a:br>
            <a:r>
              <a:rPr lang="pl-PL" sz="2800" dirty="0"/>
              <a:t>Kierowanie – sztuka, wiedza czy zawód</a:t>
            </a:r>
            <a:r>
              <a:rPr lang="pl-PL" sz="2800" dirty="0" smtClean="0"/>
              <a:t>?</a:t>
            </a:r>
            <a:endParaRPr lang="pl-PL" sz="2800" dirty="0"/>
          </a:p>
        </p:txBody>
      </p:sp>
      <p:pic>
        <p:nvPicPr>
          <p:cNvPr id="6" name="Obraz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8184" y="1600200"/>
            <a:ext cx="2200275" cy="2857500"/>
          </a:xfrm>
          <a:prstGeom prst="rect">
            <a:avLst/>
          </a:prstGeom>
        </p:spPr>
      </p:pic>
      <p:sp>
        <p:nvSpPr>
          <p:cNvPr id="7" name="pole tekstowe 6"/>
          <p:cNvSpPr txBox="1"/>
          <p:nvPr/>
        </p:nvSpPr>
        <p:spPr>
          <a:xfrm>
            <a:off x="5436096" y="4869160"/>
            <a:ext cx="351198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dirty="0" smtClean="0"/>
              <a:t>John Sterling </a:t>
            </a:r>
            <a:r>
              <a:rPr lang="pl-PL" dirty="0" err="1" smtClean="0"/>
              <a:t>Livingstone</a:t>
            </a:r>
            <a:endParaRPr lang="pl-PL" dirty="0" smtClean="0"/>
          </a:p>
          <a:p>
            <a:pPr algn="ctr"/>
            <a:r>
              <a:rPr lang="pl-PL" dirty="0" smtClean="0"/>
              <a:t>(1913-2010)</a:t>
            </a:r>
          </a:p>
          <a:p>
            <a:r>
              <a:rPr lang="pl-PL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„Mit wykształconych kierowników”</a:t>
            </a:r>
            <a:r>
              <a:rPr lang="pl-PL" dirty="0" smtClean="0"/>
              <a:t> </a:t>
            </a:r>
          </a:p>
          <a:p>
            <a:r>
              <a:rPr lang="pl-PL" dirty="0" smtClean="0"/>
              <a:t>(1971 r.)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88495751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 smtClean="0"/>
              <a:t>Kolejne okresy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5502045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800" dirty="0" smtClean="0"/>
              <a:t>PODSTAWY ORGANIZACJI I ZARZĄDZANIA</a:t>
            </a:r>
            <a:br>
              <a:rPr lang="pl-PL" sz="2800" dirty="0" smtClean="0"/>
            </a:br>
            <a:endParaRPr lang="pl-PL" sz="2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 smtClean="0"/>
              <a:t>dr Małgorzata Giełda</a:t>
            </a:r>
          </a:p>
          <a:p>
            <a:pPr marL="0" indent="0">
              <a:buNone/>
            </a:pPr>
            <a:r>
              <a:rPr lang="pl-PL" dirty="0" smtClean="0"/>
              <a:t>Zakład Nauki Administracji</a:t>
            </a:r>
          </a:p>
          <a:p>
            <a:pPr marL="0" indent="0">
              <a:buNone/>
            </a:pPr>
            <a:r>
              <a:rPr lang="pl-PL" dirty="0" smtClean="0"/>
              <a:t>Instytut Nauk Administracyjnych</a:t>
            </a:r>
          </a:p>
          <a:p>
            <a:pPr marL="0" indent="0">
              <a:buNone/>
            </a:pPr>
            <a:r>
              <a:rPr lang="pl-PL" dirty="0"/>
              <a:t>p</a:t>
            </a:r>
            <a:r>
              <a:rPr lang="pl-PL" dirty="0" smtClean="0"/>
              <a:t>ok. 404 budynek A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2132530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r>
              <a:rPr lang="pl-PL" dirty="0" smtClean="0"/>
              <a:t>Rodzaj zajęć: 		wykład</a:t>
            </a:r>
          </a:p>
          <a:p>
            <a:pPr marL="0" indent="0">
              <a:buNone/>
            </a:pPr>
            <a:r>
              <a:rPr lang="pl-PL" dirty="0" smtClean="0"/>
              <a:t>Obecność:			nieobowiązkowa</a:t>
            </a:r>
          </a:p>
          <a:p>
            <a:pPr marL="0" indent="0">
              <a:buNone/>
            </a:pPr>
            <a:r>
              <a:rPr lang="pl-PL" dirty="0" smtClean="0"/>
              <a:t>Ilość godzin:		20 (10 spotkań)</a:t>
            </a:r>
          </a:p>
          <a:p>
            <a:pPr marL="0" indent="0">
              <a:buNone/>
            </a:pPr>
            <a:r>
              <a:rPr lang="pl-PL" dirty="0" smtClean="0"/>
              <a:t>Ostatnie zajęcia: 	20.12.2017 r.</a:t>
            </a:r>
          </a:p>
          <a:p>
            <a:pPr marL="0" indent="0">
              <a:buNone/>
            </a:pPr>
            <a:r>
              <a:rPr lang="pl-PL" dirty="0" smtClean="0"/>
              <a:t>Rodzaj zaliczenia:	test na ocenę</a:t>
            </a:r>
          </a:p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endParaRPr lang="pl-PL" dirty="0"/>
          </a:p>
        </p:txBody>
      </p:sp>
      <p:sp>
        <p:nvSpPr>
          <p:cNvPr id="4" name="Tytuł 1"/>
          <p:cNvSpPr txBox="1">
            <a:spLocks/>
          </p:cNvSpPr>
          <p:nvPr/>
        </p:nvSpPr>
        <p:spPr>
          <a:xfrm>
            <a:off x="467544" y="26064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2800" dirty="0" smtClean="0"/>
              <a:t>PODSTAWY ORGANIZACJI I ZARZĄDZANIA</a:t>
            </a:r>
            <a:br>
              <a:rPr lang="pl-PL" sz="2800" dirty="0" smtClean="0"/>
            </a:br>
            <a:r>
              <a:rPr lang="pl-PL" sz="2800" dirty="0" smtClean="0"/>
              <a:t>Informacje o przedmiocie</a:t>
            </a:r>
            <a:endParaRPr lang="pl-PL" sz="2800" dirty="0"/>
          </a:p>
        </p:txBody>
      </p:sp>
    </p:spTree>
    <p:extLst>
      <p:ext uri="{BB962C8B-B14F-4D97-AF65-F5344CB8AC3E}">
        <p14:creationId xmlns:p14="http://schemas.microsoft.com/office/powerpoint/2010/main" val="18527643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sz="2200" dirty="0" smtClean="0"/>
              <a:t>Agnieszka </a:t>
            </a:r>
            <a:r>
              <a:rPr lang="pl-PL" sz="2200" dirty="0" err="1" smtClean="0"/>
              <a:t>Chrisidu</a:t>
            </a:r>
            <a:r>
              <a:rPr lang="pl-PL" sz="2200" dirty="0" smtClean="0"/>
              <a:t>-Budnik, Jerzy Korczak, Andrzej Pakuła, Jerzy </a:t>
            </a:r>
            <a:r>
              <a:rPr lang="pl-PL" sz="2200" dirty="0" err="1" smtClean="0"/>
              <a:t>Supernat</a:t>
            </a:r>
            <a:r>
              <a:rPr lang="pl-PL" sz="2200" dirty="0" smtClean="0"/>
              <a:t>, </a:t>
            </a:r>
            <a:r>
              <a:rPr lang="pl-PL" sz="2200" i="1" dirty="0" smtClean="0"/>
              <a:t>Nauka organizacji i zarządzania</a:t>
            </a:r>
            <a:r>
              <a:rPr lang="pl-PL" sz="2200" dirty="0" smtClean="0"/>
              <a:t>, Kolonia Limited, Wrocław</a:t>
            </a:r>
          </a:p>
          <a:p>
            <a:pPr marL="0" indent="0">
              <a:buNone/>
            </a:pPr>
            <a:endParaRPr lang="pl-PL" sz="2200" dirty="0"/>
          </a:p>
          <a:p>
            <a:pPr marL="0" indent="0">
              <a:buNone/>
            </a:pPr>
            <a:r>
              <a:rPr lang="pl-PL" sz="2200" dirty="0" err="1" smtClean="0"/>
              <a:t>Ricky</a:t>
            </a:r>
            <a:r>
              <a:rPr lang="pl-PL" sz="2200" dirty="0" smtClean="0"/>
              <a:t> W. Griffin, </a:t>
            </a:r>
            <a:r>
              <a:rPr lang="pl-PL" sz="2200" i="1" dirty="0" smtClean="0"/>
              <a:t>Podstawy </a:t>
            </a:r>
            <a:r>
              <a:rPr lang="pl-PL" sz="2200" i="1" dirty="0"/>
              <a:t>z</a:t>
            </a:r>
            <a:r>
              <a:rPr lang="pl-PL" sz="2200" i="1" dirty="0" smtClean="0"/>
              <a:t>arządzania organizacjami</a:t>
            </a:r>
            <a:r>
              <a:rPr lang="pl-PL" sz="2200" dirty="0" smtClean="0"/>
              <a:t>, Wydawnictwo Naukowe PWN, Warszawa</a:t>
            </a:r>
          </a:p>
          <a:p>
            <a:pPr marL="0" indent="0">
              <a:buNone/>
            </a:pPr>
            <a:endParaRPr lang="pl-PL" sz="2200" dirty="0"/>
          </a:p>
          <a:p>
            <a:pPr marL="0" indent="0">
              <a:buNone/>
            </a:pPr>
            <a:r>
              <a:rPr lang="pl-PL" sz="2200" dirty="0" smtClean="0"/>
              <a:t>James A.F. </a:t>
            </a:r>
            <a:r>
              <a:rPr lang="pl-PL" sz="2200" dirty="0" err="1" smtClean="0"/>
              <a:t>Stoner</a:t>
            </a:r>
            <a:r>
              <a:rPr lang="pl-PL" sz="2200" dirty="0" smtClean="0"/>
              <a:t>, Charles </a:t>
            </a:r>
            <a:r>
              <a:rPr lang="pl-PL" sz="2200" dirty="0" err="1" smtClean="0"/>
              <a:t>Wankel</a:t>
            </a:r>
            <a:r>
              <a:rPr lang="pl-PL" sz="2200" dirty="0" smtClean="0"/>
              <a:t>, </a:t>
            </a:r>
            <a:r>
              <a:rPr lang="pl-PL" sz="2200" i="1" dirty="0" smtClean="0"/>
              <a:t>Kierowanie</a:t>
            </a:r>
            <a:r>
              <a:rPr lang="pl-PL" sz="2200" dirty="0" smtClean="0"/>
              <a:t>, Polskie Wydawnictwo Ekonomiczne, Warszawa 1996</a:t>
            </a:r>
            <a:endParaRPr lang="pl-PL" sz="2200" dirty="0"/>
          </a:p>
        </p:txBody>
      </p:sp>
      <p:sp>
        <p:nvSpPr>
          <p:cNvPr id="4" name="Tytuł 1"/>
          <p:cNvSpPr txBox="1">
            <a:spLocks/>
          </p:cNvSpPr>
          <p:nvPr/>
        </p:nvSpPr>
        <p:spPr>
          <a:xfrm>
            <a:off x="467544" y="26064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2800" dirty="0" smtClean="0"/>
              <a:t>PODSTAWY ORGANIZACJI I ZARZĄDZANIA</a:t>
            </a:r>
            <a:br>
              <a:rPr lang="pl-PL" sz="2800" dirty="0" smtClean="0"/>
            </a:br>
            <a:r>
              <a:rPr lang="pl-PL" sz="2800" dirty="0" smtClean="0"/>
              <a:t>Literatura przedmiotu</a:t>
            </a:r>
            <a:endParaRPr lang="pl-PL" sz="2800" dirty="0"/>
          </a:p>
        </p:txBody>
      </p:sp>
    </p:spTree>
    <p:extLst>
      <p:ext uri="{BB962C8B-B14F-4D97-AF65-F5344CB8AC3E}">
        <p14:creationId xmlns:p14="http://schemas.microsoft.com/office/powerpoint/2010/main" val="13465301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sz="2600" dirty="0" smtClean="0"/>
              <a:t>Aktywny udział w zaliczeniu pisemnym w formie testu.</a:t>
            </a:r>
          </a:p>
          <a:p>
            <a:pPr marL="0" indent="0">
              <a:buNone/>
            </a:pPr>
            <a:endParaRPr lang="pl-PL" sz="2600" dirty="0" smtClean="0"/>
          </a:p>
          <a:p>
            <a:pPr marL="0" indent="0">
              <a:buNone/>
            </a:pPr>
            <a:r>
              <a:rPr lang="pl-PL" sz="2600" dirty="0" smtClean="0"/>
              <a:t>Test wielokrotnego wyboru, ok. 30 pytań w czasie 30 min.</a:t>
            </a:r>
          </a:p>
          <a:p>
            <a:pPr marL="0" indent="0">
              <a:buNone/>
            </a:pPr>
            <a:endParaRPr lang="pl-PL" sz="2600" dirty="0"/>
          </a:p>
          <a:p>
            <a:pPr marL="0" indent="0">
              <a:buNone/>
            </a:pPr>
            <a:r>
              <a:rPr lang="pl-PL" sz="2600" dirty="0"/>
              <a:t>Termin zaliczenia: 20.12.2017 r</a:t>
            </a:r>
            <a:r>
              <a:rPr lang="pl-PL" sz="2600" dirty="0" smtClean="0"/>
              <a:t>. (ostatnie spotkanie).</a:t>
            </a:r>
            <a:endParaRPr lang="pl-PL" sz="2600" dirty="0"/>
          </a:p>
          <a:p>
            <a:pPr marL="0" indent="0">
              <a:buNone/>
            </a:pPr>
            <a:endParaRPr lang="pl-PL" sz="2800" dirty="0" smtClean="0"/>
          </a:p>
          <a:p>
            <a:pPr marL="0" indent="0">
              <a:buNone/>
            </a:pPr>
            <a:r>
              <a:rPr lang="pl-PL" sz="2800" dirty="0" smtClean="0"/>
              <a:t>Warunkowe zaliczenia – brak.</a:t>
            </a:r>
          </a:p>
          <a:p>
            <a:pPr marL="0" indent="0">
              <a:buNone/>
            </a:pPr>
            <a:endParaRPr lang="pl-PL" sz="2800" dirty="0" smtClean="0"/>
          </a:p>
          <a:p>
            <a:pPr marL="0" indent="0">
              <a:buNone/>
            </a:pPr>
            <a:r>
              <a:rPr lang="pl-PL" sz="2800" dirty="0" smtClean="0"/>
              <a:t>Zaliczenie przed terminem – do uzgodnienia.</a:t>
            </a:r>
            <a:endParaRPr lang="pl-PL" sz="2800" dirty="0"/>
          </a:p>
        </p:txBody>
      </p:sp>
      <p:sp>
        <p:nvSpPr>
          <p:cNvPr id="4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800" dirty="0" smtClean="0"/>
              <a:t>PODSTAWY ORGANIZACJI I ZARZĄDZANIA</a:t>
            </a:r>
            <a:br>
              <a:rPr lang="pl-PL" sz="2800" dirty="0" smtClean="0"/>
            </a:br>
            <a:r>
              <a:rPr lang="pl-PL" sz="2800" dirty="0" smtClean="0"/>
              <a:t>Warunki zaliczenia</a:t>
            </a:r>
            <a:endParaRPr lang="pl-PL" sz="2800" dirty="0"/>
          </a:p>
        </p:txBody>
      </p:sp>
    </p:spTree>
    <p:extLst>
      <p:ext uri="{BB962C8B-B14F-4D97-AF65-F5344CB8AC3E}">
        <p14:creationId xmlns:p14="http://schemas.microsoft.com/office/powerpoint/2010/main" val="38312717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sz="2400" dirty="0"/>
              <a:t>Agnieszka </a:t>
            </a:r>
            <a:r>
              <a:rPr lang="pl-PL" sz="2400" dirty="0" err="1"/>
              <a:t>Chrisidu</a:t>
            </a:r>
            <a:r>
              <a:rPr lang="pl-PL" sz="2400" dirty="0"/>
              <a:t>-Budnik, Jerzy Korczak, Andrzej Pakuła, Jerzy </a:t>
            </a:r>
            <a:r>
              <a:rPr lang="pl-PL" sz="2400" dirty="0" err="1"/>
              <a:t>Supernat</a:t>
            </a:r>
            <a:r>
              <a:rPr lang="pl-PL" sz="2400" dirty="0"/>
              <a:t>, </a:t>
            </a:r>
            <a:r>
              <a:rPr lang="pl-PL" sz="2400" i="1" dirty="0"/>
              <a:t>Nauka organizacji i zarządzania</a:t>
            </a:r>
            <a:r>
              <a:rPr lang="pl-PL" sz="2400" dirty="0"/>
              <a:t>, Kolonia Limited, Wrocław</a:t>
            </a:r>
          </a:p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r>
              <a:rPr lang="pl-PL" dirty="0" smtClean="0"/>
              <a:t>Rozdziały obowiązkowe:</a:t>
            </a:r>
          </a:p>
          <a:p>
            <a:pPr marL="0" indent="0">
              <a:buNone/>
            </a:pPr>
            <a:r>
              <a:rPr lang="pl-PL" dirty="0" smtClean="0"/>
              <a:t>1-3, 4.1, 4.2 (do str. 219), 5, 6, 7.1-7.7.1, 8, 9</a:t>
            </a:r>
            <a:endParaRPr lang="pl-PL" dirty="0"/>
          </a:p>
        </p:txBody>
      </p:sp>
      <p:sp>
        <p:nvSpPr>
          <p:cNvPr id="4" name="Tytuł 1"/>
          <p:cNvSpPr txBox="1">
            <a:spLocks/>
          </p:cNvSpPr>
          <p:nvPr/>
        </p:nvSpPr>
        <p:spPr>
          <a:xfrm>
            <a:off x="467544" y="26064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2800" dirty="0" smtClean="0"/>
              <a:t>PODSTAWY ORGANIZACJI I ZARZĄDZANIA</a:t>
            </a:r>
            <a:br>
              <a:rPr lang="pl-PL" sz="2800" dirty="0" smtClean="0"/>
            </a:br>
            <a:r>
              <a:rPr lang="pl-PL" sz="2800" dirty="0"/>
              <a:t>Z</a:t>
            </a:r>
            <a:r>
              <a:rPr lang="pl-PL" sz="2800" dirty="0" smtClean="0"/>
              <a:t>akres materiału do zaliczenia</a:t>
            </a:r>
          </a:p>
          <a:p>
            <a:endParaRPr lang="pl-PL" sz="2800" dirty="0"/>
          </a:p>
        </p:txBody>
      </p:sp>
    </p:spTree>
    <p:extLst>
      <p:ext uri="{BB962C8B-B14F-4D97-AF65-F5344CB8AC3E}">
        <p14:creationId xmlns:p14="http://schemas.microsoft.com/office/powerpoint/2010/main" val="3788871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36090" y="1403648"/>
            <a:ext cx="8229600" cy="4525963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pl-PL" sz="2400" b="1" dirty="0" smtClean="0">
                <a:solidFill>
                  <a:srgbClr val="FF0000"/>
                </a:solidFill>
              </a:rPr>
              <a:t>Nauka organizacji i zarządzania – czy jest w ogóle potrzebna?</a:t>
            </a:r>
          </a:p>
          <a:p>
            <a:pPr marL="0" indent="0" algn="just">
              <a:buNone/>
            </a:pPr>
            <a:r>
              <a:rPr lang="pl-PL" sz="2400" dirty="0" smtClean="0"/>
              <a:t>Czy nie wystarczy sama praktyka, wrodzona zdolność i rozsądek?</a:t>
            </a:r>
          </a:p>
          <a:p>
            <a:pPr marL="0" indent="0" algn="just">
              <a:buNone/>
            </a:pPr>
            <a:r>
              <a:rPr lang="pl-PL" sz="2400" dirty="0" smtClean="0"/>
              <a:t>Wiele osób nie ma teoretycznej wiedzy o organizacji </a:t>
            </a:r>
            <a:br>
              <a:rPr lang="pl-PL" sz="2400" dirty="0" smtClean="0"/>
            </a:br>
            <a:r>
              <a:rPr lang="pl-PL" sz="2400" dirty="0" smtClean="0"/>
              <a:t>i zarządzaniu, ale odnosi sukcesy w biznesie lub pracy.</a:t>
            </a:r>
          </a:p>
          <a:p>
            <a:pPr marL="0" indent="0" algn="just">
              <a:buNone/>
            </a:pPr>
            <a:endParaRPr lang="pl-PL" sz="2400" dirty="0" smtClean="0"/>
          </a:p>
          <a:p>
            <a:pPr marL="0" indent="0" algn="just">
              <a:buNone/>
            </a:pPr>
            <a:r>
              <a:rPr lang="pl-PL" sz="2400" b="1" dirty="0" smtClean="0">
                <a:solidFill>
                  <a:srgbClr val="FF0000"/>
                </a:solidFill>
              </a:rPr>
              <a:t>ALE</a:t>
            </a:r>
            <a:r>
              <a:rPr lang="pl-PL" sz="2400" dirty="0" smtClean="0"/>
              <a:t>, gdyby nie nauka organizacji i zarządzania, to:</a:t>
            </a:r>
          </a:p>
          <a:p>
            <a:pPr marL="0" indent="0" algn="just">
              <a:buNone/>
            </a:pPr>
            <a:endParaRPr lang="pl-PL" sz="2400" dirty="0" smtClean="0"/>
          </a:p>
          <a:p>
            <a:pPr algn="just"/>
            <a:r>
              <a:rPr lang="pl-PL" sz="2400" b="1" dirty="0">
                <a:solidFill>
                  <a:srgbClr val="FF0000"/>
                </a:solidFill>
              </a:rPr>
              <a:t>c</a:t>
            </a:r>
            <a:r>
              <a:rPr lang="pl-PL" sz="2400" b="1" dirty="0" smtClean="0">
                <a:solidFill>
                  <a:srgbClr val="FF0000"/>
                </a:solidFill>
              </a:rPr>
              <a:t>zy</a:t>
            </a:r>
            <a:r>
              <a:rPr lang="pl-PL" sz="2400" dirty="0" smtClean="0"/>
              <a:t> istniałyby specjalizacje?</a:t>
            </a:r>
          </a:p>
          <a:p>
            <a:pPr algn="just"/>
            <a:r>
              <a:rPr lang="pl-PL" sz="2400" b="1" dirty="0">
                <a:solidFill>
                  <a:srgbClr val="FF0000"/>
                </a:solidFill>
              </a:rPr>
              <a:t>c</a:t>
            </a:r>
            <a:r>
              <a:rPr lang="pl-PL" sz="2400" b="1" dirty="0" smtClean="0">
                <a:solidFill>
                  <a:srgbClr val="FF0000"/>
                </a:solidFill>
              </a:rPr>
              <a:t>zy</a:t>
            </a:r>
            <a:r>
              <a:rPr lang="pl-PL" sz="2400" dirty="0" smtClean="0"/>
              <a:t> istniałby podział na stanowiska pracy?</a:t>
            </a:r>
          </a:p>
          <a:p>
            <a:pPr algn="just"/>
            <a:r>
              <a:rPr lang="pl-PL" sz="2400" b="1" dirty="0">
                <a:solidFill>
                  <a:srgbClr val="FF0000"/>
                </a:solidFill>
              </a:rPr>
              <a:t>c</a:t>
            </a:r>
            <a:r>
              <a:rPr lang="pl-PL" sz="2400" b="1" dirty="0" smtClean="0">
                <a:solidFill>
                  <a:srgbClr val="FF0000"/>
                </a:solidFill>
              </a:rPr>
              <a:t>zy</a:t>
            </a:r>
            <a:r>
              <a:rPr lang="pl-PL" sz="2400" dirty="0" smtClean="0"/>
              <a:t> wiedzielibyśmy jakiego użyć oświetlenia w miejscu pracy lub jakiej użyć łopaty do ładowania węgla, czy skopania ogródka?</a:t>
            </a:r>
            <a:endParaRPr lang="pl-PL" sz="2400" dirty="0"/>
          </a:p>
          <a:p>
            <a:pPr marL="0" indent="0" algn="just">
              <a:buNone/>
            </a:pPr>
            <a:endParaRPr lang="pl-PL" sz="2400" dirty="0"/>
          </a:p>
        </p:txBody>
      </p:sp>
      <p:sp>
        <p:nvSpPr>
          <p:cNvPr id="4" name="Tytuł 1"/>
          <p:cNvSpPr txBox="1">
            <a:spLocks/>
          </p:cNvSpPr>
          <p:nvPr/>
        </p:nvSpPr>
        <p:spPr>
          <a:xfrm>
            <a:off x="467544" y="26064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2800" dirty="0" smtClean="0"/>
              <a:t>PODSTAWY ORGANIZACJI I ZARZĄDZANIA</a:t>
            </a:r>
            <a:br>
              <a:rPr lang="pl-PL" sz="2800" dirty="0" smtClean="0"/>
            </a:br>
            <a:r>
              <a:rPr lang="pl-PL" sz="2800" dirty="0" smtClean="0"/>
              <a:t>Wprowadzenie do przedmiotu </a:t>
            </a:r>
            <a:endParaRPr lang="pl-PL" sz="2800" dirty="0"/>
          </a:p>
        </p:txBody>
      </p:sp>
    </p:spTree>
    <p:extLst>
      <p:ext uri="{BB962C8B-B14F-4D97-AF65-F5344CB8AC3E}">
        <p14:creationId xmlns:p14="http://schemas.microsoft.com/office/powerpoint/2010/main" val="31550095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pl-PL" b="1" dirty="0">
                <a:solidFill>
                  <a:srgbClr val="FF0000"/>
                </a:solidFill>
              </a:rPr>
              <a:t>WNIOSKI</a:t>
            </a:r>
            <a:r>
              <a:rPr lang="pl-PL" b="1" dirty="0" smtClean="0">
                <a:solidFill>
                  <a:srgbClr val="FF0000"/>
                </a:solidFill>
              </a:rPr>
              <a:t>:</a:t>
            </a:r>
          </a:p>
          <a:p>
            <a:pPr marL="0" indent="0" algn="ctr">
              <a:buNone/>
            </a:pPr>
            <a:endParaRPr lang="pl-PL" b="1" dirty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r>
              <a:rPr lang="pl-PL" dirty="0" smtClean="0"/>
              <a:t>1. </a:t>
            </a:r>
            <a:r>
              <a:rPr lang="pl-PL" u="sng" dirty="0" smtClean="0"/>
              <a:t>Sama </a:t>
            </a:r>
            <a:r>
              <a:rPr lang="pl-PL" u="sng" dirty="0"/>
              <a:t>wiedza nie wystarcza aby stać się kierownikiem</a:t>
            </a:r>
            <a:r>
              <a:rPr lang="pl-PL" dirty="0"/>
              <a:t>, potrzebne jest jeszcze </a:t>
            </a:r>
            <a:r>
              <a:rPr lang="pl-PL" dirty="0">
                <a:solidFill>
                  <a:srgbClr val="FF0000"/>
                </a:solidFill>
              </a:rPr>
              <a:t>działanie</a:t>
            </a:r>
            <a:r>
              <a:rPr lang="pl-PL" dirty="0" smtClean="0"/>
              <a:t>.</a:t>
            </a:r>
          </a:p>
          <a:p>
            <a:pPr marL="0" indent="0" algn="just">
              <a:buNone/>
            </a:pPr>
            <a:endParaRPr lang="pl-PL" dirty="0"/>
          </a:p>
          <a:p>
            <a:pPr marL="0" indent="0" algn="just">
              <a:buNone/>
            </a:pPr>
            <a:r>
              <a:rPr lang="pl-PL" dirty="0" smtClean="0"/>
              <a:t>2. </a:t>
            </a:r>
            <a:r>
              <a:rPr lang="pl-PL" u="sng" dirty="0" smtClean="0"/>
              <a:t>Wiedza </a:t>
            </a:r>
            <a:r>
              <a:rPr lang="pl-PL" u="sng" dirty="0"/>
              <a:t>nie daje umiejętności kierowania </a:t>
            </a:r>
            <a:r>
              <a:rPr lang="pl-PL" dirty="0"/>
              <a:t>ale daje możliwość </a:t>
            </a:r>
            <a:r>
              <a:rPr lang="pl-PL" dirty="0">
                <a:solidFill>
                  <a:srgbClr val="FF0000"/>
                </a:solidFill>
              </a:rPr>
              <a:t>przewidywania skutków podejmowanych decyzji</a:t>
            </a:r>
            <a:r>
              <a:rPr lang="pl-PL" dirty="0" smtClean="0">
                <a:solidFill>
                  <a:srgbClr val="FF0000"/>
                </a:solidFill>
              </a:rPr>
              <a:t>.</a:t>
            </a:r>
          </a:p>
          <a:p>
            <a:pPr marL="0" indent="0" algn="just">
              <a:buNone/>
            </a:pPr>
            <a:endParaRPr lang="pl-PL" dirty="0" smtClean="0"/>
          </a:p>
          <a:p>
            <a:pPr marL="0" indent="0" algn="just">
              <a:buNone/>
            </a:pPr>
            <a:r>
              <a:rPr lang="pl-PL" dirty="0" smtClean="0"/>
              <a:t>3. </a:t>
            </a:r>
            <a:r>
              <a:rPr lang="pl-PL" u="sng" dirty="0" smtClean="0"/>
              <a:t>Wiedzę trzeba umieć wykorzystać</a:t>
            </a:r>
            <a:r>
              <a:rPr lang="pl-PL" dirty="0" smtClean="0"/>
              <a:t>, przełożyć ją na działanie. Wiedza bez umiejętności jej wykorzystania jest </a:t>
            </a:r>
            <a:r>
              <a:rPr lang="pl-PL" dirty="0" smtClean="0">
                <a:solidFill>
                  <a:srgbClr val="FF0000"/>
                </a:solidFill>
              </a:rPr>
              <a:t>bezużyteczna</a:t>
            </a:r>
            <a:r>
              <a:rPr lang="pl-PL" dirty="0" smtClean="0"/>
              <a:t> lub nawet </a:t>
            </a:r>
            <a:r>
              <a:rPr lang="pl-PL" dirty="0" smtClean="0">
                <a:solidFill>
                  <a:srgbClr val="FF0000"/>
                </a:solidFill>
              </a:rPr>
              <a:t>szkodliwa</a:t>
            </a:r>
            <a:r>
              <a:rPr lang="pl-PL" dirty="0" smtClean="0"/>
              <a:t>.</a:t>
            </a:r>
          </a:p>
          <a:p>
            <a:pPr marL="0" indent="0" algn="just">
              <a:buNone/>
            </a:pPr>
            <a:endParaRPr lang="pl-PL" dirty="0" smtClean="0"/>
          </a:p>
          <a:p>
            <a:pPr marL="0" indent="0" algn="just">
              <a:buNone/>
            </a:pPr>
            <a:r>
              <a:rPr lang="pl-PL" dirty="0" smtClean="0"/>
              <a:t>4. </a:t>
            </a:r>
            <a:r>
              <a:rPr lang="pl-PL" u="sng" dirty="0" smtClean="0"/>
              <a:t>Kierowanie się samym doświadczeniem </a:t>
            </a:r>
            <a:r>
              <a:rPr lang="pl-PL" dirty="0" smtClean="0"/>
              <a:t>praktycznym sprowadza się w rezultacie do </a:t>
            </a:r>
            <a:r>
              <a:rPr lang="pl-PL" dirty="0" smtClean="0">
                <a:solidFill>
                  <a:srgbClr val="FF0000"/>
                </a:solidFill>
              </a:rPr>
              <a:t>rutyny</a:t>
            </a:r>
            <a:r>
              <a:rPr lang="pl-PL" dirty="0" smtClean="0"/>
              <a:t> (powtarzania kilku procedur i schematów).</a:t>
            </a:r>
            <a:endParaRPr lang="pl-PL" dirty="0"/>
          </a:p>
          <a:p>
            <a:pPr marL="0" indent="0">
              <a:buNone/>
            </a:pPr>
            <a:endParaRPr lang="pl-PL" dirty="0"/>
          </a:p>
        </p:txBody>
      </p:sp>
      <p:sp>
        <p:nvSpPr>
          <p:cNvPr id="4" name="Tytuł 1"/>
          <p:cNvSpPr txBox="1">
            <a:spLocks/>
          </p:cNvSpPr>
          <p:nvPr/>
        </p:nvSpPr>
        <p:spPr>
          <a:xfrm>
            <a:off x="467544" y="26064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2800" dirty="0" smtClean="0"/>
              <a:t>PODSTAWY ORGANIZACJI I ZARZĄDZANIA</a:t>
            </a:r>
            <a:br>
              <a:rPr lang="pl-PL" sz="2800" dirty="0" smtClean="0"/>
            </a:br>
            <a:r>
              <a:rPr lang="pl-PL" sz="2800" dirty="0" smtClean="0"/>
              <a:t>Wprowadzenie do przedmiotu</a:t>
            </a:r>
            <a:endParaRPr lang="pl-PL" sz="2800" dirty="0"/>
          </a:p>
        </p:txBody>
      </p:sp>
    </p:spTree>
    <p:extLst>
      <p:ext uri="{BB962C8B-B14F-4D97-AF65-F5344CB8AC3E}">
        <p14:creationId xmlns:p14="http://schemas.microsoft.com/office/powerpoint/2010/main" val="34231091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pl-PL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Spór </a:t>
            </a:r>
            <a:r>
              <a:rPr lang="pl-PL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naukowy </a:t>
            </a:r>
            <a:r>
              <a:rPr lang="pl-PL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praktyczny</a:t>
            </a:r>
            <a:endParaRPr lang="pl-PL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endParaRPr lang="pl-PL" dirty="0"/>
          </a:p>
          <a:p>
            <a:pPr marL="0" indent="0" algn="ctr">
              <a:buNone/>
            </a:pPr>
            <a:r>
              <a:rPr lang="pl-PL" dirty="0" smtClean="0">
                <a:solidFill>
                  <a:srgbClr val="FF0000"/>
                </a:solidFill>
              </a:rPr>
              <a:t>Jak należy traktować kierowanie?</a:t>
            </a:r>
          </a:p>
          <a:p>
            <a:pPr marL="0" indent="0" algn="ctr">
              <a:buNone/>
            </a:pPr>
            <a:endParaRPr lang="pl-PL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pl-PL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Czy to jest wiedza, sztuka czy zawód?</a:t>
            </a:r>
          </a:p>
        </p:txBody>
      </p:sp>
      <p:sp>
        <p:nvSpPr>
          <p:cNvPr id="4" name="Tytuł 1"/>
          <p:cNvSpPr txBox="1">
            <a:spLocks/>
          </p:cNvSpPr>
          <p:nvPr/>
        </p:nvSpPr>
        <p:spPr>
          <a:xfrm>
            <a:off x="467544" y="26064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2800" dirty="0" smtClean="0"/>
              <a:t>PODSTAWY ORGANIZACJI I ZARZĄDZANIA</a:t>
            </a:r>
            <a:br>
              <a:rPr lang="pl-PL" sz="2800" dirty="0" smtClean="0"/>
            </a:br>
            <a:r>
              <a:rPr lang="pl-PL" sz="2800" dirty="0" smtClean="0"/>
              <a:t>Kierowanie – sztuka, wiedza czy zawód?</a:t>
            </a:r>
            <a:endParaRPr lang="pl-PL" sz="2800" dirty="0"/>
          </a:p>
        </p:txBody>
      </p:sp>
    </p:spTree>
    <p:extLst>
      <p:ext uri="{BB962C8B-B14F-4D97-AF65-F5344CB8AC3E}">
        <p14:creationId xmlns:p14="http://schemas.microsoft.com/office/powerpoint/2010/main" val="568109222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709</TotalTime>
  <Words>766</Words>
  <Application>Microsoft Office PowerPoint</Application>
  <PresentationFormat>Pokaz na ekranie (4:3)</PresentationFormat>
  <Paragraphs>155</Paragraphs>
  <Slides>17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17</vt:i4>
      </vt:variant>
    </vt:vector>
  </HeadingPairs>
  <TitlesOfParts>
    <vt:vector size="18" baseType="lpstr">
      <vt:lpstr>Motyw pakietu Office</vt:lpstr>
      <vt:lpstr>PODSTAWY ORGANIZACJI  I ZARZĄDZANIA  I rok SSE II I rok SNE II </vt:lpstr>
      <vt:lpstr>PODSTAWY ORGANIZACJI I ZARZĄDZANIA </vt:lpstr>
      <vt:lpstr>Prezentacja programu PowerPoint</vt:lpstr>
      <vt:lpstr>Prezentacja programu PowerPoint</vt:lpstr>
      <vt:lpstr>PODSTAWY ORGANIZACJI I ZARZĄDZANIA Warunki zaliczenia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mg</dc:creator>
  <cp:lastModifiedBy>mg</cp:lastModifiedBy>
  <cp:revision>46</cp:revision>
  <dcterms:created xsi:type="dcterms:W3CDTF">2017-10-03T20:06:39Z</dcterms:created>
  <dcterms:modified xsi:type="dcterms:W3CDTF">2017-10-12T20:36:09Z</dcterms:modified>
</cp:coreProperties>
</file>