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51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87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6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58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12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65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8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49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70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29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6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7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640960" cy="5184575"/>
          </a:xfrm>
        </p:spPr>
        <p:txBody>
          <a:bodyPr>
            <a:normAutofit/>
          </a:bodyPr>
          <a:lstStyle/>
          <a:p>
            <a:r>
              <a:rPr lang="pl-PL" dirty="0" smtClean="0"/>
              <a:t>PODSTAWY ORGANIZACJI </a:t>
            </a:r>
            <a:br>
              <a:rPr lang="pl-PL" dirty="0" smtClean="0"/>
            </a:br>
            <a:r>
              <a:rPr lang="pl-PL" dirty="0" smtClean="0"/>
              <a:t>I ZARZĄDZANIA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organizacji i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zarządzaniu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700" dirty="0"/>
              <a:t/>
            </a:r>
            <a:br>
              <a:rPr lang="pl-PL" sz="1700" dirty="0"/>
            </a:br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700" dirty="0"/>
              <a:t/>
            </a:r>
            <a:br>
              <a:rPr lang="pl-PL" sz="1700" dirty="0"/>
            </a:br>
            <a:r>
              <a:rPr lang="nn-NO" sz="1700" dirty="0" smtClean="0"/>
              <a:t>I</a:t>
            </a:r>
            <a:r>
              <a:rPr lang="pl-PL" sz="1700" dirty="0" smtClean="0"/>
              <a:t> rok</a:t>
            </a:r>
            <a:r>
              <a:rPr lang="nn-NO" sz="1700" dirty="0" smtClean="0"/>
              <a:t> </a:t>
            </a:r>
            <a:r>
              <a:rPr lang="nn-NO" sz="1700" dirty="0"/>
              <a:t>SSE </a:t>
            </a:r>
            <a:r>
              <a:rPr lang="nn-NO" sz="1700" dirty="0" smtClean="0"/>
              <a:t>II</a:t>
            </a:r>
            <a:r>
              <a:rPr lang="pl-PL" sz="1700" dirty="0" smtClean="0"/>
              <a:t>, </a:t>
            </a:r>
            <a:r>
              <a:rPr lang="nn-NO" sz="1700" dirty="0" smtClean="0"/>
              <a:t>I</a:t>
            </a:r>
            <a:r>
              <a:rPr lang="pl-PL" sz="1700" dirty="0" smtClean="0"/>
              <a:t> rok</a:t>
            </a:r>
            <a:r>
              <a:rPr lang="nn-NO" sz="1700" dirty="0" smtClean="0"/>
              <a:t> </a:t>
            </a:r>
            <a:r>
              <a:rPr lang="nn-NO" sz="1700" dirty="0"/>
              <a:t>SNE II</a:t>
            </a:r>
            <a:r>
              <a:rPr lang="pl-PL" sz="1700" dirty="0" smtClean="0"/>
              <a:t/>
            </a:r>
            <a:br>
              <a:rPr lang="pl-PL" sz="1700" dirty="0" smtClean="0"/>
            </a:b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254138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663" y="1365469"/>
            <a:ext cx="3012137" cy="242088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61048"/>
            <a:ext cx="7620000" cy="30861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78" y="1628800"/>
            <a:ext cx="455746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6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9955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920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EKSPERYMENT</a:t>
            </a:r>
          </a:p>
          <a:p>
            <a:pPr marL="0" indent="0" algn="ctr">
              <a:buNone/>
            </a:pPr>
            <a:r>
              <a:rPr lang="pl-PL" sz="31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warunkach laboratoryjnych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06760" y="2112842"/>
            <a:ext cx="645599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 i Lilian </a:t>
            </a:r>
            <a:r>
              <a:rPr lang="pl-PL" sz="2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Gilbreth</a:t>
            </a:r>
            <a:endParaRPr lang="pl-PL" sz="2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 smtClean="0"/>
              <a:t>Laboratorium psychotechniki i badań ruchowych.</a:t>
            </a:r>
          </a:p>
          <a:p>
            <a:endParaRPr lang="pl-PL" sz="900" dirty="0" smtClean="0"/>
          </a:p>
          <a:p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naukowej </a:t>
            </a:r>
            <a:r>
              <a:rPr lang="pl-PL" sz="2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oiz</a:t>
            </a: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pl-PL" sz="2000" dirty="0" smtClean="0"/>
              <a:t>Ułatwienie robotnikom zrealizowania ich potencjału jako istot ludzkich.</a:t>
            </a:r>
            <a:endParaRPr lang="pl-PL" sz="2200" dirty="0" smtClean="0"/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190" y="1417638"/>
            <a:ext cx="1907282" cy="228873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111588"/>
            <a:ext cx="2615952" cy="2411581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152" y="4254999"/>
            <a:ext cx="2275706" cy="2243079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306760" y="4005064"/>
            <a:ext cx="35283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 badań:</a:t>
            </a:r>
          </a:p>
          <a:p>
            <a:r>
              <a:rPr lang="pl-PL" sz="2000" dirty="0"/>
              <a:t>Badanie zmęczenia i ruchów.</a:t>
            </a:r>
          </a:p>
          <a:p>
            <a:r>
              <a:rPr lang="pl-PL" sz="2000" dirty="0"/>
              <a:t>Fotografowanie ruchów, ich analiza i eliminacja ruchów zbędnych.</a:t>
            </a:r>
          </a:p>
          <a:p>
            <a:r>
              <a:rPr lang="pl-PL" sz="2000" dirty="0" err="1" smtClean="0"/>
              <a:t>Cyklofotografia</a:t>
            </a:r>
            <a:r>
              <a:rPr lang="pl-PL" sz="2000" dirty="0" smtClean="0"/>
              <a:t> i </a:t>
            </a:r>
            <a:r>
              <a:rPr lang="pl-PL" sz="2000" dirty="0" err="1" smtClean="0"/>
              <a:t>chronocyklografia</a:t>
            </a:r>
            <a:endParaRPr lang="pl-PL" sz="2000" dirty="0"/>
          </a:p>
          <a:p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6650596" y="3671054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(1878-1972, 1868-1924)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50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/>
              <a:t>1.1.2. Kryteria badań (R. Weber i  J. Wild) 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2800" dirty="0" smtClean="0"/>
              <a:t>1.2. Przedmiot zainteresowań. Interdyscyplinarny charakter nauki o organizacji i zarządzaniu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2800" dirty="0" smtClean="0"/>
              <a:t>1.2.1. Systematyka nauk </a:t>
            </a:r>
            <a:r>
              <a:rPr lang="pl-PL" sz="2800" dirty="0" err="1" smtClean="0"/>
              <a:t>ergologicznych</a:t>
            </a:r>
            <a:endParaRPr lang="pl-PL" sz="2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2800" dirty="0" smtClean="0"/>
              <a:t>1.2.2. Nauka organizacji i zarządzania a nauki pokrewne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2800" dirty="0" smtClean="0"/>
              <a:t>1.3. Metody badania zjawisk organizacyjnych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samodzielnej pracy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135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endParaRPr lang="pl-PL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9955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14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51411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EKSTRAPOLACYJNE* 				     EMPIRYCZNEGO 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     POZNANIA</a:t>
            </a:r>
          </a:p>
          <a:p>
            <a:pPr marL="0" indent="0">
              <a:buNone/>
            </a:pPr>
            <a:endParaRPr lang="pl-PL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2400" dirty="0" smtClean="0"/>
              <a:t>Poznanie historii instytucji			</a:t>
            </a:r>
            <a:r>
              <a:rPr lang="pl-PL" sz="2400" smtClean="0"/>
              <a:t>    Wywiad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Relacje praktyków				    Obserwacja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					    Eksperymenty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000" dirty="0"/>
              <a:t>* Ekstrapolacja </a:t>
            </a:r>
            <a:r>
              <a:rPr lang="pl-PL" sz="2000" dirty="0" smtClean="0"/>
              <a:t>(w </a:t>
            </a:r>
            <a:r>
              <a:rPr lang="pl-PL" sz="2000" dirty="0"/>
              <a:t>metodologii </a:t>
            </a:r>
            <a:r>
              <a:rPr lang="pl-PL" sz="2000" dirty="0" smtClean="0"/>
              <a:t>badań) </a:t>
            </a:r>
            <a:r>
              <a:rPr lang="pl-PL" sz="2000" dirty="0"/>
              <a:t>- to </a:t>
            </a:r>
            <a:r>
              <a:rPr lang="pl-PL" sz="2000" dirty="0" smtClean="0"/>
              <a:t>prognozowanie </a:t>
            </a:r>
            <a:r>
              <a:rPr lang="pl-PL" sz="2000" dirty="0"/>
              <a:t>(przewidywanie)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przypadków poznanych na całą populację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2539055"/>
            <a:ext cx="1512168" cy="360040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796136" y="2513207"/>
            <a:ext cx="1440160" cy="411737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29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innych instytucji</a:t>
            </a:r>
          </a:p>
          <a:p>
            <a:r>
              <a:rPr lang="pl-PL" dirty="0"/>
              <a:t>m</a:t>
            </a:r>
            <a:r>
              <a:rPr lang="pl-PL" dirty="0" smtClean="0"/>
              <a:t>etoda stosowana głównie w krajach anglosaskich</a:t>
            </a:r>
          </a:p>
          <a:p>
            <a:r>
              <a:rPr lang="pl-PL" dirty="0"/>
              <a:t>o</a:t>
            </a:r>
            <a:r>
              <a:rPr lang="pl-PL" dirty="0" smtClean="0"/>
              <a:t>parta na tradycji i ciągłości rozwiązań organizacyjnych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WADY:</a:t>
            </a:r>
          </a:p>
          <a:p>
            <a:r>
              <a:rPr lang="pl-PL" dirty="0"/>
              <a:t>z</a:t>
            </a:r>
            <a:r>
              <a:rPr lang="pl-PL" dirty="0" smtClean="0"/>
              <a:t>mienność okoliczności,</a:t>
            </a:r>
          </a:p>
          <a:p>
            <a:r>
              <a:rPr lang="pl-PL" dirty="0"/>
              <a:t>e</a:t>
            </a:r>
            <a:r>
              <a:rPr lang="pl-PL" dirty="0" smtClean="0"/>
              <a:t>wolucja społeczeństw.</a:t>
            </a:r>
          </a:p>
          <a:p>
            <a:pPr marL="0" indent="0">
              <a:buNone/>
            </a:pPr>
            <a:endParaRPr lang="pl-PL" sz="1900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ZALETY:</a:t>
            </a:r>
          </a:p>
          <a:p>
            <a:pPr marL="0" indent="0">
              <a:buNone/>
            </a:pPr>
            <a:r>
              <a:rPr lang="pl-PL" dirty="0" smtClean="0"/>
              <a:t>Możliwość zastosowania wzorców i zasad już zdefiniowanych.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16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0020" y="1417638"/>
            <a:ext cx="8229600" cy="47476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Relacje praktyków</a:t>
            </a:r>
          </a:p>
          <a:p>
            <a:pPr marL="0" indent="0">
              <a:buNone/>
            </a:pPr>
            <a:r>
              <a:rPr lang="pl-PL" sz="2400" dirty="0" smtClean="0"/>
              <a:t>Praktycy jako pierwsi próbowali systematyzować naukę </a:t>
            </a:r>
            <a:r>
              <a:rPr lang="pl-PL" sz="2400" dirty="0" err="1" smtClean="0"/>
              <a:t>oiz</a:t>
            </a:r>
            <a:r>
              <a:rPr lang="pl-PL" sz="2400" dirty="0" smtClean="0"/>
              <a:t>.</a:t>
            </a: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Opierali się głównie na swoim doświadczeniu.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WADY:</a:t>
            </a:r>
          </a:p>
          <a:p>
            <a:r>
              <a:rPr lang="pl-PL" sz="2400" dirty="0" smtClean="0"/>
              <a:t>mało przydatne dla dydaktyki,</a:t>
            </a:r>
          </a:p>
          <a:p>
            <a:r>
              <a:rPr lang="pl-PL" sz="2400" dirty="0" smtClean="0"/>
              <a:t>„optymistyczna tendencja pamięci”,</a:t>
            </a:r>
            <a:endParaRPr lang="pl-PL" sz="2400" dirty="0"/>
          </a:p>
          <a:p>
            <a:r>
              <a:rPr lang="pl-PL" sz="2400" dirty="0" smtClean="0"/>
              <a:t>wyniki badań dotyczyły jednego zakładu (miejsca pracy).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28517"/>
              </p:ext>
            </p:extLst>
          </p:nvPr>
        </p:nvGraphicFramePr>
        <p:xfrm>
          <a:off x="457200" y="2420888"/>
          <a:ext cx="8075240" cy="2392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37620"/>
                <a:gridCol w="40376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Praktyk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Przedmiot badań i opisu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Frederick </a:t>
                      </a:r>
                      <a:r>
                        <a:rPr lang="pl-PL" dirty="0" err="1" smtClean="0"/>
                        <a:t>Winslow</a:t>
                      </a:r>
                      <a:r>
                        <a:rPr lang="pl-PL" dirty="0" smtClean="0"/>
                        <a:t> Taylor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Założenia naukowego systemu zarządzania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Henri </a:t>
                      </a:r>
                      <a:r>
                        <a:rPr lang="pl-PL" dirty="0" err="1" smtClean="0"/>
                        <a:t>Fayol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Podstawowe funkcje kierownika</a:t>
                      </a:r>
                    </a:p>
                    <a:p>
                      <a:r>
                        <a:rPr lang="pl-PL" dirty="0" smtClean="0"/>
                        <a:t>Kładka </a:t>
                      </a:r>
                      <a:r>
                        <a:rPr lang="pl-PL" dirty="0" err="1" smtClean="0"/>
                        <a:t>Fayol’a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Chester Irving Barnard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Znaczenie autorytetu kierownika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Alfred </a:t>
                      </a:r>
                      <a:r>
                        <a:rPr lang="pl-PL" dirty="0" err="1" smtClean="0"/>
                        <a:t>Pritchard</a:t>
                      </a:r>
                      <a:r>
                        <a:rPr lang="pl-PL" dirty="0" smtClean="0"/>
                        <a:t> Sloan jr.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Istota systemu informacyjnego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12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WYWIAD</a:t>
            </a:r>
          </a:p>
          <a:p>
            <a:pPr marL="0" indent="0">
              <a:buNone/>
            </a:pPr>
            <a:r>
              <a:rPr lang="pl-PL" dirty="0" smtClean="0"/>
              <a:t>Lata 30. XX w.</a:t>
            </a: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dirty="0" smtClean="0"/>
              <a:t>Naukowcy przeprowadzali wywiady z praktykami biznesu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dirty="0" smtClean="0"/>
              <a:t>Wady: kłamstwa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780928"/>
            <a:ext cx="2624915" cy="1798067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7688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91380"/>
            <a:ext cx="9144000" cy="110342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OBSERWACJA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200" dirty="0" smtClean="0"/>
              <a:t>od wewnątrz				z zewnątrz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 smtClean="0"/>
              <a:t>                  </a:t>
            </a:r>
            <a:r>
              <a:rPr lang="pl-PL" sz="2000" dirty="0" smtClean="0"/>
              <a:t>(obserwacja uczestnicząca)		(systematyczne badanie wnętrza organizacji)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5541116" y="1529841"/>
            <a:ext cx="1080120" cy="144016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>
            <a:off x="2500528" y="1519057"/>
            <a:ext cx="1080120" cy="216024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24264" y="2492896"/>
            <a:ext cx="3456384" cy="424731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m</a:t>
            </a:r>
            <a:r>
              <a:rPr lang="pl-PL" dirty="0" smtClean="0"/>
              <a:t>etoda pochodząca z socjologii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ezpośrednia obserwacja organizacji od wewnątrz,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</a:t>
            </a:r>
            <a:r>
              <a:rPr lang="pl-PL" dirty="0" smtClean="0"/>
              <a:t>aje obraz rzeczywistości.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</a:t>
            </a:r>
            <a:r>
              <a:rPr lang="pl-PL" dirty="0" smtClean="0"/>
              <a:t>ługi okres przygotowawczy </a:t>
            </a:r>
            <a:br>
              <a:rPr lang="pl-PL" dirty="0" smtClean="0"/>
            </a:br>
            <a:r>
              <a:rPr lang="pl-PL" dirty="0" smtClean="0"/>
              <a:t>i badawczy,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</a:t>
            </a:r>
            <a:r>
              <a:rPr lang="pl-PL" dirty="0" smtClean="0"/>
              <a:t>ątpliwości natury etycznej,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</a:t>
            </a:r>
            <a:r>
              <a:rPr lang="pl-PL" dirty="0" smtClean="0"/>
              <a:t>ednokierunkowa optyka widzenia problemu (obserwacja organizacji z jednego punktu widzenia - obserwatora).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995936" y="2394805"/>
            <a:ext cx="5001610" cy="4385816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o</a:t>
            </a:r>
            <a:r>
              <a:rPr lang="pl-PL" sz="1700" dirty="0" smtClean="0"/>
              <a:t>bserwacje prowadzą wyszkoleni obserwatorzy, </a:t>
            </a:r>
            <a:br>
              <a:rPr lang="pl-PL" sz="1700" dirty="0" smtClean="0"/>
            </a:br>
            <a:r>
              <a:rPr lang="pl-PL" sz="1700" dirty="0" smtClean="0"/>
              <a:t>a nie praktycy,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d</a:t>
            </a:r>
            <a:r>
              <a:rPr lang="pl-PL" sz="1700" dirty="0" smtClean="0"/>
              <a:t>otyczy rejestracji stanu faktycznego, jego analizy </a:t>
            </a:r>
            <a:br>
              <a:rPr lang="pl-PL" sz="1700" dirty="0" smtClean="0"/>
            </a:br>
            <a:r>
              <a:rPr lang="pl-PL" sz="1700" dirty="0" smtClean="0"/>
              <a:t>i syntezy wniosków,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n</a:t>
            </a:r>
            <a:r>
              <a:rPr lang="pl-PL" sz="1700" dirty="0" smtClean="0"/>
              <a:t>ajczęściej stosowana.</a:t>
            </a:r>
          </a:p>
          <a:p>
            <a:r>
              <a:rPr lang="pl-PL" sz="17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b</a:t>
            </a:r>
            <a:r>
              <a:rPr lang="pl-PL" sz="1700" dirty="0" smtClean="0"/>
              <a:t>adania zlecane są przez organizację lub wymagana zgoda właściciela organizacji,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s</a:t>
            </a:r>
            <a:r>
              <a:rPr lang="pl-PL" sz="1700" dirty="0" smtClean="0"/>
              <a:t>ztuczne postawy obserwowanych,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n</a:t>
            </a:r>
            <a:r>
              <a:rPr lang="pl-PL" sz="1700" dirty="0" smtClean="0"/>
              <a:t>ieufność wobec obserwatora,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w</a:t>
            </a:r>
            <a:r>
              <a:rPr lang="pl-PL" sz="1700" dirty="0" smtClean="0"/>
              <a:t>ysokie koszty.</a:t>
            </a:r>
          </a:p>
          <a:p>
            <a:r>
              <a:rPr lang="pl-PL" sz="17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ZALETY: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c</a:t>
            </a:r>
            <a:r>
              <a:rPr lang="pl-PL" sz="1700" dirty="0" smtClean="0"/>
              <a:t>ałościowy obraz rzeczywistości,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d</a:t>
            </a:r>
            <a:r>
              <a:rPr lang="pl-PL" sz="1700" dirty="0" smtClean="0"/>
              <a:t>ługi okres obserwacji = prawdziwy obraz sytuacji,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m</a:t>
            </a:r>
            <a:r>
              <a:rPr lang="pl-PL" sz="1700" dirty="0" smtClean="0"/>
              <a:t>ożliwość zastosowania powtarzalności badań = </a:t>
            </a:r>
            <a:br>
              <a:rPr lang="pl-PL" sz="1700" dirty="0" smtClean="0"/>
            </a:br>
            <a:r>
              <a:rPr lang="pl-PL" sz="1700" dirty="0" smtClean="0"/>
              <a:t>= obserwacja dynamiki rozwoju org.</a:t>
            </a: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395822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920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EKSPERYMENT</a:t>
            </a:r>
          </a:p>
          <a:p>
            <a:pPr marL="0" indent="0" algn="ctr">
              <a:buNone/>
            </a:pPr>
            <a:r>
              <a:rPr lang="pl-PL" sz="31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warunkach rzeczywistych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44514"/>
              </p:ext>
            </p:extLst>
          </p:nvPr>
        </p:nvGraphicFramePr>
        <p:xfrm>
          <a:off x="107504" y="2276872"/>
          <a:ext cx="8784976" cy="42824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60240"/>
                <a:gridCol w="2094375"/>
                <a:gridCol w="45303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Prowadzący eksperyment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Miejsce i czas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Opis eksperymentu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 smtClean="0"/>
                        <a:t>Frederick </a:t>
                      </a:r>
                      <a:r>
                        <a:rPr lang="pl-PL" sz="1700" dirty="0" err="1" smtClean="0"/>
                        <a:t>Winslow</a:t>
                      </a:r>
                      <a:r>
                        <a:rPr lang="pl-PL" sz="1700" dirty="0" smtClean="0"/>
                        <a:t> Taylor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 smtClean="0"/>
                        <a:t>(warunki</a:t>
                      </a:r>
                      <a:r>
                        <a:rPr lang="pl-PL" sz="1700" baseline="0" dirty="0" smtClean="0"/>
                        <a:t> rzeczywiste</a:t>
                      </a:r>
                      <a:r>
                        <a:rPr lang="pl-PL" sz="17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err="1" smtClean="0"/>
                        <a:t>Midvale</a:t>
                      </a:r>
                      <a:r>
                        <a:rPr lang="pl-PL" sz="1700" dirty="0" smtClean="0"/>
                        <a:t> Steel</a:t>
                      </a:r>
                    </a:p>
                    <a:p>
                      <a:r>
                        <a:rPr lang="pl-PL" sz="1700" dirty="0" smtClean="0"/>
                        <a:t>(1880-1890)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Pomiar i analiza czasu pracy przy linii produkcyjnej.</a:t>
                      </a:r>
                    </a:p>
                    <a:p>
                      <a:r>
                        <a:rPr lang="pl-PL" sz="1700" dirty="0" smtClean="0"/>
                        <a:t>Zadania były rozkładane na elementy (ruchy) podstawowe.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 smtClean="0"/>
                        <a:t>Pomiarowi podlegał każdy ruch.</a:t>
                      </a:r>
                    </a:p>
                    <a:p>
                      <a:r>
                        <a:rPr lang="pl-PL" sz="1700" dirty="0" smtClean="0"/>
                        <a:t>Ustalanie norm czasu pracy, </a:t>
                      </a:r>
                      <a:r>
                        <a:rPr lang="pl-PL" sz="1700" baseline="0" dirty="0" smtClean="0"/>
                        <a:t>materiałów, ludzi.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 smtClean="0"/>
                        <a:t>Frederick </a:t>
                      </a:r>
                      <a:r>
                        <a:rPr lang="pl-PL" sz="1700" dirty="0" err="1" smtClean="0"/>
                        <a:t>Winslow</a:t>
                      </a:r>
                      <a:r>
                        <a:rPr lang="pl-PL" sz="1700" dirty="0" smtClean="0"/>
                        <a:t> Taylor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 smtClean="0"/>
                        <a:t>(warunki rzeczywiste)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err="1" smtClean="0"/>
                        <a:t>Bethlehem</a:t>
                      </a:r>
                      <a:r>
                        <a:rPr lang="pl-PL" sz="1700" dirty="0" smtClean="0"/>
                        <a:t> Steel (1890-1901)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Badanie ruchu i czasu jego wykonania.</a:t>
                      </a:r>
                    </a:p>
                    <a:p>
                      <a:r>
                        <a:rPr lang="pl-PL" sz="1700" dirty="0" smtClean="0"/>
                        <a:t>Wprowadzenie szkoleń dla</a:t>
                      </a:r>
                      <a:r>
                        <a:rPr lang="pl-PL" sz="1700" baseline="0" dirty="0" smtClean="0"/>
                        <a:t> pracowników.</a:t>
                      </a:r>
                    </a:p>
                    <a:p>
                      <a:r>
                        <a:rPr lang="pl-PL" sz="1700" baseline="0" dirty="0" smtClean="0"/>
                        <a:t>Wprowadzenie przerw na odpoczynek.</a:t>
                      </a:r>
                    </a:p>
                    <a:p>
                      <a:r>
                        <a:rPr lang="pl-PL" sz="1700" baseline="0" dirty="0" smtClean="0"/>
                        <a:t>Zróżnicowanie stawek.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Elton George Mayo</a:t>
                      </a:r>
                    </a:p>
                    <a:p>
                      <a:r>
                        <a:rPr lang="pl-PL" sz="1700" dirty="0" smtClean="0"/>
                        <a:t>(warunki rzeczywiste)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Western </a:t>
                      </a:r>
                      <a:r>
                        <a:rPr lang="pl-PL" sz="1700" dirty="0" err="1" smtClean="0"/>
                        <a:t>Electric</a:t>
                      </a:r>
                      <a:r>
                        <a:rPr lang="pl-PL" sz="1700" dirty="0" smtClean="0"/>
                        <a:t> Company</a:t>
                      </a:r>
                    </a:p>
                    <a:p>
                      <a:r>
                        <a:rPr lang="pl-PL" sz="1700" dirty="0" smtClean="0"/>
                        <a:t>(1880-1949)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Wprowadzenie nowych</a:t>
                      </a:r>
                      <a:r>
                        <a:rPr lang="pl-PL" sz="1700" baseline="0" dirty="0" smtClean="0"/>
                        <a:t> metod zarządzania.</a:t>
                      </a:r>
                    </a:p>
                    <a:p>
                      <a:r>
                        <a:rPr lang="pl-PL" sz="1700" baseline="0" dirty="0" smtClean="0"/>
                        <a:t>Efekt </a:t>
                      </a:r>
                      <a:r>
                        <a:rPr lang="pl-PL" sz="1700" baseline="0" dirty="0" err="1" smtClean="0"/>
                        <a:t>Hawthorne</a:t>
                      </a:r>
                      <a:r>
                        <a:rPr lang="pl-PL" sz="1700" baseline="0" dirty="0" smtClean="0"/>
                        <a:t>.</a:t>
                      </a:r>
                      <a:endParaRPr lang="pl-PL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21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23928" y="6525344"/>
            <a:ext cx="5122912" cy="244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100" dirty="0" smtClean="0"/>
              <a:t>Źródło: https</a:t>
            </a:r>
            <a:r>
              <a:rPr lang="pl-PL" sz="1100" dirty="0"/>
              <a:t>://pt.slideshare.net/ravthallion/aula-3-tga-administrao-cientfica-e-taylor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758" y="1504547"/>
            <a:ext cx="6290484" cy="4717863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742" y="1504547"/>
            <a:ext cx="40005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52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PODSTAWY ORGANIZACJI I ZARZĄDZANIA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wiedzy o organizacji i zarządzaniu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947" y="3573016"/>
            <a:ext cx="5788605" cy="2985789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899592" y="4605258"/>
            <a:ext cx="1787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Bethlehem</a:t>
            </a:r>
            <a:r>
              <a:rPr lang="pl-PL" dirty="0" smtClean="0"/>
              <a:t> Steel</a:t>
            </a:r>
          </a:p>
          <a:p>
            <a:r>
              <a:rPr lang="pl-PL" dirty="0" smtClean="0"/>
              <a:t>XIX/ XX w. i XX w.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3310537" cy="223224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40768"/>
            <a:ext cx="27940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02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428</Words>
  <Application>Microsoft Office PowerPoint</Application>
  <PresentationFormat>Pokaz na ekranie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PODSTAWY ORGANIZACJI  I ZARZĄDZANIA   Źródła wiedzy  o organizacji i zarządzaniu    I rok SSE II, I rok SNE II 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Źródła wiedzy o organizacji i zarządzaniu</vt:lpstr>
      <vt:lpstr>PODSTAWY ORGANIZACJI I ZARZĄDZANIA Do samodzielnej pracy</vt:lpstr>
      <vt:lpstr>PODSTAWY ORGANIZACJI I ZARZĄDZANIA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mg</dc:creator>
  <cp:lastModifiedBy>mg</cp:lastModifiedBy>
  <cp:revision>46</cp:revision>
  <dcterms:created xsi:type="dcterms:W3CDTF">2017-10-03T20:06:39Z</dcterms:created>
  <dcterms:modified xsi:type="dcterms:W3CDTF">2017-10-12T20:33:54Z</dcterms:modified>
</cp:coreProperties>
</file>