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72" r:id="rId11"/>
    <p:sldId id="273" r:id="rId12"/>
    <p:sldId id="274" r:id="rId13"/>
    <p:sldId id="291" r:id="rId14"/>
    <p:sldId id="275" r:id="rId15"/>
    <p:sldId id="276" r:id="rId16"/>
    <p:sldId id="290" r:id="rId17"/>
    <p:sldId id="281" r:id="rId18"/>
    <p:sldId id="277" r:id="rId19"/>
    <p:sldId id="278" r:id="rId20"/>
    <p:sldId id="279" r:id="rId21"/>
    <p:sldId id="280" r:id="rId22"/>
    <p:sldId id="293" r:id="rId23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ln w="25400">
            <a:solidFill>
              <a:schemeClr val="accent4">
                <a:lumMod val="75000"/>
                <a:alpha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515" y="1699074"/>
            <a:ext cx="444266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</a:t>
            </a:r>
          </a:p>
          <a:p>
            <a:pPr marL="0" indent="0" algn="ctr">
              <a:buNone/>
            </a:pPr>
            <a:endParaRPr lang="pl-PL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u</a:t>
            </a:r>
            <a:r>
              <a:rPr lang="pl-PL" sz="2400" dirty="0" smtClean="0"/>
              <a:t>topijny socjalista</a:t>
            </a:r>
          </a:p>
          <a:p>
            <a:r>
              <a:rPr lang="pl-PL" sz="2400" dirty="0"/>
              <a:t>t</a:t>
            </a:r>
            <a:r>
              <a:rPr lang="pl-PL" sz="2400" dirty="0" smtClean="0"/>
              <a:t>wórca komun ludowych</a:t>
            </a:r>
          </a:p>
          <a:p>
            <a:r>
              <a:rPr lang="pl-PL" sz="2400" dirty="0"/>
              <a:t>z</a:t>
            </a:r>
            <a:r>
              <a:rPr lang="pl-PL" sz="2400" dirty="0" smtClean="0"/>
              <a:t>wolennik ruchu spółdzielczego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ionier praw socjalnych i pracowniczych</a:t>
            </a:r>
          </a:p>
          <a:p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58906" y="5301208"/>
            <a:ext cx="142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Robert Owen</a:t>
            </a:r>
          </a:p>
          <a:p>
            <a:r>
              <a:rPr lang="pl-PL" dirty="0" smtClean="0"/>
              <a:t>(1771-1858)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4" y="2564903"/>
            <a:ext cx="1428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39" y="2218871"/>
            <a:ext cx="2665755" cy="34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</a:t>
            </a:r>
          </a:p>
          <a:p>
            <a:pPr marL="0" indent="0" algn="just">
              <a:buNone/>
            </a:pPr>
            <a:r>
              <a:rPr lang="pl-PL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Podejmuje eksperymenty socjalne i organizacyjne </a:t>
            </a:r>
            <a:r>
              <a:rPr lang="pl-PL" dirty="0" smtClean="0"/>
              <a:t>(początek </a:t>
            </a:r>
            <a:r>
              <a:rPr lang="pl-PL" dirty="0"/>
              <a:t>XIX w</a:t>
            </a:r>
            <a:r>
              <a:rPr lang="pl-PL" dirty="0" smtClean="0"/>
              <a:t>.). Ich wspólną cechą jest podmiotowe traktowanie robotników.</a:t>
            </a:r>
          </a:p>
          <a:p>
            <a:pPr marL="0" indent="0" algn="just">
              <a:buNone/>
            </a:pPr>
            <a:endParaRPr lang="pl-PL" sz="2100" dirty="0" smtClean="0"/>
          </a:p>
          <a:p>
            <a:pPr marL="0" indent="0">
              <a:buNone/>
            </a:pPr>
            <a:r>
              <a:rPr lang="pl-PL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eksperymentów:</a:t>
            </a:r>
          </a:p>
          <a:p>
            <a:r>
              <a:rPr lang="pl-PL" dirty="0"/>
              <a:t>s</a:t>
            </a:r>
            <a:r>
              <a:rPr lang="pl-PL" dirty="0" smtClean="0"/>
              <a:t>krócenie czasu pracy,</a:t>
            </a:r>
          </a:p>
          <a:p>
            <a:r>
              <a:rPr lang="pl-PL" dirty="0"/>
              <a:t>z</a:t>
            </a:r>
            <a:r>
              <a:rPr lang="pl-PL" dirty="0" smtClean="0"/>
              <a:t>akaz zatrudniania dzieci poniżej 10 lat,</a:t>
            </a:r>
          </a:p>
          <a:p>
            <a:r>
              <a:rPr lang="pl-PL" dirty="0"/>
              <a:t>o</a:t>
            </a:r>
            <a:r>
              <a:rPr lang="pl-PL" dirty="0" smtClean="0"/>
              <a:t>twieranie zakładowych sklepów,</a:t>
            </a:r>
          </a:p>
          <a:p>
            <a:r>
              <a:rPr lang="pl-PL" dirty="0"/>
              <a:t>b</a:t>
            </a:r>
            <a:r>
              <a:rPr lang="pl-PL" dirty="0" smtClean="0"/>
              <a:t>udowa mieszkań zakładowych,</a:t>
            </a:r>
          </a:p>
          <a:p>
            <a:r>
              <a:rPr lang="pl-PL" dirty="0"/>
              <a:t>w</a:t>
            </a:r>
            <a:r>
              <a:rPr lang="pl-PL" dirty="0" smtClean="0"/>
              <a:t>prowadzenie współzawodnictwa pracy,</a:t>
            </a:r>
          </a:p>
          <a:p>
            <a:r>
              <a:rPr lang="pl-PL" dirty="0"/>
              <a:t>u</a:t>
            </a:r>
            <a:r>
              <a:rPr lang="pl-PL" dirty="0" smtClean="0"/>
              <a:t>zależnienie wynagrodzenia od intensywności pracy.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46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4" y="1814711"/>
            <a:ext cx="3012244" cy="20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4" y="4208485"/>
            <a:ext cx="3228099" cy="23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9633"/>
            <a:ext cx="2744846" cy="19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8485"/>
            <a:ext cx="2744846" cy="23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1600200"/>
            <a:ext cx="5338936" cy="463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 – New </a:t>
            </a:r>
            <a:r>
              <a:rPr lang="pl-PL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Lanark</a:t>
            </a: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Szkocji poznał Davida </a:t>
            </a:r>
            <a:r>
              <a:rPr lang="pl-PL" dirty="0" err="1"/>
              <a:t>Dale'a</a:t>
            </a:r>
            <a:r>
              <a:rPr lang="pl-PL" dirty="0"/>
              <a:t>, właściciela fabryk w New </a:t>
            </a:r>
            <a:r>
              <a:rPr lang="pl-PL" dirty="0" err="1"/>
              <a:t>Lanark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Wkrótce </a:t>
            </a:r>
            <a:r>
              <a:rPr lang="pl-PL" dirty="0"/>
              <a:t>Owen ożenił się z </a:t>
            </a:r>
            <a:r>
              <a:rPr lang="pl-PL" dirty="0" smtClean="0"/>
              <a:t>jego córką, </a:t>
            </a:r>
            <a:r>
              <a:rPr lang="pl-PL" dirty="0"/>
              <a:t>a w 1800 roku stał się współwłaścicielem zakładu </a:t>
            </a:r>
            <a:r>
              <a:rPr lang="pl-PL" dirty="0" smtClean="0"/>
              <a:t>teścia.</a:t>
            </a:r>
          </a:p>
          <a:p>
            <a:pPr marL="0" indent="0">
              <a:buNone/>
            </a:pPr>
            <a:r>
              <a:rPr lang="pl-PL" dirty="0" smtClean="0"/>
              <a:t>Zarządzał </a:t>
            </a:r>
            <a:r>
              <a:rPr lang="pl-PL" dirty="0"/>
              <a:t>fabrykami New </a:t>
            </a:r>
            <a:r>
              <a:rPr lang="pl-PL" dirty="0" err="1"/>
              <a:t>Lanark</a:t>
            </a:r>
            <a:r>
              <a:rPr lang="pl-PL" dirty="0"/>
              <a:t>, rozmieszczonymi na 150 akrach i zatrudniającymi 2 tys. </a:t>
            </a:r>
            <a:r>
              <a:rPr lang="pl-PL" dirty="0" smtClean="0"/>
              <a:t>ludzi.</a:t>
            </a:r>
          </a:p>
          <a:p>
            <a:pPr marL="0" indent="0">
              <a:buNone/>
            </a:pPr>
            <a:r>
              <a:rPr lang="pl-PL" dirty="0" smtClean="0"/>
              <a:t>Zaniedbane </a:t>
            </a:r>
            <a:r>
              <a:rPr lang="pl-PL" dirty="0"/>
              <a:t>zakłady przemienił w kwitnący </a:t>
            </a:r>
            <a:r>
              <a:rPr lang="pl-PL" dirty="0" smtClean="0"/>
              <a:t>biznes. </a:t>
            </a:r>
          </a:p>
          <a:p>
            <a:pPr marL="0" indent="0">
              <a:buNone/>
            </a:pPr>
            <a:r>
              <a:rPr lang="pl-PL" dirty="0" smtClean="0"/>
              <a:t>Był także pionierem </a:t>
            </a:r>
            <a:r>
              <a:rPr lang="pl-PL" dirty="0"/>
              <a:t>w sferze praw socjalnych dla pracowników, co współcześni uważali za fanaberie ekscentryka.</a:t>
            </a: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38" y="1645166"/>
            <a:ext cx="2812829" cy="21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38" y="4365104"/>
            <a:ext cx="2812829" cy="2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OWEN – New </a:t>
            </a:r>
            <a:r>
              <a:rPr lang="pl-PL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</a:t>
            </a: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dirty="0"/>
              <a:t>miasto w Stanach Zjednoczonych, w stanie Indiana, w hrabstwie </a:t>
            </a:r>
            <a:r>
              <a:rPr lang="pl-PL" sz="2000" dirty="0" err="1" smtClean="0"/>
              <a:t>Posey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1824 r. powstanie New </a:t>
            </a:r>
            <a:r>
              <a:rPr lang="pl-PL" sz="2000" dirty="0" err="1" smtClean="0"/>
              <a:t>Harmony</a:t>
            </a:r>
            <a:r>
              <a:rPr lang="pl-PL" sz="2000" dirty="0" smtClean="0"/>
              <a:t>,</a:t>
            </a:r>
          </a:p>
          <a:p>
            <a:r>
              <a:rPr lang="pl-PL" sz="2000" dirty="0"/>
              <a:t>1826 r. Miasto przyjęło </a:t>
            </a:r>
            <a:r>
              <a:rPr lang="pl-PL" sz="2000" dirty="0" smtClean="0"/>
              <a:t>swoją konstytucję.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3181"/>
            <a:ext cx="3810000" cy="22764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36" y="3863181"/>
            <a:ext cx="3035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430526" cy="29809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WYPATRZENIE DOKONAŃ R. OWENA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gospodarce socjalistycznej</a:t>
            </a:r>
          </a:p>
          <a:p>
            <a:r>
              <a:rPr lang="pl-PL" sz="2000" dirty="0" smtClean="0"/>
              <a:t>socjalistyczne współzawodnictwo pracy</a:t>
            </a:r>
          </a:p>
          <a:p>
            <a:pPr marL="0" indent="0">
              <a:buNone/>
            </a:pPr>
            <a:r>
              <a:rPr lang="pl-PL" sz="2000" dirty="0" smtClean="0"/>
              <a:t>     (nieprzerwany tydzień pracy, </a:t>
            </a:r>
            <a:r>
              <a:rPr lang="pl-PL" sz="2000" dirty="0" err="1" smtClean="0"/>
              <a:t>subotniki</a:t>
            </a:r>
            <a:r>
              <a:rPr lang="pl-PL" sz="2000" dirty="0" smtClean="0"/>
              <a:t>, Aleksy Stachanow),</a:t>
            </a:r>
          </a:p>
          <a:p>
            <a:r>
              <a:rPr lang="pl-PL" sz="2000" dirty="0"/>
              <a:t>mieszkania zakładowe – brak zabezpieczenia poczucia bezpieczeństwa mieszkańców (sprzedaż wraz z lokatorami),</a:t>
            </a:r>
          </a:p>
          <a:p>
            <a:r>
              <a:rPr lang="pl-PL" sz="2000" dirty="0" smtClean="0"/>
              <a:t>sklepy </a:t>
            </a:r>
            <a:r>
              <a:rPr lang="pl-PL" sz="2000" dirty="0"/>
              <a:t>zakładowe = sklepy branżowe,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88640"/>
            <a:ext cx="822960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61501"/>
            <a:ext cx="3555032" cy="228889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04048" y="5558087"/>
            <a:ext cx="39604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/>
              <a:t>Stachanow w nocy z 30/31 sierpnia 1935 r., podczas jednej </a:t>
            </a:r>
            <a:r>
              <a:rPr lang="pl-PL" sz="1700" dirty="0" smtClean="0"/>
              <a:t>zmiany w </a:t>
            </a:r>
            <a:r>
              <a:rPr lang="pl-PL" sz="1700" dirty="0"/>
              <a:t>kopalni </a:t>
            </a:r>
            <a:r>
              <a:rPr lang="pl-PL" sz="1700" dirty="0" smtClean="0"/>
              <a:t>węgla </a:t>
            </a:r>
            <a:r>
              <a:rPr lang="pl-PL" sz="1700" dirty="0" err="1" smtClean="0"/>
              <a:t>Centralnaja</a:t>
            </a:r>
            <a:r>
              <a:rPr lang="pl-PL" sz="1700" dirty="0" smtClean="0"/>
              <a:t> Irmino</a:t>
            </a:r>
            <a:r>
              <a:rPr lang="pl-PL" sz="1700" dirty="0"/>
              <a:t>, wykonał 1475% normy (tj. wydobył 102 tony węgla</a:t>
            </a:r>
            <a:r>
              <a:rPr lang="pl-PL" sz="1700" dirty="0" smtClean="0"/>
              <a:t>).</a:t>
            </a:r>
            <a:endParaRPr lang="pl-PL" sz="17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652120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356991"/>
            <a:ext cx="3672408" cy="21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872" y="1655133"/>
            <a:ext cx="503021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BABBAGE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/>
              <a:t>p</a:t>
            </a:r>
            <a:r>
              <a:rPr lang="pl-PL" dirty="0" smtClean="0"/>
              <a:t>rofesor matematyki w Cambridge,</a:t>
            </a:r>
          </a:p>
          <a:p>
            <a:r>
              <a:rPr lang="pl-PL" dirty="0" smtClean="0"/>
              <a:t>opisywał </a:t>
            </a:r>
            <a:r>
              <a:rPr lang="pl-PL" dirty="0"/>
              <a:t>za pomocą liczb zjawiska </a:t>
            </a:r>
            <a:r>
              <a:rPr lang="pl-PL" dirty="0" smtClean="0"/>
              <a:t>społeczne,</a:t>
            </a:r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rekursor współczesnej statystyki,</a:t>
            </a:r>
          </a:p>
          <a:p>
            <a:r>
              <a:rPr lang="pl-PL" dirty="0"/>
              <a:t>t</a:t>
            </a:r>
            <a:r>
              <a:rPr lang="pl-PL" dirty="0" smtClean="0"/>
              <a:t>wórca maszyny różnicowej,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711392" y="5670351"/>
            <a:ext cx="292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Charles </a:t>
            </a:r>
            <a:r>
              <a:rPr lang="pl-PL" dirty="0" err="1" smtClean="0"/>
              <a:t>Babbage</a:t>
            </a:r>
            <a:r>
              <a:rPr lang="pl-PL" dirty="0" smtClean="0"/>
              <a:t> (1792-1871)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9679"/>
            <a:ext cx="3051672" cy="35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872" y="1655133"/>
            <a:ext cx="510222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BABBAGE</a:t>
            </a:r>
          </a:p>
          <a:p>
            <a:pPr marL="0" indent="0" algn="ctr">
              <a:buNone/>
            </a:pPr>
            <a:endParaRPr lang="pl-PL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/>
              <a:t>wymyślił własny system kodowania na perforowanych kartach,</a:t>
            </a:r>
          </a:p>
          <a:p>
            <a:r>
              <a:rPr lang="pl-PL" dirty="0"/>
              <a:t>twórca maszyny analitycznej,</a:t>
            </a:r>
          </a:p>
          <a:p>
            <a:r>
              <a:rPr lang="pl-PL" dirty="0" smtClean="0"/>
              <a:t>dowodził</a:t>
            </a:r>
            <a:r>
              <a:rPr lang="pl-PL" dirty="0"/>
              <a:t>, że praca ludzka może być badana w sposób </a:t>
            </a:r>
            <a:r>
              <a:rPr lang="pl-PL" dirty="0" smtClean="0"/>
              <a:t>naukowy.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823521" y="5261200"/>
            <a:ext cx="2920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Charles </a:t>
            </a:r>
            <a:r>
              <a:rPr lang="pl-PL" dirty="0" err="1" smtClean="0"/>
              <a:t>Babbage</a:t>
            </a:r>
            <a:r>
              <a:rPr lang="pl-PL" dirty="0" smtClean="0"/>
              <a:t> (1792-1871)</a:t>
            </a:r>
          </a:p>
          <a:p>
            <a:pPr algn="just" fontAlgn="base"/>
            <a:r>
              <a:rPr lang="pl-PL" dirty="0" smtClean="0"/>
              <a:t>grawerowanie </a:t>
            </a:r>
            <a:r>
              <a:rPr lang="pl-PL" dirty="0"/>
              <a:t>z 1871 roku.</a:t>
            </a:r>
          </a:p>
          <a:p>
            <a:pPr algn="just" fontAlgn="base"/>
            <a:r>
              <a:rPr lang="pl-PL" sz="1400" i="1" dirty="0"/>
              <a:t>Biblioteka </a:t>
            </a:r>
            <a:r>
              <a:rPr lang="pl-PL" sz="1400" i="1" dirty="0" smtClean="0"/>
              <a:t>Kongresu w </a:t>
            </a:r>
            <a:r>
              <a:rPr lang="pl-PL" sz="1400" i="1" dirty="0"/>
              <a:t>Waszyngtonie</a:t>
            </a:r>
            <a:endParaRPr lang="pl-PL" sz="1400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2954"/>
            <a:ext cx="3124019" cy="358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750" y="5949280"/>
            <a:ext cx="8229600" cy="7486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400" dirty="0" smtClean="0"/>
              <a:t>Maszyna różnicowa w </a:t>
            </a:r>
            <a:r>
              <a:rPr lang="pl-PL" sz="2400" dirty="0" err="1"/>
              <a:t>Computer</a:t>
            </a:r>
            <a:r>
              <a:rPr lang="pl-PL" sz="2400" dirty="0"/>
              <a:t> </a:t>
            </a:r>
            <a:r>
              <a:rPr lang="pl-PL" sz="2400" dirty="0" err="1"/>
              <a:t>History</a:t>
            </a:r>
            <a:r>
              <a:rPr lang="pl-PL" sz="2400" dirty="0"/>
              <a:t> </a:t>
            </a:r>
            <a:r>
              <a:rPr lang="pl-PL" sz="2400" dirty="0" err="1" smtClean="0"/>
              <a:t>Museum</a:t>
            </a:r>
            <a:r>
              <a:rPr lang="pl-PL" sz="2400" dirty="0"/>
              <a:t> w </a:t>
            </a:r>
            <a:r>
              <a:rPr lang="pl-PL" sz="2400" dirty="0" err="1"/>
              <a:t>Mountain</a:t>
            </a:r>
            <a:r>
              <a:rPr lang="pl-PL" sz="2400" dirty="0"/>
              <a:t> </a:t>
            </a:r>
            <a:r>
              <a:rPr lang="pl-PL" sz="2400" dirty="0" err="1"/>
              <a:t>View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hrabstwie Santa </a:t>
            </a:r>
            <a:r>
              <a:rPr lang="pl-PL" sz="2400" dirty="0" err="1"/>
              <a:t>Clara</a:t>
            </a:r>
            <a:r>
              <a:rPr lang="pl-PL" sz="2400" dirty="0"/>
              <a:t> (w Dolinie Krzemowej).</a:t>
            </a:r>
            <a:endParaRPr lang="pl-PL" sz="24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12" y="1556792"/>
            <a:ext cx="583264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2" name="Prostokąt 1"/>
          <p:cNvSpPr/>
          <p:nvPr/>
        </p:nvSpPr>
        <p:spPr>
          <a:xfrm>
            <a:off x="395536" y="2564904"/>
            <a:ext cx="2720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Maszyna analityczna </a:t>
            </a:r>
            <a:r>
              <a:rPr lang="pl-PL" sz="2000" b="1" dirty="0" smtClean="0"/>
              <a:t>Charlesa </a:t>
            </a:r>
            <a:r>
              <a:rPr lang="pl-PL" sz="2000" b="1" dirty="0" err="1" smtClean="0"/>
              <a:t>Babbage'a</a:t>
            </a:r>
            <a:r>
              <a:rPr lang="pl-PL" sz="2000" b="1" dirty="0" smtClean="0"/>
              <a:t>.</a:t>
            </a:r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b="1" dirty="0" smtClean="0"/>
              <a:t>Uznawana za pierwszy komputer.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967625" y="6246604"/>
            <a:ext cx="273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Muzeum Nauki w Londynie</a:t>
            </a:r>
            <a:endParaRPr lang="pl-PL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13" y="1618783"/>
            <a:ext cx="5135190" cy="467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381503" y="5016667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6871231" y="5065595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6804248" y="3057097"/>
            <a:ext cx="18208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" y="2982925"/>
            <a:ext cx="1847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519" y="1624663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500" dirty="0" smtClean="0"/>
              <a:t>Wynik badań przeprowadzonych w angielskich zakładach przemysłowych </a:t>
            </a:r>
            <a:r>
              <a:rPr lang="pl-PL" sz="2500" dirty="0"/>
              <a:t>przez </a:t>
            </a:r>
            <a:r>
              <a:rPr lang="pl-PL" sz="2500" dirty="0" smtClean="0"/>
              <a:t>Ch. </a:t>
            </a:r>
            <a:r>
              <a:rPr lang="pl-PL" sz="2500" dirty="0" err="1" smtClean="0"/>
              <a:t>Babbage’a</a:t>
            </a:r>
            <a:r>
              <a:rPr lang="pl-PL" sz="2500" dirty="0" smtClean="0"/>
              <a:t> (pierwsza połowa XIX w.).</a:t>
            </a:r>
          </a:p>
          <a:p>
            <a:pPr marL="0" indent="0">
              <a:spcBef>
                <a:spcPts val="0"/>
              </a:spcBef>
              <a:buNone/>
            </a:pPr>
            <a:endParaRPr lang="pl-PL" sz="4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DYSPROPORCJE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technologia</a:t>
            </a:r>
            <a:r>
              <a:rPr lang="pl-PL" sz="2600" dirty="0" smtClean="0">
                <a:solidFill>
                  <a:schemeClr val="bg1"/>
                </a:solidFill>
              </a:rPr>
              <a:t> 			</a:t>
            </a:r>
            <a:r>
              <a:rPr lang="pl-PL" sz="1800" i="1" dirty="0" smtClean="0">
                <a:solidFill>
                  <a:schemeClr val="bg1"/>
                </a:solidFill>
              </a:rPr>
              <a:t>(</a:t>
            </a:r>
            <a:r>
              <a:rPr lang="pl-PL" sz="1800" i="1" dirty="0">
                <a:solidFill>
                  <a:schemeClr val="bg1"/>
                </a:solidFill>
              </a:rPr>
              <a:t>między</a:t>
            </a:r>
            <a:r>
              <a:rPr lang="pl-PL" sz="2000" i="1" dirty="0" smtClean="0">
                <a:solidFill>
                  <a:schemeClr val="bg1"/>
                </a:solidFill>
              </a:rPr>
              <a:t>)</a:t>
            </a:r>
            <a:r>
              <a:rPr lang="pl-PL" sz="2600" dirty="0" smtClean="0">
                <a:solidFill>
                  <a:schemeClr val="bg1"/>
                </a:solidFill>
              </a:rPr>
              <a:t>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</a:t>
            </a:r>
            <a:r>
              <a:rPr lang="pl-PL" sz="2600" dirty="0" smtClean="0"/>
              <a:t>			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>
                <a:solidFill>
                  <a:schemeClr val="bg1"/>
                </a:solidFill>
              </a:rPr>
              <a:t>	</a:t>
            </a:r>
            <a:r>
              <a:rPr lang="pl-PL" sz="2600" dirty="0" smtClean="0">
                <a:solidFill>
                  <a:schemeClr val="bg1"/>
                </a:solidFill>
              </a:rPr>
              <a:t>						</a:t>
            </a:r>
            <a:r>
              <a:rPr lang="pl-P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ludzkiej</a:t>
            </a:r>
          </a:p>
          <a:p>
            <a:pPr marL="0" indent="0">
              <a:spcBef>
                <a:spcPts val="0"/>
              </a:spcBef>
              <a:buNone/>
            </a:pPr>
            <a:endParaRPr lang="pl-PL" sz="2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600" dirty="0" smtClean="0"/>
          </a:p>
          <a:p>
            <a:pPr marL="0" indent="0">
              <a:spcBef>
                <a:spcPts val="0"/>
              </a:spcBef>
              <a:buNone/>
            </a:pPr>
            <a:endParaRPr lang="pl-PL" sz="3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w</a:t>
            </a:r>
            <a:r>
              <a:rPr lang="pl-PL" sz="2400" dirty="0" smtClean="0"/>
              <a:t>ynalazki,</a:t>
            </a:r>
            <a:r>
              <a:rPr lang="pl-PL" sz="2400" dirty="0"/>
              <a:t>	</a:t>
            </a:r>
            <a:r>
              <a:rPr lang="pl-PL" sz="2400" dirty="0" smtClean="0"/>
              <a:t>					przedmiotowe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rozwój 							traktowanie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nauk ścisłych						pracowników</a:t>
            </a: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962164" y="3501008"/>
            <a:ext cx="3096344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1043608" y="4209225"/>
            <a:ext cx="0" cy="7920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7452320" y="4293096"/>
            <a:ext cx="0" cy="723571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7" y="2132856"/>
            <a:ext cx="3549085" cy="4977680"/>
          </a:xfr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6077" y="1672434"/>
            <a:ext cx="7582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Babbage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economy of machinery and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(1832 r.)</a:t>
            </a:r>
          </a:p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Babbage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sprawie gospodarki maszyn i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(1832 r.)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98330" y="2560923"/>
            <a:ext cx="4998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Opis warunków panujących w przemyśle.</a:t>
            </a:r>
          </a:p>
          <a:p>
            <a:endParaRPr lang="pl-PL" sz="700" dirty="0" smtClean="0"/>
          </a:p>
          <a:p>
            <a:r>
              <a:rPr lang="pl-PL" dirty="0" smtClean="0"/>
              <a:t>Opis metod badania organizacji.</a:t>
            </a:r>
          </a:p>
          <a:p>
            <a:endParaRPr lang="pl-PL" sz="700" dirty="0" smtClean="0"/>
          </a:p>
          <a:p>
            <a:r>
              <a:rPr lang="pl-PL" dirty="0" smtClean="0"/>
              <a:t>Mierzenie czasu pracy dla usprawnienia organizacji.</a:t>
            </a:r>
          </a:p>
          <a:p>
            <a:endParaRPr lang="pl-PL" sz="700" dirty="0" smtClean="0"/>
          </a:p>
          <a:p>
            <a:r>
              <a:rPr lang="pl-PL" dirty="0" smtClean="0"/>
              <a:t>Podstawowa zasada organizacji produkcji: naukowe przedstawienie podziału pracy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63888" y="4550720"/>
            <a:ext cx="5686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Aspekt ludzki</a:t>
            </a:r>
          </a:p>
          <a:p>
            <a:r>
              <a:rPr lang="pl-PL" u="sng" dirty="0" smtClean="0"/>
              <a:t>Ch. </a:t>
            </a:r>
            <a:r>
              <a:rPr lang="pl-PL" u="sng" dirty="0" err="1" smtClean="0"/>
              <a:t>Babbage</a:t>
            </a:r>
            <a:r>
              <a:rPr lang="pl-PL" u="sng" dirty="0" smtClean="0"/>
              <a:t> zwrócił uwagę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Dobre stosunki między kierownictwem a pracownikami.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Dobór właściwych pracowników.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Odpowiedzialność pracownika.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1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następnym spotkaniu:</a:t>
            </a:r>
          </a:p>
          <a:p>
            <a:pPr marL="0" indent="0">
              <a:buNone/>
            </a:pPr>
            <a:r>
              <a:rPr lang="pl-PL" sz="2400" dirty="0" smtClean="0"/>
              <a:t>Szkoły </a:t>
            </a:r>
            <a:r>
              <a:rPr lang="pl-PL" sz="2400" dirty="0" err="1" smtClean="0"/>
              <a:t>oiz</a:t>
            </a:r>
            <a:r>
              <a:rPr lang="pl-PL" sz="2400" dirty="0" smtClean="0"/>
              <a:t>, podejścia oraz sporny charakter ich wyodrębnienia</a:t>
            </a:r>
          </a:p>
          <a:p>
            <a:pPr marL="0" indent="0">
              <a:buNone/>
            </a:pPr>
            <a:r>
              <a:rPr lang="pl-PL" sz="2400" dirty="0" smtClean="0"/>
              <a:t>Szkoła klasyczna nauki </a:t>
            </a:r>
            <a:r>
              <a:rPr lang="pl-PL" sz="2400" dirty="0" err="1" smtClean="0"/>
              <a:t>oiz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Prekursorzy naukowego badania organizacji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636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Starożytne korzenie nauki </a:t>
            </a:r>
            <a:r>
              <a:rPr lang="pl-PL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pl-PL" dirty="0" smtClean="0"/>
              <a:t>Biblia,</a:t>
            </a:r>
            <a:r>
              <a:rPr lang="pl-PL" i="1" dirty="0"/>
              <a:t> </a:t>
            </a:r>
            <a:endParaRPr lang="pl-PL" dirty="0" smtClean="0"/>
          </a:p>
          <a:p>
            <a:pPr algn="just"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tarogreckie rozprawy filozoficzne,</a:t>
            </a:r>
          </a:p>
          <a:p>
            <a:pPr algn="just">
              <a:buFontTx/>
              <a:buChar char="-"/>
            </a:pPr>
            <a:r>
              <a:rPr lang="pl-PL" dirty="0" smtClean="0"/>
              <a:t>Kartezjusz, </a:t>
            </a:r>
            <a:r>
              <a:rPr lang="pl-PL" i="1" dirty="0"/>
              <a:t>Rozprawa o </a:t>
            </a:r>
            <a:r>
              <a:rPr lang="pl-PL" i="1" dirty="0" smtClean="0"/>
              <a:t>metodzie,</a:t>
            </a:r>
          </a:p>
          <a:p>
            <a:pPr algn="just">
              <a:buFontTx/>
              <a:buChar char="-"/>
            </a:pPr>
            <a:r>
              <a:rPr lang="pl-PL" dirty="0"/>
              <a:t>i</a:t>
            </a:r>
            <a:r>
              <a:rPr lang="pl-PL" dirty="0" smtClean="0"/>
              <a:t>nne źródła pisane (dzienniki, sprawozdania, rejestry …).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Geneza badań nad organizacją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225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67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dirty="0" smtClean="0"/>
          </a:p>
          <a:p>
            <a:pPr marL="0" indent="0" algn="ctr">
              <a:buNone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XIX/XX 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– powstanie Nauki </a:t>
            </a:r>
            <a:r>
              <a:rPr lang="pl-PL" sz="2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endParaRPr lang="pl-PL" sz="2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200" dirty="0" smtClean="0"/>
              <a:t>„Nauka </a:t>
            </a:r>
            <a:r>
              <a:rPr lang="pl-PL" sz="2200" dirty="0"/>
              <a:t>organizacji i zarządzania powstała jako naukowa refleksja nad praktycznymi działaniami </a:t>
            </a:r>
            <a:r>
              <a:rPr lang="pl-PL" sz="2200" dirty="0" smtClean="0"/>
              <a:t>podejmowanymi w okresie XIX i początków XX wieku w </a:t>
            </a:r>
            <a:r>
              <a:rPr lang="pl-PL" sz="2200" dirty="0"/>
              <a:t>dziedzinie organizacji pracy i poszukiwania procesów zarządzania </a:t>
            </a:r>
            <a:r>
              <a:rPr lang="pl-PL" sz="2200" dirty="0" smtClean="0"/>
              <a:t>produkcją przemysłową w nowych warunkach, jakie nastąpiły w wyniku rewolucji przemysłowej przełomu XVIII i XIX wieku.”</a:t>
            </a:r>
            <a:endParaRPr lang="pl-PL" sz="2200" dirty="0"/>
          </a:p>
          <a:p>
            <a:pPr marL="0" indent="0" algn="r">
              <a:buNone/>
            </a:pPr>
            <a:r>
              <a:rPr lang="pl-PL" sz="1700" dirty="0" smtClean="0"/>
              <a:t>(Jerzy Korczak)</a:t>
            </a:r>
          </a:p>
          <a:p>
            <a:pPr marL="0" indent="0" algn="r">
              <a:buNone/>
            </a:pPr>
            <a:endParaRPr lang="pl-PL" sz="1700" dirty="0" smtClean="0"/>
          </a:p>
          <a:p>
            <a:pPr marL="0" indent="0" algn="ctr">
              <a:buNone/>
            </a:pPr>
            <a:r>
              <a:rPr lang="pl-PL" sz="2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Determinantą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smtClean="0"/>
              <a:t>powstania i rozwoju nauki </a:t>
            </a:r>
            <a:r>
              <a:rPr lang="pl-PL" sz="2300" dirty="0" err="1" smtClean="0"/>
              <a:t>oiz</a:t>
            </a:r>
            <a:r>
              <a:rPr lang="pl-PL" sz="2300" dirty="0" smtClean="0"/>
              <a:t> był </a:t>
            </a:r>
            <a:r>
              <a:rPr lang="pl-PL" sz="2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 praktyczny</a:t>
            </a:r>
            <a:r>
              <a:rPr lang="pl-PL" sz="2300" dirty="0" smtClean="0"/>
              <a:t>.</a:t>
            </a:r>
            <a:endParaRPr lang="pl-PL" sz="23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1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050" dirty="0" smtClean="0"/>
          </a:p>
          <a:p>
            <a:pPr marL="0" indent="0" algn="ctr">
              <a:buNone/>
            </a:pPr>
            <a:r>
              <a:rPr lang="pl-PL" sz="2400" dirty="0" smtClean="0"/>
              <a:t>GOSPODARSTWO ROLNE / LATYFUNDIUM</a:t>
            </a:r>
          </a:p>
          <a:p>
            <a:pPr marL="0" indent="0" algn="ctr">
              <a:buNone/>
            </a:pPr>
            <a:r>
              <a:rPr lang="pl-PL" sz="2400" dirty="0" smtClean="0"/>
              <a:t>WARSZTAT RZEMIEŚLNICZY / MANUFAKTURA </a:t>
            </a:r>
            <a:r>
              <a:rPr lang="pl-PL" sz="1800" dirty="0" smtClean="0"/>
              <a:t>(300 – 600 os.)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SYTUACJA PRZED REWOLUCJĄ PRZEMYSŁOWĄ</a:t>
            </a:r>
            <a:br>
              <a:rPr lang="pl-PL" sz="2700" dirty="0" smtClean="0"/>
            </a:br>
            <a:r>
              <a:rPr lang="pl-PL" sz="2200" dirty="0" smtClean="0"/>
              <a:t>(przed </a:t>
            </a:r>
            <a:r>
              <a:rPr lang="pl-PL" sz="2200" dirty="0"/>
              <a:t>przełomem XVIII i </a:t>
            </a:r>
            <a:r>
              <a:rPr lang="pl-PL" sz="2200" dirty="0" smtClean="0"/>
              <a:t>XIX w.)</a:t>
            </a:r>
            <a:endParaRPr lang="pl-PL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2974672"/>
            <a:ext cx="39338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86683" y="5712208"/>
            <a:ext cx="3981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Wnętrze zakładu włókienniczego - manufaktura sukna braci </a:t>
            </a:r>
            <a:r>
              <a:rPr lang="pl-PL" dirty="0" err="1"/>
              <a:t>Repphan</a:t>
            </a:r>
            <a:r>
              <a:rPr lang="pl-PL" dirty="0"/>
              <a:t> w Kaliszu.</a:t>
            </a:r>
          </a:p>
        </p:txBody>
      </p:sp>
      <p:pic>
        <p:nvPicPr>
          <p:cNvPr id="1029" name="Picture 5" descr="Znalezione obrazy dla zapytania Baltazar Beh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0947"/>
            <a:ext cx="2304256" cy="27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9146" y="5731564"/>
            <a:ext cx="346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Rycina przedstawiająca Cech Krawiecki,</a:t>
            </a:r>
            <a:r>
              <a:rPr lang="pl-PL" i="1" dirty="0" smtClean="0"/>
              <a:t> Kodeks </a:t>
            </a:r>
            <a:r>
              <a:rPr lang="pl-PL" i="1" dirty="0"/>
              <a:t>Baltazara </a:t>
            </a:r>
            <a:r>
              <a:rPr lang="pl-PL" i="1" dirty="0" smtClean="0"/>
              <a:t>Behema, </a:t>
            </a:r>
            <a:r>
              <a:rPr lang="pl-PL" dirty="0" smtClean="0"/>
              <a:t>1505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1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600" dirty="0"/>
              <a:t>Produkcja była oparta na tradycyjnych formach organizacyjnych: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własność środków produkcji</a:t>
            </a:r>
          </a:p>
          <a:p>
            <a:pPr marL="0" indent="0">
              <a:buNone/>
            </a:pPr>
            <a:r>
              <a:rPr lang="pl-PL" sz="2600" dirty="0"/>
              <a:t>	(najważniejsza przesłanka posiadania władzy)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własność ludzi</a:t>
            </a:r>
          </a:p>
          <a:p>
            <a:pPr marL="0" indent="0">
              <a:buNone/>
            </a:pPr>
            <a:r>
              <a:rPr lang="pl-PL" sz="2600" dirty="0"/>
              <a:t>	(rolnictwo feudalne, pańszczyzna chłopów)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liniowe struktury organizacyjne, paternalistyczne</a:t>
            </a:r>
          </a:p>
          <a:p>
            <a:pPr marL="0" indent="0">
              <a:buNone/>
            </a:pPr>
            <a:r>
              <a:rPr lang="pl-PL" sz="2600" dirty="0"/>
              <a:t>	(wzorowane na więzach rodzinnych)</a:t>
            </a:r>
          </a:p>
          <a:p>
            <a:pPr>
              <a:buFontTx/>
              <a:buChar char="-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tradycyjne powielanie metod pracy</a:t>
            </a:r>
          </a:p>
          <a:p>
            <a:pPr marL="0" indent="0">
              <a:buNone/>
            </a:pPr>
            <a:r>
              <a:rPr lang="pl-PL" sz="2600" dirty="0"/>
              <a:t>	(z pokolenia na pokolenie, brak postępu</a:t>
            </a:r>
            <a:r>
              <a:rPr lang="pl-PL" sz="2600" dirty="0" smtClean="0"/>
              <a:t>)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SYTUACJA PRZED REWOLUCJĄ PRZEMYSŁOWĄ</a:t>
            </a:r>
            <a:br>
              <a:rPr lang="pl-PL" sz="2700" dirty="0" smtClean="0"/>
            </a:br>
            <a:r>
              <a:rPr lang="pl-PL" sz="2200" dirty="0" smtClean="0"/>
              <a:t>(XVIII/ XIX w.)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7194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771" y="1700808"/>
            <a:ext cx="8640960" cy="41373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Wiek XVIII to wiek </a:t>
            </a:r>
            <a:r>
              <a:rPr lang="pl-PL" sz="2000" dirty="0" smtClean="0"/>
              <a:t>oświecenia i idei. To </a:t>
            </a:r>
            <a:r>
              <a:rPr lang="pl-PL" sz="2000" dirty="0"/>
              <a:t>okres </a:t>
            </a:r>
            <a:r>
              <a:rPr lang="pl-PL" sz="2000" dirty="0" smtClean="0"/>
              <a:t>ciekawości, eksperymentowania </a:t>
            </a:r>
            <a:r>
              <a:rPr lang="pl-PL" sz="2000" dirty="0"/>
              <a:t>i dążenia do wyjaśniania wszelkich </a:t>
            </a:r>
            <a:r>
              <a:rPr lang="pl-PL" sz="2000" dirty="0" smtClean="0"/>
              <a:t>zjawisk.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NASTĘPUJĄ PRZEMIANY: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b="1" u="sng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  <a:p>
            <a:pPr marL="0" indent="0">
              <a:spcBef>
                <a:spcPts val="0"/>
              </a:spcBef>
              <a:buNone/>
            </a:pPr>
            <a:endParaRPr lang="pl-PL" sz="20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</a:t>
            </a:r>
            <a:br>
              <a:rPr lang="pl-PL" sz="2700" dirty="0" smtClean="0"/>
            </a:br>
            <a:r>
              <a:rPr lang="pl-PL" sz="2200" dirty="0" smtClean="0"/>
              <a:t>(XVIII/ XIX)</a:t>
            </a:r>
            <a:endParaRPr lang="pl-PL" sz="2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68592"/>
              </p:ext>
            </p:extLst>
          </p:nvPr>
        </p:nvGraphicFramePr>
        <p:xfrm>
          <a:off x="308787" y="2924944"/>
          <a:ext cx="8496944" cy="3764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04256"/>
                <a:gridCol w="3247910"/>
                <a:gridCol w="2944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TECHNICZNE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SPOŁECZNE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EKONOMICZNE</a:t>
                      </a:r>
                      <a:endParaRPr lang="pl-PL" b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wynalazki 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zmiana stratyfikacji społecznej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postępująca industrializacja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maszyna parowa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koło wodne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maszyna tkacka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nowe grupy:</a:t>
                      </a:r>
                    </a:p>
                    <a:p>
                      <a:r>
                        <a:rPr lang="pl-PL" dirty="0" smtClean="0"/>
                        <a:t>– robotnicy        – urzędnicy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– producenci     – handlowcy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 smtClean="0"/>
                        <a:t>społeczeństwo feudalne społeczeństwo kapitalistyczne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rozwój przemysłu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powstanie fabryk (ponad 1000 os.)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podział pracy rozproszony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dirty="0" smtClean="0"/>
                        <a:t>     (w kilku fabrykach)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odkrycia naukowe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migracja ludności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zniesienie pańszczyzny</a:t>
                      </a:r>
                      <a:endParaRPr lang="pl-P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chemia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fizyka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ze</a:t>
                      </a:r>
                      <a:r>
                        <a:rPr lang="pl-PL" baseline="0" dirty="0" smtClean="0"/>
                        <a:t> wsi do miasta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rozwój dużych ośrodków przemysłowych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model rolniczy            model przemysłowy</a:t>
                      </a:r>
                      <a:endParaRPr lang="pl-PL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zwiększenie popytu i podaży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Łącznik prosty ze strzałką 9"/>
          <p:cNvCxnSpPr/>
          <p:nvPr/>
        </p:nvCxnSpPr>
        <p:spPr>
          <a:xfrm>
            <a:off x="5364088" y="465313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668344" y="573325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Następuje gwałtowny rozwój gospodarki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Podstawowa cecha: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koncentracja produkcji = powstawanie dużych przedsiębiorstw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Pojawiają się problemy związane z funkcjonowaniem dużych przedsiębiorstw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u="sng" dirty="0" smtClean="0"/>
              <a:t>Podział pracy: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n</a:t>
            </a:r>
            <a:r>
              <a:rPr lang="pl-PL" sz="2000" dirty="0" smtClean="0"/>
              <a:t>ie zamyka się już w jednej organizacji,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d</a:t>
            </a:r>
            <a:r>
              <a:rPr lang="pl-PL" sz="2000" dirty="0" smtClean="0"/>
              <a:t>okonuje się pomiędzy różnymi wyspecjalizowanymi fabrykami.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Pojawiają się problemy koordynacji i harmonizacji pracy i produkcji.</a:t>
            </a:r>
            <a:endParaRPr lang="pl-PL" sz="1400" dirty="0" smtClean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 i PO</a:t>
            </a:r>
            <a:br>
              <a:rPr lang="pl-PL" sz="2700" dirty="0" smtClean="0"/>
            </a:br>
            <a:r>
              <a:rPr lang="pl-PL" sz="2200" dirty="0" smtClean="0"/>
              <a:t>(XVIII/ XIX w. i pocz. XIX w.)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081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007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Pojawia się merytoryczne zainteresowanie problemami pracy, kierowania, organizacji – powstaje nauka.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Problemami </a:t>
            </a:r>
            <a:r>
              <a:rPr lang="pl-PL" sz="3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r>
              <a:rPr lang="pl-PL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zajmowali się:</a:t>
            </a:r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b="1" u="sng" dirty="0" smtClean="0">
                <a:solidFill>
                  <a:schemeClr val="accent5">
                    <a:lumMod val="75000"/>
                  </a:schemeClr>
                </a:solidFill>
              </a:rPr>
              <a:t>Praktycy:</a:t>
            </a:r>
          </a:p>
          <a:p>
            <a:r>
              <a:rPr lang="pl-PL" dirty="0"/>
              <a:t>g</a:t>
            </a:r>
            <a:r>
              <a:rPr lang="pl-PL" dirty="0" smtClean="0"/>
              <a:t>łównie oni zajmowali się tymi zagadnieniami,</a:t>
            </a:r>
          </a:p>
          <a:p>
            <a:r>
              <a:rPr lang="pl-PL" dirty="0"/>
              <a:t>n</a:t>
            </a:r>
            <a:r>
              <a:rPr lang="pl-PL" dirty="0" smtClean="0"/>
              <a:t>ie opisują swoich eksperymentów,</a:t>
            </a:r>
          </a:p>
          <a:p>
            <a:r>
              <a:rPr lang="pl-PL" dirty="0"/>
              <a:t>w</a:t>
            </a:r>
            <a:r>
              <a:rPr lang="pl-PL" dirty="0" smtClean="0"/>
              <a:t>iedza na temat ich eksperymentów pochodzi z badań porównawczych rozwoju techniki.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u="sng" dirty="0" smtClean="0">
                <a:solidFill>
                  <a:schemeClr val="accent5">
                    <a:lumMod val="75000"/>
                  </a:schemeClr>
                </a:solidFill>
              </a:rPr>
              <a:t>Przedstawiciele nauki:</a:t>
            </a:r>
          </a:p>
          <a:p>
            <a:pPr marL="0" indent="0">
              <a:buNone/>
            </a:pPr>
            <a:r>
              <a:rPr lang="pl-PL" dirty="0" smtClean="0"/>
              <a:t>Początkowo rzadko zajmują się tymi zagadnieniami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  <a:br>
              <a:rPr lang="pl-PL" sz="2800" dirty="0" smtClean="0"/>
            </a:br>
            <a:r>
              <a:rPr lang="pl-PL" sz="2800" dirty="0" smtClean="0"/>
              <a:t>Geneza badań nad organizacją</a:t>
            </a:r>
          </a:p>
          <a:p>
            <a:endParaRPr lang="pl-PL" sz="1200" dirty="0" smtClean="0"/>
          </a:p>
          <a:p>
            <a:r>
              <a:rPr lang="pl-PL" sz="2700" dirty="0" smtClean="0"/>
              <a:t>REWOLUCJA PRZEMYSŁOWA i PO</a:t>
            </a:r>
            <a:br>
              <a:rPr lang="pl-PL" sz="2700" dirty="0" smtClean="0"/>
            </a:br>
            <a:r>
              <a:rPr lang="pl-PL" sz="2200" dirty="0"/>
              <a:t>(XVIII/ XIX w. i pocz. XIX w.)</a:t>
            </a:r>
          </a:p>
        </p:txBody>
      </p:sp>
    </p:spTree>
    <p:extLst>
      <p:ext uri="{BB962C8B-B14F-4D97-AF65-F5344CB8AC3E}">
        <p14:creationId xmlns:p14="http://schemas.microsoft.com/office/powerpoint/2010/main" val="36817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899</Words>
  <Application>Microsoft Office PowerPoint</Application>
  <PresentationFormat>Pokaz na ekranie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mg</cp:lastModifiedBy>
  <cp:revision>95</cp:revision>
  <cp:lastPrinted>2017-10-06T09:14:31Z</cp:lastPrinted>
  <dcterms:created xsi:type="dcterms:W3CDTF">2017-10-03T20:06:39Z</dcterms:created>
  <dcterms:modified xsi:type="dcterms:W3CDTF">2017-10-17T11:43:59Z</dcterms:modified>
</cp:coreProperties>
</file>