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92" r:id="rId3"/>
    <p:sldId id="294" r:id="rId4"/>
    <p:sldId id="295" r:id="rId5"/>
    <p:sldId id="296" r:id="rId6"/>
    <p:sldId id="301" r:id="rId7"/>
    <p:sldId id="298" r:id="rId8"/>
    <p:sldId id="297" r:id="rId9"/>
    <p:sldId id="299" r:id="rId10"/>
    <p:sldId id="300" r:id="rId11"/>
    <p:sldId id="273" r:id="rId12"/>
    <p:sldId id="308" r:id="rId13"/>
    <p:sldId id="305" r:id="rId14"/>
    <p:sldId id="307" r:id="rId15"/>
    <p:sldId id="306" r:id="rId16"/>
    <p:sldId id="309" r:id="rId17"/>
    <p:sldId id="310" r:id="rId18"/>
    <p:sldId id="311" r:id="rId19"/>
    <p:sldId id="312" r:id="rId20"/>
    <p:sldId id="314" r:id="rId21"/>
    <p:sldId id="313" r:id="rId22"/>
    <p:sldId id="315" r:id="rId23"/>
    <p:sldId id="316" r:id="rId24"/>
    <p:sldId id="319" r:id="rId25"/>
    <p:sldId id="320" r:id="rId26"/>
    <p:sldId id="322" r:id="rId27"/>
    <p:sldId id="323" r:id="rId28"/>
    <p:sldId id="324" r:id="rId29"/>
    <p:sldId id="293" r:id="rId30"/>
  </p:sldIdLst>
  <p:sldSz cx="9144000" cy="6858000" type="screen4x3"/>
  <p:notesSz cx="6858000" cy="9947275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33B739"/>
    <a:srgbClr val="4FF747"/>
    <a:srgbClr val="12C7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Styl z motywem 1 — Ak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9F172B-A4BF-4F18-94F3-53B90B245F5B}" type="datetimeFigureOut">
              <a:rPr lang="pl-PL" smtClean="0"/>
              <a:t>2017-10-18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67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E4AADB-CE64-4B66-99A7-895152BA1B3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36499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4AADB-CE64-4B66-99A7-895152BA1B34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33046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47E90-A204-4B81-9AA5-1FC1261BBB9C}" type="datetimeFigureOut">
              <a:rPr lang="pl-PL" smtClean="0"/>
              <a:t>2017-10-18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0C597-52F4-4546-B0FD-B58C2D316D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99513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47E90-A204-4B81-9AA5-1FC1261BBB9C}" type="datetimeFigureOut">
              <a:rPr lang="pl-PL" smtClean="0"/>
              <a:t>2017-10-18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0C597-52F4-4546-B0FD-B58C2D316D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30876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47E90-A204-4B81-9AA5-1FC1261BBB9C}" type="datetimeFigureOut">
              <a:rPr lang="pl-PL" smtClean="0"/>
              <a:t>2017-10-18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0C597-52F4-4546-B0FD-B58C2D316D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37659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47E90-A204-4B81-9AA5-1FC1261BBB9C}" type="datetimeFigureOut">
              <a:rPr lang="pl-PL" smtClean="0"/>
              <a:t>2017-10-18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0C597-52F4-4546-B0FD-B58C2D316D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83581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47E90-A204-4B81-9AA5-1FC1261BBB9C}" type="datetimeFigureOut">
              <a:rPr lang="pl-PL" smtClean="0"/>
              <a:t>2017-10-18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0C597-52F4-4546-B0FD-B58C2D316D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36128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47E90-A204-4B81-9AA5-1FC1261BBB9C}" type="datetimeFigureOut">
              <a:rPr lang="pl-PL" smtClean="0"/>
              <a:t>2017-10-18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0C597-52F4-4546-B0FD-B58C2D316D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85658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47E90-A204-4B81-9AA5-1FC1261BBB9C}" type="datetimeFigureOut">
              <a:rPr lang="pl-PL" smtClean="0"/>
              <a:t>2017-10-18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0C597-52F4-4546-B0FD-B58C2D316D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35817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47E90-A204-4B81-9AA5-1FC1261BBB9C}" type="datetimeFigureOut">
              <a:rPr lang="pl-PL" smtClean="0"/>
              <a:t>2017-10-18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0C597-52F4-4546-B0FD-B58C2D316D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87493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47E90-A204-4B81-9AA5-1FC1261BBB9C}" type="datetimeFigureOut">
              <a:rPr lang="pl-PL" smtClean="0"/>
              <a:t>2017-10-18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0C597-52F4-4546-B0FD-B58C2D316D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51709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47E90-A204-4B81-9AA5-1FC1261BBB9C}" type="datetimeFigureOut">
              <a:rPr lang="pl-PL" smtClean="0"/>
              <a:t>2017-10-18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0C597-52F4-4546-B0FD-B58C2D316D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07290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47E90-A204-4B81-9AA5-1FC1261BBB9C}" type="datetimeFigureOut">
              <a:rPr lang="pl-PL" smtClean="0"/>
              <a:t>2017-10-18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0C597-52F4-4546-B0FD-B58C2D316D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00610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547E90-A204-4B81-9AA5-1FC1261BBB9C}" type="datetimeFigureOut">
              <a:rPr lang="pl-PL" smtClean="0"/>
              <a:t>2017-10-18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20C597-52F4-4546-B0FD-B58C2D316D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45778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s://www.google.pl/url?sa=i&amp;rct=j&amp;q=&amp;esrc=s&amp;source=images&amp;cd=&amp;cad=rja&amp;uact=8&amp;ved=0ahUKEwiA9OSNkvrWAhVFLlAKHXeWA24QjRwIBw&amp;url=http://3obieg.pl/witold-kiezun-dwanascie-zasad-harringtona-emersona&amp;psig=AOvVaw2pLUSkjjcsHyT8_4rFLV3W&amp;ust=1508415020177977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s://www.google.pl/url?sa=i&amp;rct=j&amp;q=&amp;esrc=s&amp;source=images&amp;cd=&amp;cad=rja&amp;uact=8&amp;ved=0ahUKEwi45JPVk_rWAhXCEVAKHY9-DI0QjRwIBw&amp;url=http://blog.goodelearning.com/prince2/a-brief-history-of-prince2-project-management/&amp;psig=AOvVaw1SNpQhEpHanbPCYLSiYEvf&amp;ust=1508415450370358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95536" y="188640"/>
            <a:ext cx="8280920" cy="6264696"/>
          </a:xfrm>
          <a:ln w="25400">
            <a:solidFill>
              <a:srgbClr val="008000">
                <a:alpha val="50000"/>
              </a:srgbClr>
            </a:solidFill>
          </a:ln>
        </p:spPr>
        <p:txBody>
          <a:bodyPr>
            <a:normAutofit/>
          </a:bodyPr>
          <a:lstStyle/>
          <a:p>
            <a:pPr algn="r"/>
            <a:r>
              <a:rPr lang="pl-PL" sz="40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NAUKA ORGANIZACJI I ZARZĄDZANIA</a:t>
            </a:r>
            <a:r>
              <a:rPr lang="pl-PL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sz="1600" dirty="0" smtClean="0"/>
              <a:t/>
            </a:r>
            <a:br>
              <a:rPr lang="pl-PL" sz="1600" dirty="0" smtClean="0"/>
            </a:br>
            <a:r>
              <a:rPr lang="pl-PL" sz="1600" dirty="0" smtClean="0"/>
              <a:t/>
            </a:r>
            <a:br>
              <a:rPr lang="pl-PL" sz="1600" dirty="0" smtClean="0"/>
            </a:br>
            <a:r>
              <a:rPr lang="nn-NO" sz="1800" dirty="0" smtClean="0"/>
              <a:t>I</a:t>
            </a:r>
            <a:r>
              <a:rPr lang="pl-PL" sz="1800" dirty="0" smtClean="0"/>
              <a:t>II </a:t>
            </a:r>
            <a:r>
              <a:rPr lang="nn-NO" sz="1800" dirty="0" smtClean="0"/>
              <a:t>SS</a:t>
            </a:r>
            <a:r>
              <a:rPr lang="pl-PL" sz="1800" dirty="0" smtClean="0"/>
              <a:t>A, </a:t>
            </a:r>
            <a:r>
              <a:rPr lang="nn-NO" sz="1800" dirty="0" smtClean="0"/>
              <a:t>I</a:t>
            </a:r>
            <a:r>
              <a:rPr lang="pl-PL" sz="1800" dirty="0" smtClean="0"/>
              <a:t>II </a:t>
            </a:r>
            <a:r>
              <a:rPr lang="nn-NO" sz="1800" dirty="0" smtClean="0"/>
              <a:t>SN</a:t>
            </a:r>
            <a:r>
              <a:rPr lang="pl-PL" sz="1800" dirty="0" smtClean="0"/>
              <a:t>A licencjat</a:t>
            </a:r>
            <a:endParaRPr lang="pl-PL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021757"/>
            <a:ext cx="4910220" cy="493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138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 txBox="1">
            <a:spLocks/>
          </p:cNvSpPr>
          <p:nvPr/>
        </p:nvSpPr>
        <p:spPr>
          <a:xfrm>
            <a:off x="395536" y="0"/>
            <a:ext cx="8229600" cy="1143000"/>
          </a:xfrm>
          <a:prstGeom prst="rect">
            <a:avLst/>
          </a:prstGeom>
          <a:solidFill>
            <a:srgbClr val="33B739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 smtClean="0"/>
              <a:t>NAUKA ORGANIZACJI I ZARZĄDZANIA</a:t>
            </a:r>
          </a:p>
          <a:p>
            <a:r>
              <a:rPr lang="pl-PL" sz="2800" dirty="0" smtClean="0"/>
              <a:t>Wyodrębnienie szkół</a:t>
            </a:r>
            <a:endParaRPr lang="pl-PL" sz="2800" dirty="0"/>
          </a:p>
        </p:txBody>
      </p: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251520" y="1340768"/>
            <a:ext cx="8640960" cy="1972816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pl-PL" sz="2800" b="1" u="sng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PODZIAŁ SZKÓŁ ZE WZGLĘDU NA CEL</a:t>
            </a:r>
          </a:p>
          <a:p>
            <a:pPr marL="0" indent="0">
              <a:spcBef>
                <a:spcPts val="0"/>
              </a:spcBef>
              <a:buNone/>
            </a:pPr>
            <a:endParaRPr lang="pl-PL" sz="2800" dirty="0"/>
          </a:p>
          <a:p>
            <a:pPr marL="0" indent="0">
              <a:spcBef>
                <a:spcPts val="0"/>
              </a:spcBef>
              <a:buNone/>
            </a:pPr>
            <a:r>
              <a:rPr lang="pl-PL" sz="2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SZKOŁA OTWARTA				      SZKOŁA KLASYCZNA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sz="2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(in. nowoczesna)				      (in. zamknięta)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5327576" y="3227548"/>
            <a:ext cx="3636912" cy="1923604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endParaRPr lang="pl-PL" sz="900" dirty="0" smtClean="0"/>
          </a:p>
          <a:p>
            <a:r>
              <a:rPr lang="pl-PL" sz="2000" dirty="0" smtClean="0"/>
              <a:t>Tworzenie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 smtClean="0"/>
              <a:t>zamkniętych modeli organizacyjnych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 smtClean="0"/>
              <a:t>„gotowe recepty” na rozwiązanie problemów</a:t>
            </a:r>
          </a:p>
          <a:p>
            <a:endParaRPr lang="pl-PL" sz="1000" dirty="0" smtClean="0"/>
          </a:p>
        </p:txBody>
      </p:sp>
      <p:sp>
        <p:nvSpPr>
          <p:cNvPr id="7" name="pole tekstowe 6"/>
          <p:cNvSpPr txBox="1"/>
          <p:nvPr/>
        </p:nvSpPr>
        <p:spPr>
          <a:xfrm>
            <a:off x="169314" y="3205425"/>
            <a:ext cx="3959386" cy="1938992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r>
              <a:rPr lang="pl-PL" sz="2000" dirty="0" smtClean="0"/>
              <a:t>Podstawowe założenie </a:t>
            </a:r>
          </a:p>
          <a:p>
            <a:r>
              <a:rPr lang="pl-PL" sz="2000" dirty="0"/>
              <a:t> </a:t>
            </a:r>
            <a:r>
              <a:rPr lang="pl-PL" sz="2000" dirty="0" smtClean="0"/>
              <a:t>        brak uniwersalnych zasad o </a:t>
            </a:r>
            <a:r>
              <a:rPr lang="pl-PL" sz="2000" dirty="0" err="1" smtClean="0"/>
              <a:t>oiz</a:t>
            </a:r>
            <a:endParaRPr lang="pl-PL" sz="2000" dirty="0" smtClean="0"/>
          </a:p>
          <a:p>
            <a:endParaRPr lang="pl-PL" sz="2000" dirty="0" smtClean="0"/>
          </a:p>
          <a:p>
            <a:r>
              <a:rPr lang="pl-PL" sz="2000" dirty="0" smtClean="0"/>
              <a:t>Dobór metody badawczej, która pozwala opisać i zrozumieć rzeczywistość organizacyjną.</a:t>
            </a:r>
          </a:p>
        </p:txBody>
      </p:sp>
      <p:cxnSp>
        <p:nvCxnSpPr>
          <p:cNvPr id="9" name="Łącznik prosty ze strzałką 8"/>
          <p:cNvCxnSpPr/>
          <p:nvPr/>
        </p:nvCxnSpPr>
        <p:spPr>
          <a:xfrm>
            <a:off x="2555776" y="3429000"/>
            <a:ext cx="1368152" cy="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Łącznik prosty ze strzałką 10"/>
          <p:cNvCxnSpPr/>
          <p:nvPr/>
        </p:nvCxnSpPr>
        <p:spPr>
          <a:xfrm>
            <a:off x="251520" y="3717032"/>
            <a:ext cx="396044" cy="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ole tekstowe 11"/>
          <p:cNvSpPr txBox="1"/>
          <p:nvPr/>
        </p:nvSpPr>
        <p:spPr>
          <a:xfrm>
            <a:off x="4139952" y="2996952"/>
            <a:ext cx="11876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200" b="1" u="sng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CECHY</a:t>
            </a:r>
            <a:endParaRPr lang="pl-PL" sz="2200" b="1" u="sng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4170672" y="5074207"/>
            <a:ext cx="11569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200" b="1" u="sng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SZKOŁY</a:t>
            </a:r>
            <a:endParaRPr lang="pl-PL" sz="2200" b="1" u="sng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5327576" y="5445224"/>
            <a:ext cx="3636912" cy="1200329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r>
              <a:rPr lang="pl-PL" dirty="0" smtClean="0"/>
              <a:t>KLASYCZNA</a:t>
            </a:r>
          </a:p>
          <a:p>
            <a:r>
              <a:rPr lang="pl-PL" dirty="0" smtClean="0"/>
              <a:t>BEHAWIORALNA</a:t>
            </a:r>
          </a:p>
          <a:p>
            <a:r>
              <a:rPr lang="pl-PL" dirty="0" smtClean="0"/>
              <a:t>ILOŚCIOWA</a:t>
            </a:r>
          </a:p>
          <a:p>
            <a:r>
              <a:rPr lang="pl-PL" dirty="0" smtClean="0"/>
              <a:t>SYSTEMÓW SPOŁECZNYCH</a:t>
            </a:r>
            <a:endParaRPr lang="pl-PL" dirty="0"/>
          </a:p>
        </p:txBody>
      </p:sp>
      <p:sp>
        <p:nvSpPr>
          <p:cNvPr id="15" name="pole tekstowe 14"/>
          <p:cNvSpPr txBox="1"/>
          <p:nvPr/>
        </p:nvSpPr>
        <p:spPr>
          <a:xfrm>
            <a:off x="210349" y="5418796"/>
            <a:ext cx="3956835" cy="1200329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endParaRPr lang="pl-PL" dirty="0" smtClean="0"/>
          </a:p>
          <a:p>
            <a:r>
              <a:rPr lang="pl-PL" dirty="0" smtClean="0"/>
              <a:t>PODEJŚCIE INTEGRUJĄCE SYTUACYJNE</a:t>
            </a:r>
          </a:p>
          <a:p>
            <a:r>
              <a:rPr lang="pl-PL" dirty="0" smtClean="0"/>
              <a:t>PODEJŚCIE INTEGRUJĄCE SYSTEMOWE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81735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 txBox="1">
            <a:spLocks/>
          </p:cNvSpPr>
          <p:nvPr/>
        </p:nvSpPr>
        <p:spPr>
          <a:xfrm>
            <a:off x="395536" y="0"/>
            <a:ext cx="8229600" cy="1143000"/>
          </a:xfrm>
          <a:prstGeom prst="rect">
            <a:avLst/>
          </a:prstGeom>
          <a:solidFill>
            <a:srgbClr val="33B739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 smtClean="0"/>
              <a:t>NAUKA ORGANIZACJI I ZARZĄDZANIA</a:t>
            </a:r>
          </a:p>
          <a:p>
            <a:r>
              <a:rPr lang="pl-PL" sz="2800" dirty="0" smtClean="0"/>
              <a:t>Szkoły nauki organizacji i zarządzania</a:t>
            </a:r>
            <a:endParaRPr lang="pl-PL" sz="2800" dirty="0"/>
          </a:p>
        </p:txBody>
      </p:sp>
      <p:sp>
        <p:nvSpPr>
          <p:cNvPr id="16" name="Symbol zastępczy zawartości 15"/>
          <p:cNvSpPr>
            <a:spLocks noGrp="1"/>
          </p:cNvSpPr>
          <p:nvPr>
            <p:ph idx="1"/>
          </p:nvPr>
        </p:nvSpPr>
        <p:spPr>
          <a:xfrm>
            <a:off x="395536" y="1628800"/>
            <a:ext cx="8496944" cy="4824536"/>
          </a:xfrm>
        </p:spPr>
        <p:txBody>
          <a:bodyPr/>
          <a:lstStyle/>
          <a:p>
            <a:pPr marL="0" indent="0" algn="ctr">
              <a:buNone/>
            </a:pPr>
            <a:r>
              <a:rPr lang="pl-PL" sz="3000" b="1" u="sng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SZKOŁY NAUKI ORGANIZACJI I ZARZĄDZANIA</a:t>
            </a:r>
          </a:p>
          <a:p>
            <a:pPr marL="0" indent="0" algn="ctr">
              <a:buNone/>
            </a:pPr>
            <a:endParaRPr lang="pl-PL" sz="2800" b="1" u="sng" dirty="0" smtClean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24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KLASYCZNA</a:t>
            </a:r>
          </a:p>
          <a:p>
            <a:r>
              <a:rPr lang="pl-PL" sz="24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BEHAWIORALNA</a:t>
            </a:r>
          </a:p>
          <a:p>
            <a:r>
              <a:rPr lang="pl-PL" sz="24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ILOŚCIOWA</a:t>
            </a:r>
          </a:p>
          <a:p>
            <a:pPr marL="0" indent="0">
              <a:buNone/>
            </a:pPr>
            <a:endParaRPr lang="pl-PL" sz="2400" b="1" dirty="0" smtClean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24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4FF7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SYSTEMÓW SPOŁECZNYCH</a:t>
            </a:r>
          </a:p>
          <a:p>
            <a:r>
              <a:rPr lang="pl-PL" sz="24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4FF7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INTEGRUJĄCEGO PODEJŚCIA SYSTEMOWEGO</a:t>
            </a:r>
          </a:p>
          <a:p>
            <a:r>
              <a:rPr lang="pl-PL" sz="24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4FF7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INTEGRUJĄCEGO PODEJŚCIA SYTUACYJNEGO </a:t>
            </a:r>
          </a:p>
          <a:p>
            <a:pPr marL="0" indent="0">
              <a:buNone/>
            </a:pPr>
            <a:r>
              <a:rPr lang="pl-PL" sz="24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4FF7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(in. neoklasyczna, empiryczna)</a:t>
            </a:r>
          </a:p>
          <a:p>
            <a:pPr marL="0" indent="0">
              <a:buNone/>
            </a:pPr>
            <a:endParaRPr lang="pl-PL" sz="2400" b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4FF74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pole tekstowe 16"/>
          <p:cNvSpPr txBox="1"/>
          <p:nvPr/>
        </p:nvSpPr>
        <p:spPr>
          <a:xfrm>
            <a:off x="6753247" y="2884293"/>
            <a:ext cx="18126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JASNO </a:t>
            </a:r>
          </a:p>
          <a:p>
            <a:pPr algn="ctr"/>
            <a:r>
              <a:rPr lang="pl-PL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WYODRĘBNIONE</a:t>
            </a:r>
            <a:endParaRPr lang="pl-PL" b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pole tekstowe 17"/>
          <p:cNvSpPr txBox="1"/>
          <p:nvPr/>
        </p:nvSpPr>
        <p:spPr>
          <a:xfrm>
            <a:off x="6809352" y="4434959"/>
            <a:ext cx="17004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4FF7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SPORNE </a:t>
            </a:r>
          </a:p>
          <a:p>
            <a:pPr algn="ctr"/>
            <a:r>
              <a:rPr lang="pl-PL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4FF7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WYODRĘNIENIE</a:t>
            </a:r>
            <a:endParaRPr lang="pl-PL" b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4FF74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4672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840" y="1268761"/>
            <a:ext cx="8928992" cy="1222493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pl-PL" b="1" u="sng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SZKOŁA KLASYCZNA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pl-PL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1880 r.						1924 r.</a:t>
            </a:r>
            <a:endParaRPr lang="pl-PL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395536" y="0"/>
            <a:ext cx="8229600" cy="1143000"/>
          </a:xfrm>
          <a:prstGeom prst="rect">
            <a:avLst/>
          </a:prstGeom>
          <a:solidFill>
            <a:srgbClr val="33B739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 smtClean="0"/>
              <a:t>NAUKA ORGANIZACJI I ZARZĄDZANIA</a:t>
            </a:r>
          </a:p>
          <a:p>
            <a:r>
              <a:rPr lang="pl-PL" sz="2800" dirty="0" smtClean="0"/>
              <a:t>Szkoły nauki organizacji i zarządzania</a:t>
            </a:r>
            <a:endParaRPr lang="pl-PL" sz="2800" dirty="0"/>
          </a:p>
        </p:txBody>
      </p:sp>
      <p:sp>
        <p:nvSpPr>
          <p:cNvPr id="6" name="pole tekstowe 5"/>
          <p:cNvSpPr txBox="1"/>
          <p:nvPr/>
        </p:nvSpPr>
        <p:spPr>
          <a:xfrm>
            <a:off x="-2671" y="2137311"/>
            <a:ext cx="91095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/>
              <a:t>Początek zawodowej pracy Taylora 			Powstanie szkoły behawioralnej</a:t>
            </a:r>
          </a:p>
          <a:p>
            <a:r>
              <a:rPr lang="pl-PL" sz="2000" dirty="0" smtClean="0"/>
              <a:t>						Eksperyment w </a:t>
            </a:r>
            <a:r>
              <a:rPr lang="pl-PL" sz="2000" dirty="0" err="1" smtClean="0"/>
              <a:t>Hawthorn</a:t>
            </a:r>
            <a:endParaRPr lang="pl-PL" sz="2000" dirty="0"/>
          </a:p>
        </p:txBody>
      </p:sp>
      <p:sp>
        <p:nvSpPr>
          <p:cNvPr id="7" name="pole tekstowe 6"/>
          <p:cNvSpPr txBox="1"/>
          <p:nvPr/>
        </p:nvSpPr>
        <p:spPr>
          <a:xfrm>
            <a:off x="223737" y="3140968"/>
            <a:ext cx="38164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KIERUNEK </a:t>
            </a:r>
            <a:r>
              <a:rPr lang="pl-PL" sz="2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NAUKOWEGO </a:t>
            </a:r>
            <a:r>
              <a:rPr lang="pl-PL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ZARZĄDZANIA</a:t>
            </a:r>
          </a:p>
          <a:p>
            <a:pPr algn="ctr"/>
            <a:r>
              <a:rPr lang="pl-PL" sz="2400" dirty="0"/>
              <a:t>(naukowej organizacji pracy) </a:t>
            </a:r>
            <a:r>
              <a:rPr lang="pl-PL" sz="2400" dirty="0" smtClean="0"/>
              <a:t>1880 r.-1915 r.</a:t>
            </a:r>
            <a:endParaRPr lang="pl-PL" sz="2400" dirty="0"/>
          </a:p>
        </p:txBody>
      </p:sp>
      <p:sp>
        <p:nvSpPr>
          <p:cNvPr id="8" name="pole tekstowe 7"/>
          <p:cNvSpPr txBox="1"/>
          <p:nvPr/>
        </p:nvSpPr>
        <p:spPr>
          <a:xfrm>
            <a:off x="4932037" y="3140968"/>
            <a:ext cx="417486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KIERUNEK ADMINISTRACYJNY</a:t>
            </a:r>
          </a:p>
          <a:p>
            <a:pPr algn="ctr"/>
            <a:endParaRPr lang="pl-PL" sz="2400" dirty="0"/>
          </a:p>
          <a:p>
            <a:pPr algn="ctr"/>
            <a:r>
              <a:rPr lang="pl-PL" sz="2400" dirty="0" smtClean="0"/>
              <a:t>(</a:t>
            </a:r>
            <a:r>
              <a:rPr lang="pl-PL" sz="2400" dirty="0"/>
              <a:t>zarządzania administracyjnego)</a:t>
            </a:r>
          </a:p>
          <a:p>
            <a:pPr algn="ctr"/>
            <a:r>
              <a:rPr lang="pl-PL" sz="2400" dirty="0" smtClean="0"/>
              <a:t>1916 r.-1924 </a:t>
            </a:r>
            <a:r>
              <a:rPr lang="pl-PL" sz="2400" dirty="0"/>
              <a:t>r</a:t>
            </a:r>
            <a:r>
              <a:rPr lang="pl-PL" sz="2400" dirty="0" smtClean="0"/>
              <a:t>.</a:t>
            </a:r>
            <a:endParaRPr lang="pl-PL" sz="2400" dirty="0"/>
          </a:p>
        </p:txBody>
      </p:sp>
      <p:cxnSp>
        <p:nvCxnSpPr>
          <p:cNvPr id="10" name="Łącznik prosty ze strzałką 9"/>
          <p:cNvCxnSpPr/>
          <p:nvPr/>
        </p:nvCxnSpPr>
        <p:spPr>
          <a:xfrm>
            <a:off x="1979712" y="2137311"/>
            <a:ext cx="5039755" cy="0"/>
          </a:xfrm>
          <a:prstGeom prst="straightConnector1">
            <a:avLst/>
          </a:prstGeom>
          <a:ln w="38100">
            <a:solidFill>
              <a:srgbClr val="008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ze strzałką 11"/>
          <p:cNvCxnSpPr>
            <a:stCxn id="6" idx="0"/>
          </p:cNvCxnSpPr>
          <p:nvPr/>
        </p:nvCxnSpPr>
        <p:spPr>
          <a:xfrm flipH="1">
            <a:off x="2771800" y="2137311"/>
            <a:ext cx="1780314" cy="1003657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Łącznik prosty ze strzałką 13"/>
          <p:cNvCxnSpPr/>
          <p:nvPr/>
        </p:nvCxnSpPr>
        <p:spPr>
          <a:xfrm>
            <a:off x="4552114" y="2137311"/>
            <a:ext cx="1820086" cy="1075665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700683"/>
            <a:ext cx="2160240" cy="1849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975" y="4678959"/>
            <a:ext cx="1520825" cy="192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977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840" y="1268761"/>
            <a:ext cx="8928992" cy="1222493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pl-PL" b="1" u="sng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SZKOŁA BEHAWIORALNA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pl-PL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pl-PL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 1924 r.</a:t>
            </a:r>
            <a:endParaRPr lang="pl-PL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395536" y="0"/>
            <a:ext cx="8229600" cy="1143000"/>
          </a:xfrm>
          <a:prstGeom prst="rect">
            <a:avLst/>
          </a:prstGeom>
          <a:solidFill>
            <a:srgbClr val="33B739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 smtClean="0"/>
              <a:t>NAUKA ORGANIZACJI I ZARZĄDZANIA</a:t>
            </a:r>
          </a:p>
          <a:p>
            <a:r>
              <a:rPr lang="pl-PL" sz="2800" dirty="0" smtClean="0"/>
              <a:t>Szkoły nauki organizacji i zarządzania</a:t>
            </a:r>
            <a:endParaRPr lang="pl-PL" sz="2800" dirty="0"/>
          </a:p>
        </p:txBody>
      </p:sp>
      <p:sp>
        <p:nvSpPr>
          <p:cNvPr id="6" name="pole tekstowe 5"/>
          <p:cNvSpPr txBox="1"/>
          <p:nvPr/>
        </p:nvSpPr>
        <p:spPr>
          <a:xfrm>
            <a:off x="2339753" y="2272074"/>
            <a:ext cx="4248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/>
              <a:t>Eksperyment w </a:t>
            </a:r>
            <a:r>
              <a:rPr lang="pl-PL" sz="2000" dirty="0" err="1" smtClean="0"/>
              <a:t>Hawthorn</a:t>
            </a:r>
            <a:endParaRPr lang="pl-PL" sz="2000" dirty="0"/>
          </a:p>
        </p:txBody>
      </p:sp>
      <p:sp>
        <p:nvSpPr>
          <p:cNvPr id="7" name="pole tekstowe 6"/>
          <p:cNvSpPr txBox="1"/>
          <p:nvPr/>
        </p:nvSpPr>
        <p:spPr>
          <a:xfrm>
            <a:off x="223737" y="3069170"/>
            <a:ext cx="38164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KIERUNEK STOSUNKÓW MIĘDZYLUDZKICH</a:t>
            </a:r>
            <a:endParaRPr lang="pl-PL" sz="24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l-PL" sz="2400" dirty="0" smtClean="0"/>
              <a:t>(</a:t>
            </a:r>
            <a:r>
              <a:rPr lang="pl-PL" sz="2400" dirty="0" err="1" smtClean="0"/>
              <a:t>human</a:t>
            </a:r>
            <a:r>
              <a:rPr lang="pl-PL" sz="2400" dirty="0" smtClean="0"/>
              <a:t> relations) </a:t>
            </a:r>
          </a:p>
          <a:p>
            <a:pPr algn="ctr"/>
            <a:r>
              <a:rPr lang="pl-PL" sz="2400" dirty="0" smtClean="0"/>
              <a:t>1924 r.-1939 r.</a:t>
            </a:r>
            <a:endParaRPr lang="pl-PL" sz="2400" dirty="0"/>
          </a:p>
        </p:txBody>
      </p:sp>
      <p:sp>
        <p:nvSpPr>
          <p:cNvPr id="8" name="pole tekstowe 7"/>
          <p:cNvSpPr txBox="1"/>
          <p:nvPr/>
        </p:nvSpPr>
        <p:spPr>
          <a:xfrm>
            <a:off x="5096300" y="3150926"/>
            <a:ext cx="366074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KIERUNEK BEHAWIORALNY</a:t>
            </a:r>
          </a:p>
          <a:p>
            <a:pPr algn="ctr"/>
            <a:endParaRPr lang="pl-PL" sz="2400" dirty="0"/>
          </a:p>
          <a:p>
            <a:pPr algn="ctr"/>
            <a:r>
              <a:rPr lang="pl-PL" sz="2400" dirty="0" smtClean="0"/>
              <a:t>(zachowań organizacyjnych)</a:t>
            </a:r>
            <a:endParaRPr lang="pl-PL" sz="2400" dirty="0"/>
          </a:p>
          <a:p>
            <a:pPr algn="ctr"/>
            <a:r>
              <a:rPr lang="pl-PL" sz="2400" dirty="0"/>
              <a:t>o</a:t>
            </a:r>
            <a:r>
              <a:rPr lang="pl-PL" sz="2400" dirty="0" smtClean="0"/>
              <a:t>d lat 40. XX w.</a:t>
            </a:r>
            <a:endParaRPr lang="pl-PL" sz="2400" dirty="0"/>
          </a:p>
        </p:txBody>
      </p:sp>
      <p:cxnSp>
        <p:nvCxnSpPr>
          <p:cNvPr id="12" name="Łącznik prosty ze strzałką 11"/>
          <p:cNvCxnSpPr/>
          <p:nvPr/>
        </p:nvCxnSpPr>
        <p:spPr>
          <a:xfrm flipH="1">
            <a:off x="2843808" y="2567343"/>
            <a:ext cx="890157" cy="501827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Łącznik prosty ze strzałką 13"/>
          <p:cNvCxnSpPr/>
          <p:nvPr/>
        </p:nvCxnSpPr>
        <p:spPr>
          <a:xfrm>
            <a:off x="5012666" y="2613094"/>
            <a:ext cx="910043" cy="537832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737" y="4619338"/>
            <a:ext cx="1857072" cy="178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571" y="4619338"/>
            <a:ext cx="1302778" cy="1807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pole tekstowe 12"/>
          <p:cNvSpPr txBox="1"/>
          <p:nvPr/>
        </p:nvSpPr>
        <p:spPr>
          <a:xfrm>
            <a:off x="243885" y="6485658"/>
            <a:ext cx="8657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     Elton Mayo        Douglas </a:t>
            </a:r>
            <a:r>
              <a:rPr lang="pl-PL" dirty="0" err="1" smtClean="0"/>
              <a:t>McGregor</a:t>
            </a:r>
            <a:r>
              <a:rPr lang="pl-PL" dirty="0" smtClean="0"/>
              <a:t>  		Abraham Maslow 	               </a:t>
            </a:r>
            <a:r>
              <a:rPr lang="pl-PL" dirty="0" err="1" smtClean="0"/>
              <a:t>Rensis</a:t>
            </a:r>
            <a:r>
              <a:rPr lang="pl-PL" dirty="0" smtClean="0"/>
              <a:t> </a:t>
            </a:r>
            <a:r>
              <a:rPr lang="pl-PL" dirty="0" err="1" smtClean="0"/>
              <a:t>Likert</a:t>
            </a:r>
            <a:endParaRPr lang="pl-PL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6574" y="4638829"/>
            <a:ext cx="3187714" cy="1793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5" y="4638830"/>
            <a:ext cx="1639092" cy="1817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673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840" y="1268761"/>
            <a:ext cx="8928992" cy="1222493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pl-PL" b="1" u="sng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SZKOŁA BEHAWIORALNA</a:t>
            </a:r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395536" y="0"/>
            <a:ext cx="8229600" cy="1143000"/>
          </a:xfrm>
          <a:prstGeom prst="rect">
            <a:avLst/>
          </a:prstGeom>
          <a:solidFill>
            <a:srgbClr val="33B739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 smtClean="0"/>
              <a:t>NAUKA ORGANIZACJI I ZARZĄDZANIA</a:t>
            </a:r>
          </a:p>
          <a:p>
            <a:r>
              <a:rPr lang="pl-PL" sz="2800" dirty="0" smtClean="0"/>
              <a:t>Szkoły nauki organizacji i zarządzania</a:t>
            </a:r>
            <a:endParaRPr lang="pl-PL" sz="2800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0" y="6285603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err="1"/>
              <a:t>Rensis</a:t>
            </a:r>
            <a:r>
              <a:rPr lang="pl-PL" sz="2000" dirty="0"/>
              <a:t> </a:t>
            </a:r>
            <a:r>
              <a:rPr lang="pl-PL" sz="2000" dirty="0" err="1"/>
              <a:t>Likert</a:t>
            </a:r>
            <a:r>
              <a:rPr lang="pl-PL" sz="2000" dirty="0"/>
              <a:t> i Angus Campbell </a:t>
            </a:r>
            <a:r>
              <a:rPr lang="pl-PL" sz="2000" dirty="0" smtClean="0"/>
              <a:t>na Uniwersytecie Michigan podczas II Wojny Światowej </a:t>
            </a:r>
            <a:endParaRPr lang="pl-PL" sz="2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980" y="1844824"/>
            <a:ext cx="6408712" cy="4432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255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840" y="1268761"/>
            <a:ext cx="5174232" cy="1222493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pl-PL" b="1" u="sng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SZKOŁA ILOŚCIOWA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pl-PL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pl-PL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 1941/1942 r.</a:t>
            </a:r>
            <a:endParaRPr lang="pl-PL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395536" y="0"/>
            <a:ext cx="8229600" cy="1143000"/>
          </a:xfrm>
          <a:prstGeom prst="rect">
            <a:avLst/>
          </a:prstGeom>
          <a:solidFill>
            <a:srgbClr val="33B739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 smtClean="0"/>
              <a:t>NAUKA ORGANIZACJI I ZARZĄDZANIA</a:t>
            </a:r>
          </a:p>
          <a:p>
            <a:r>
              <a:rPr lang="pl-PL" sz="2800" dirty="0" smtClean="0"/>
              <a:t>Szkoły nauki organizacji i zarządzania</a:t>
            </a:r>
            <a:endParaRPr lang="pl-PL" sz="2800" dirty="0"/>
          </a:p>
        </p:txBody>
      </p:sp>
      <p:sp>
        <p:nvSpPr>
          <p:cNvPr id="7" name="pole tekstowe 6"/>
          <p:cNvSpPr txBox="1"/>
          <p:nvPr/>
        </p:nvSpPr>
        <p:spPr>
          <a:xfrm>
            <a:off x="235815" y="2882010"/>
            <a:ext cx="24795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KIERUNEK BADAŃ OPERACYJNYCH</a:t>
            </a:r>
            <a:endParaRPr lang="pl-PL" sz="24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l-PL" sz="2400" dirty="0" smtClean="0"/>
              <a:t>od 1941 r.</a:t>
            </a:r>
            <a:endParaRPr lang="pl-PL" sz="2400" dirty="0"/>
          </a:p>
        </p:txBody>
      </p:sp>
      <p:sp>
        <p:nvSpPr>
          <p:cNvPr id="8" name="pole tekstowe 7"/>
          <p:cNvSpPr txBox="1"/>
          <p:nvPr/>
        </p:nvSpPr>
        <p:spPr>
          <a:xfrm>
            <a:off x="2915816" y="2906202"/>
            <a:ext cx="25706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KIERUNEK </a:t>
            </a:r>
          </a:p>
          <a:p>
            <a:pPr algn="ctr"/>
            <a:r>
              <a:rPr lang="pl-PL" sz="2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TEORII DECYZJI</a:t>
            </a:r>
          </a:p>
          <a:p>
            <a:pPr algn="ctr"/>
            <a:r>
              <a:rPr lang="pl-PL" sz="2400" dirty="0" smtClean="0"/>
              <a:t>koniec lat 40. XX w.</a:t>
            </a:r>
            <a:endParaRPr lang="pl-PL" sz="2400" dirty="0"/>
          </a:p>
        </p:txBody>
      </p:sp>
      <p:cxnSp>
        <p:nvCxnSpPr>
          <p:cNvPr id="12" name="Łącznik prosty ze strzałką 11"/>
          <p:cNvCxnSpPr/>
          <p:nvPr/>
        </p:nvCxnSpPr>
        <p:spPr>
          <a:xfrm flipH="1">
            <a:off x="957933" y="2371509"/>
            <a:ext cx="890157" cy="501827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Łącznik prosty ze strzałką 13"/>
          <p:cNvCxnSpPr/>
          <p:nvPr/>
        </p:nvCxnSpPr>
        <p:spPr>
          <a:xfrm>
            <a:off x="3563888" y="2371509"/>
            <a:ext cx="946448" cy="534693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ole tekstowe 12"/>
          <p:cNvSpPr txBox="1"/>
          <p:nvPr/>
        </p:nvSpPr>
        <p:spPr>
          <a:xfrm>
            <a:off x="243885" y="6485658"/>
            <a:ext cx="7449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	Patrick </a:t>
            </a:r>
            <a:r>
              <a:rPr lang="pl-PL" dirty="0" err="1" smtClean="0"/>
              <a:t>Blackett</a:t>
            </a:r>
            <a:r>
              <a:rPr lang="pl-PL" dirty="0" smtClean="0"/>
              <a:t>				Robert </a:t>
            </a:r>
            <a:r>
              <a:rPr lang="pl-PL" dirty="0" err="1" smtClean="0"/>
              <a:t>McNamara</a:t>
            </a:r>
            <a:endParaRPr lang="pl-P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15" y="4082339"/>
            <a:ext cx="16192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092387"/>
            <a:ext cx="3002786" cy="2281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255" y="4092387"/>
            <a:ext cx="1831897" cy="229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065" y="4082339"/>
            <a:ext cx="1899959" cy="228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5220072" y="1363636"/>
            <a:ext cx="3923928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l-PL" altLang="pl-PL" sz="2000" dirty="0"/>
              <a:t>Koncentruje się na </a:t>
            </a:r>
            <a:r>
              <a:rPr lang="pl-PL" altLang="pl-PL" sz="2000" dirty="0" smtClean="0"/>
              <a:t>zastosowaniu: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altLang="pl-PL" sz="2000" dirty="0"/>
              <a:t>m</a:t>
            </a:r>
            <a:r>
              <a:rPr lang="pl-PL" altLang="pl-PL" sz="2000" dirty="0" smtClean="0"/>
              <a:t>odeli, </a:t>
            </a:r>
            <a:r>
              <a:rPr lang="pl-PL" altLang="pl-PL" sz="2000" dirty="0"/>
              <a:t>metod matematycznych </a:t>
            </a:r>
            <a:endParaRPr lang="pl-PL" altLang="pl-PL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altLang="pl-PL" sz="2000" dirty="0" smtClean="0"/>
              <a:t>symulacji </a:t>
            </a:r>
          </a:p>
          <a:p>
            <a:r>
              <a:rPr lang="pl-PL" altLang="pl-PL" sz="2000" dirty="0" smtClean="0"/>
              <a:t>do rozwiązywania problemów decyzyjnych w złożonych organizacjach.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361408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840" y="1268761"/>
            <a:ext cx="8928992" cy="1222493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pl-PL" b="1" u="sng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SZKOŁA ILOŚCIOWA</a:t>
            </a:r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395536" y="0"/>
            <a:ext cx="8229600" cy="1143000"/>
          </a:xfrm>
          <a:prstGeom prst="rect">
            <a:avLst/>
          </a:prstGeom>
          <a:solidFill>
            <a:srgbClr val="33B739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 smtClean="0"/>
              <a:t>NAUKA ORGANIZACJI I ZARZĄDZANIA</a:t>
            </a:r>
          </a:p>
          <a:p>
            <a:r>
              <a:rPr lang="pl-PL" sz="2800" dirty="0" smtClean="0"/>
              <a:t>Szkoły nauki organizacji i zarządzania</a:t>
            </a:r>
            <a:endParaRPr lang="pl-PL" sz="2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1988839"/>
            <a:ext cx="4083779" cy="4083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395535" y="6072619"/>
            <a:ext cx="41148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President John F. </a:t>
            </a:r>
            <a:r>
              <a:rPr lang="en-US" dirty="0" smtClean="0"/>
              <a:t>Kennedy</a:t>
            </a:r>
            <a:r>
              <a:rPr lang="pl-PL" dirty="0" smtClean="0"/>
              <a:t> i R. </a:t>
            </a:r>
            <a:r>
              <a:rPr lang="en-US" dirty="0" smtClean="0"/>
              <a:t>McNamara</a:t>
            </a:r>
            <a:r>
              <a:rPr lang="pl-PL" dirty="0" smtClean="0"/>
              <a:t> (</a:t>
            </a:r>
            <a:r>
              <a:rPr lang="en-US" dirty="0" smtClean="0"/>
              <a:t>1962</a:t>
            </a:r>
            <a:r>
              <a:rPr lang="pl-PL" dirty="0" smtClean="0"/>
              <a:t> r.)</a:t>
            </a:r>
            <a:endParaRPr lang="pl-PL" dirty="0"/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826" y="3364467"/>
            <a:ext cx="3528536" cy="2708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4932041" y="2132856"/>
            <a:ext cx="3960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R. </a:t>
            </a:r>
            <a:r>
              <a:rPr lang="pl-PL" dirty="0" err="1" smtClean="0"/>
              <a:t>McNamara</a:t>
            </a:r>
            <a:r>
              <a:rPr lang="pl-PL" dirty="0" smtClean="0"/>
              <a:t> </a:t>
            </a:r>
            <a:r>
              <a:rPr lang="pl-PL" dirty="0"/>
              <a:t>z australijskim premierem Haroldem </a:t>
            </a:r>
            <a:r>
              <a:rPr lang="pl-PL" dirty="0" err="1"/>
              <a:t>Holtem</a:t>
            </a:r>
            <a:r>
              <a:rPr lang="pl-PL" dirty="0"/>
              <a:t> w Pentagonie </a:t>
            </a:r>
            <a:endParaRPr lang="pl-PL" dirty="0" smtClean="0"/>
          </a:p>
          <a:p>
            <a:pPr algn="ctr"/>
            <a:r>
              <a:rPr lang="pl-PL" dirty="0" smtClean="0"/>
              <a:t>(1966 r.)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0733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839" y="1268761"/>
            <a:ext cx="9098161" cy="1222493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pl-PL" b="1" u="sng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SZKOŁA SYSTEMÓW SPOŁECZNYCH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pl-PL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1938 r. lub 1956 r. lub lata 60. XX w.</a:t>
            </a:r>
            <a:endParaRPr lang="pl-PL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395536" y="0"/>
            <a:ext cx="8229600" cy="1143000"/>
          </a:xfrm>
          <a:prstGeom prst="rect">
            <a:avLst/>
          </a:prstGeom>
          <a:solidFill>
            <a:srgbClr val="33B739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 smtClean="0"/>
              <a:t>NAUKA ORGANIZACJI I ZARZĄDZANIA</a:t>
            </a:r>
          </a:p>
          <a:p>
            <a:r>
              <a:rPr lang="pl-PL" sz="2800" dirty="0" smtClean="0"/>
              <a:t>Szkoły nauki organizacji i zarządzania</a:t>
            </a:r>
            <a:endParaRPr lang="pl-PL" sz="2800" dirty="0"/>
          </a:p>
        </p:txBody>
      </p:sp>
      <p:sp>
        <p:nvSpPr>
          <p:cNvPr id="6" name="pole tekstowe 5"/>
          <p:cNvSpPr txBox="1"/>
          <p:nvPr/>
        </p:nvSpPr>
        <p:spPr>
          <a:xfrm>
            <a:off x="147761" y="2492896"/>
            <a:ext cx="8465218" cy="1738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Początek tej szkoły wiąże się z:</a:t>
            </a:r>
          </a:p>
          <a:p>
            <a:endParaRPr lang="pl-PL" sz="11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 smtClean="0"/>
              <a:t>nurtem strukturalnym w amerykańskiej teorii socjologii,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/>
              <a:t>d</a:t>
            </a:r>
            <a:r>
              <a:rPr lang="pl-PL" sz="2400" dirty="0" smtClean="0"/>
              <a:t>orobkiem tzw. psychologii postaci,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/>
              <a:t>o</a:t>
            </a:r>
            <a:r>
              <a:rPr lang="pl-PL" sz="2400" dirty="0" smtClean="0"/>
              <a:t>graniczeniami szkoły klasycznej i kierunku </a:t>
            </a:r>
            <a:r>
              <a:rPr lang="pl-PL" sz="2400" i="1" dirty="0" err="1" smtClean="0"/>
              <a:t>human</a:t>
            </a:r>
            <a:r>
              <a:rPr lang="pl-PL" sz="2400" i="1" dirty="0" smtClean="0"/>
              <a:t> relations.</a:t>
            </a:r>
            <a:endParaRPr lang="pl-PL" sz="2400" i="1" dirty="0"/>
          </a:p>
        </p:txBody>
      </p:sp>
      <p:sp>
        <p:nvSpPr>
          <p:cNvPr id="9" name="pole tekstowe 8"/>
          <p:cNvSpPr txBox="1"/>
          <p:nvPr/>
        </p:nvSpPr>
        <p:spPr>
          <a:xfrm>
            <a:off x="-32945" y="4509120"/>
            <a:ext cx="9144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200" b="1" dirty="0" smtClean="0">
                <a:solidFill>
                  <a:srgbClr val="33B7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1938 r.</a:t>
            </a:r>
            <a:r>
              <a:rPr lang="pl-PL" sz="2200" dirty="0" smtClean="0"/>
              <a:t> </a:t>
            </a:r>
            <a:r>
              <a:rPr lang="pl-PL" sz="2200" b="1" dirty="0"/>
              <a:t>Chester Irving </a:t>
            </a:r>
            <a:r>
              <a:rPr lang="pl-PL" sz="2200" b="1" dirty="0" smtClean="0"/>
              <a:t>Bernard </a:t>
            </a:r>
            <a:r>
              <a:rPr lang="pl-PL" sz="2200" dirty="0" smtClean="0"/>
              <a:t>, Funkcje kierownicze (</a:t>
            </a:r>
            <a:r>
              <a:rPr lang="en-US" sz="2200" i="1" dirty="0" smtClean="0"/>
              <a:t>The </a:t>
            </a:r>
            <a:r>
              <a:rPr lang="en-US" sz="2200" i="1" dirty="0"/>
              <a:t>Functions of the </a:t>
            </a:r>
            <a:r>
              <a:rPr lang="en-US" sz="2200" i="1" dirty="0" smtClean="0"/>
              <a:t>Executive</a:t>
            </a:r>
            <a:r>
              <a:rPr lang="pl-PL" sz="2200" i="1" dirty="0" smtClean="0"/>
              <a:t> </a:t>
            </a:r>
            <a:r>
              <a:rPr lang="pl-PL" sz="2200" dirty="0" smtClean="0"/>
              <a:t>)</a:t>
            </a:r>
          </a:p>
          <a:p>
            <a:r>
              <a:rPr lang="pl-PL" sz="2200" b="1" dirty="0" smtClean="0">
                <a:solidFill>
                  <a:srgbClr val="33B7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1956 r. </a:t>
            </a:r>
            <a:r>
              <a:rPr lang="pl-PL" sz="2200" b="1" dirty="0"/>
              <a:t>Ludwig von </a:t>
            </a:r>
            <a:r>
              <a:rPr lang="pl-PL" sz="2200" b="1" dirty="0" err="1" smtClean="0"/>
              <a:t>Bertalanffy</a:t>
            </a:r>
            <a:r>
              <a:rPr lang="pl-PL" sz="2200" dirty="0" smtClean="0"/>
              <a:t>, Ogólna teoria systemów</a:t>
            </a:r>
          </a:p>
          <a:p>
            <a:r>
              <a:rPr lang="pl-PL" sz="2200" b="1" dirty="0" smtClean="0">
                <a:solidFill>
                  <a:srgbClr val="33B7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Lata 60. XX w.  </a:t>
            </a:r>
            <a:r>
              <a:rPr lang="pl-PL" sz="2200" b="1" dirty="0" smtClean="0"/>
              <a:t>Inspiracja publikacjami Herberta Simona</a:t>
            </a:r>
            <a:r>
              <a:rPr lang="pl-PL" sz="2200" dirty="0" smtClean="0"/>
              <a:t>:</a:t>
            </a:r>
          </a:p>
          <a:p>
            <a:r>
              <a:rPr lang="pl-PL" sz="2200" dirty="0" smtClean="0"/>
              <a:t>Racjonalne podejmowanie decyzji biznesowych </a:t>
            </a:r>
            <a:r>
              <a:rPr lang="pl-PL" sz="1700" dirty="0" smtClean="0"/>
              <a:t>(</a:t>
            </a:r>
            <a:r>
              <a:rPr lang="en-US" sz="1700" dirty="0"/>
              <a:t>American Economic Review , </a:t>
            </a:r>
            <a:r>
              <a:rPr lang="en-US" sz="1700" dirty="0" smtClean="0"/>
              <a:t>1979</a:t>
            </a:r>
            <a:r>
              <a:rPr lang="pl-PL" sz="1700" dirty="0" smtClean="0"/>
              <a:t>)</a:t>
            </a:r>
            <a:endParaRPr lang="pl-PL" sz="1700" dirty="0"/>
          </a:p>
          <a:p>
            <a:r>
              <a:rPr lang="pl-PL" sz="2200" dirty="0" smtClean="0"/>
              <a:t>Nauka o decyzji kierowniczej </a:t>
            </a:r>
            <a:r>
              <a:rPr lang="pl-PL" dirty="0" smtClean="0"/>
              <a:t>(New York 1960)</a:t>
            </a:r>
            <a:endParaRPr lang="pl-PL" dirty="0"/>
          </a:p>
        </p:txBody>
      </p:sp>
      <p:cxnSp>
        <p:nvCxnSpPr>
          <p:cNvPr id="11" name="Łącznik prostoliniowy 10"/>
          <p:cNvCxnSpPr/>
          <p:nvPr/>
        </p:nvCxnSpPr>
        <p:spPr>
          <a:xfrm>
            <a:off x="0" y="4509120"/>
            <a:ext cx="9144000" cy="0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416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839" y="1268761"/>
            <a:ext cx="9098161" cy="1222493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pl-PL" b="1" u="sng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SZKOŁA SYSTEMÓW SPOŁECZNYCH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pl-PL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1938 r. lub 1956 r. lub lata 60. XX w.</a:t>
            </a:r>
            <a:endParaRPr lang="pl-PL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395536" y="0"/>
            <a:ext cx="8229600" cy="1143000"/>
          </a:xfrm>
          <a:prstGeom prst="rect">
            <a:avLst/>
          </a:prstGeom>
          <a:solidFill>
            <a:srgbClr val="33B739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 smtClean="0"/>
              <a:t>NAUKA ORGANIZACJI I ZARZĄDZANIA</a:t>
            </a:r>
          </a:p>
          <a:p>
            <a:r>
              <a:rPr lang="pl-PL" sz="2800" dirty="0" smtClean="0"/>
              <a:t>Szkoły nauki organizacji i zarządzania</a:t>
            </a:r>
            <a:endParaRPr lang="pl-PL" sz="2800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159918" y="5114476"/>
            <a:ext cx="29986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/>
              <a:t>Chester Irving Bernard</a:t>
            </a:r>
          </a:p>
          <a:p>
            <a:pPr algn="ctr"/>
            <a:r>
              <a:rPr lang="pl-PL" dirty="0" smtClean="0"/>
              <a:t>(1886-1961)</a:t>
            </a:r>
          </a:p>
          <a:p>
            <a:pPr algn="ctr"/>
            <a:r>
              <a:rPr lang="pl-PL" dirty="0" smtClean="0"/>
              <a:t>Amerykański praktyk </a:t>
            </a:r>
            <a:br>
              <a:rPr lang="pl-PL" dirty="0" smtClean="0"/>
            </a:br>
            <a:r>
              <a:rPr lang="pl-PL" dirty="0" smtClean="0"/>
              <a:t>i teoretyk zarządzania</a:t>
            </a:r>
            <a:endParaRPr lang="pl-PL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79" y="2681112"/>
            <a:ext cx="1572766" cy="213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748" y="2718239"/>
            <a:ext cx="1474700" cy="210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8594" y="4773536"/>
            <a:ext cx="2497638" cy="1974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958" y="2697235"/>
            <a:ext cx="2553260" cy="2127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753" y="2697236"/>
            <a:ext cx="1593733" cy="2127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3158594" y="3150428"/>
            <a:ext cx="24679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b="1" dirty="0"/>
              <a:t>Ludwig von </a:t>
            </a:r>
            <a:r>
              <a:rPr lang="pl-PL" b="1" dirty="0" err="1" smtClean="0"/>
              <a:t>Bertalanffy</a:t>
            </a:r>
            <a:endParaRPr lang="pl-PL" b="1" dirty="0" smtClean="0"/>
          </a:p>
          <a:p>
            <a:pPr algn="ctr"/>
            <a:r>
              <a:rPr lang="pl-PL" dirty="0" smtClean="0"/>
              <a:t>(1901-1972)</a:t>
            </a:r>
          </a:p>
          <a:p>
            <a:pPr algn="ctr"/>
            <a:r>
              <a:rPr lang="pl-PL" dirty="0" smtClean="0"/>
              <a:t>Austriacki biolog i filozof</a:t>
            </a:r>
          </a:p>
          <a:p>
            <a:pPr algn="ctr"/>
            <a:endParaRPr lang="pl-PL" dirty="0"/>
          </a:p>
        </p:txBody>
      </p:sp>
      <p:sp>
        <p:nvSpPr>
          <p:cNvPr id="3" name="pole tekstowe 2"/>
          <p:cNvSpPr txBox="1"/>
          <p:nvPr/>
        </p:nvSpPr>
        <p:spPr>
          <a:xfrm>
            <a:off x="5679086" y="4993628"/>
            <a:ext cx="33192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/>
              <a:t>Herbert Simon</a:t>
            </a:r>
          </a:p>
          <a:p>
            <a:pPr algn="ctr"/>
            <a:r>
              <a:rPr lang="pl-PL" dirty="0" smtClean="0"/>
              <a:t>(1916-2001)</a:t>
            </a:r>
          </a:p>
          <a:p>
            <a:pPr algn="ctr"/>
            <a:r>
              <a:rPr lang="pl-PL" dirty="0" smtClean="0"/>
              <a:t>amerykański ekonomista</a:t>
            </a:r>
            <a:r>
              <a:rPr lang="pl-PL" dirty="0"/>
              <a:t>, informatyk, socjolog i psycholog, laureat </a:t>
            </a:r>
            <a:r>
              <a:rPr lang="pl-PL" dirty="0" smtClean="0"/>
              <a:t>Nobla </a:t>
            </a:r>
            <a:r>
              <a:rPr lang="pl-PL" dirty="0"/>
              <a:t>w dziedzinie ekonomii w 1978 roku</a:t>
            </a:r>
            <a:r>
              <a:rPr lang="pl-PL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8723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277884" y="1211897"/>
            <a:ext cx="8270576" cy="1080119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pl-PL" sz="2900" b="1" u="sng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SZKOŁA SYSTEMOWA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pl-PL" sz="2900" b="1" u="sng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INTEGRUJĄCE PODEJŚCIE </a:t>
            </a:r>
            <a:r>
              <a:rPr lang="pl-PL" sz="2900" b="1" u="sng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SYSTEMOWE</a:t>
            </a:r>
            <a:endParaRPr lang="pl-PL" sz="2900" b="1" u="sng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395536" y="0"/>
            <a:ext cx="8229600" cy="1143000"/>
          </a:xfrm>
          <a:prstGeom prst="rect">
            <a:avLst/>
          </a:prstGeom>
          <a:solidFill>
            <a:srgbClr val="33B739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 smtClean="0"/>
              <a:t>NAUKA ORGANIZACJI I ZARZĄDZANIA</a:t>
            </a:r>
          </a:p>
          <a:p>
            <a:r>
              <a:rPr lang="pl-PL" sz="2800" dirty="0" smtClean="0"/>
              <a:t>Szkoły nauki organizacji i zarządzania</a:t>
            </a:r>
            <a:endParaRPr lang="pl-PL" sz="2800" dirty="0"/>
          </a:p>
        </p:txBody>
      </p:sp>
      <p:sp>
        <p:nvSpPr>
          <p:cNvPr id="3" name="pole tekstowe 2"/>
          <p:cNvSpPr txBox="1"/>
          <p:nvPr/>
        </p:nvSpPr>
        <p:spPr>
          <a:xfrm>
            <a:off x="0" y="2348880"/>
            <a:ext cx="9036496" cy="44935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l-PL" altLang="pl-PL" sz="2200" dirty="0"/>
              <a:t>Organizacja jest postrzegana </a:t>
            </a:r>
            <a:r>
              <a:rPr lang="pl-PL" altLang="pl-PL" sz="22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jako </a:t>
            </a:r>
            <a:r>
              <a:rPr lang="pl-PL" altLang="pl-PL" sz="22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całość</a:t>
            </a:r>
            <a:r>
              <a:rPr lang="pl-PL" altLang="pl-PL" sz="2200" dirty="0" smtClean="0"/>
              <a:t>.</a:t>
            </a:r>
            <a:endParaRPr lang="pl-PL" altLang="pl-PL" sz="2200" dirty="0"/>
          </a:p>
          <a:p>
            <a:endParaRPr lang="pl-PL" altLang="pl-PL" sz="2200" dirty="0" smtClean="0"/>
          </a:p>
          <a:p>
            <a:r>
              <a:rPr lang="pl-PL" altLang="pl-PL" sz="2200" dirty="0" smtClean="0"/>
              <a:t>Organizacja jest traktowana jako </a:t>
            </a:r>
            <a:r>
              <a:rPr lang="pl-PL" altLang="pl-PL" sz="22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jednolity, celowy i złożony system</a:t>
            </a:r>
            <a:r>
              <a:rPr lang="pl-PL" altLang="pl-PL" sz="2200" dirty="0"/>
              <a:t/>
            </a:r>
            <a:br>
              <a:rPr lang="pl-PL" altLang="pl-PL" sz="2200" dirty="0"/>
            </a:br>
            <a:r>
              <a:rPr lang="pl-PL" altLang="pl-PL" sz="2200" dirty="0" smtClean="0"/>
              <a:t>składający się z </a:t>
            </a:r>
            <a:r>
              <a:rPr lang="pl-PL" altLang="pl-PL" sz="2200" dirty="0"/>
              <a:t>wzajemnie </a:t>
            </a:r>
            <a:r>
              <a:rPr lang="pl-PL" altLang="pl-PL" sz="2200" dirty="0" smtClean="0"/>
              <a:t>powiązanych części.</a:t>
            </a:r>
            <a:endParaRPr lang="pl-PL" altLang="pl-PL" sz="2200" dirty="0"/>
          </a:p>
          <a:p>
            <a:endParaRPr lang="pl-PL" altLang="pl-PL" sz="2200" dirty="0" smtClean="0"/>
          </a:p>
          <a:p>
            <a:r>
              <a:rPr lang="pl-PL" altLang="pl-PL" sz="22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Rozwój świadomości </a:t>
            </a:r>
            <a:r>
              <a:rPr lang="pl-PL" altLang="pl-PL" sz="2200" dirty="0" smtClean="0"/>
              <a:t>w zakresie tego, </a:t>
            </a:r>
            <a:r>
              <a:rPr lang="pl-PL" altLang="pl-PL" sz="2200" dirty="0"/>
              <a:t>że działalność dowolnego </a:t>
            </a:r>
            <a:r>
              <a:rPr lang="pl-PL" altLang="pl-PL" sz="2200" dirty="0" smtClean="0"/>
              <a:t>elementu systemu </a:t>
            </a:r>
            <a:r>
              <a:rPr lang="pl-PL" altLang="pl-PL" sz="2200" dirty="0"/>
              <a:t>bardziej lub mniej wpływa na działalność </a:t>
            </a:r>
            <a:r>
              <a:rPr lang="pl-PL" altLang="pl-PL" sz="2200" dirty="0" smtClean="0"/>
              <a:t>całej organizacji lub jej części.</a:t>
            </a:r>
          </a:p>
          <a:p>
            <a:endParaRPr lang="pl-PL" altLang="pl-PL" sz="2200" dirty="0" smtClean="0"/>
          </a:p>
          <a:p>
            <a:r>
              <a:rPr lang="pl-PL" altLang="pl-PL" sz="22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Analogia </a:t>
            </a:r>
            <a:r>
              <a:rPr lang="pl-PL" altLang="pl-PL" sz="22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</a:t>
            </a:r>
            <a:r>
              <a:rPr lang="pl-PL" altLang="pl-PL" sz="22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biologii:</a:t>
            </a:r>
            <a:endParaRPr lang="pl-PL" altLang="pl-PL" sz="22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altLang="pl-PL" sz="2200" dirty="0"/>
              <a:t>o</a:t>
            </a:r>
            <a:r>
              <a:rPr lang="pl-PL" altLang="pl-PL" sz="2200" dirty="0" smtClean="0"/>
              <a:t>rganizacja </a:t>
            </a:r>
            <a:r>
              <a:rPr lang="pl-PL" altLang="pl-PL" sz="2200" dirty="0"/>
              <a:t>jako system współzależnych podsystemów, gdzie zmiana jednego dotyka </a:t>
            </a:r>
            <a:r>
              <a:rPr lang="pl-PL" altLang="pl-PL" sz="2200" dirty="0" smtClean="0"/>
              <a:t>całości,</a:t>
            </a:r>
            <a:endParaRPr lang="pl-PL" altLang="pl-PL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altLang="pl-PL" sz="2200" dirty="0"/>
              <a:t>o</a:t>
            </a:r>
            <a:r>
              <a:rPr lang="pl-PL" altLang="pl-PL" sz="2200" dirty="0" smtClean="0"/>
              <a:t>rganizacja </a:t>
            </a:r>
            <a:r>
              <a:rPr lang="pl-PL" altLang="pl-PL" sz="2200" dirty="0"/>
              <a:t>jako podsystem większego systemu (organizacja a otoczenie</a:t>
            </a:r>
            <a:r>
              <a:rPr lang="pl-PL" altLang="pl-PL" sz="2200" dirty="0" smtClean="0"/>
              <a:t>).</a:t>
            </a:r>
            <a:endParaRPr lang="pl-PL" altLang="pl-PL" sz="2200" dirty="0"/>
          </a:p>
        </p:txBody>
      </p:sp>
    </p:spTree>
    <p:extLst>
      <p:ext uri="{BB962C8B-B14F-4D97-AF65-F5344CB8AC3E}">
        <p14:creationId xmlns:p14="http://schemas.microsoft.com/office/powerpoint/2010/main" val="259276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 txBox="1">
            <a:spLocks/>
          </p:cNvSpPr>
          <p:nvPr/>
        </p:nvSpPr>
        <p:spPr>
          <a:xfrm>
            <a:off x="395536" y="476672"/>
            <a:ext cx="8229600" cy="4968552"/>
          </a:xfrm>
          <a:prstGeom prst="rect">
            <a:avLst/>
          </a:prstGeom>
          <a:solidFill>
            <a:srgbClr val="33B739"/>
          </a:solidFill>
          <a:ln>
            <a:solidFill>
              <a:srgbClr val="0080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NAUKA ORGANIZACJI I ZARZĄDZANIA</a:t>
            </a:r>
          </a:p>
          <a:p>
            <a:r>
              <a:rPr lang="pl-PL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PODSTAWY ORGANIZACJI I ZARZĄDZANIA</a:t>
            </a:r>
          </a:p>
          <a:p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Wyodrębnienie szkół</a:t>
            </a:r>
          </a:p>
          <a:p>
            <a:r>
              <a:rPr lang="pl-PL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Szkoła klasyczna</a:t>
            </a:r>
            <a:endParaRPr lang="pl-PL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17855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840" y="1268761"/>
            <a:ext cx="8270576" cy="1604575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pl-PL" sz="2900" b="1" u="sng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SZKOŁA SYSTEMOWA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pl-PL" sz="2900" b="1" u="sng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INTEGRUJĄCE </a:t>
            </a:r>
            <a:r>
              <a:rPr lang="pl-PL" sz="2900" b="1" u="sng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PODEJŚCIE </a:t>
            </a:r>
            <a:r>
              <a:rPr lang="pl-PL" sz="2900" b="1" u="sng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SYSTEMOWE</a:t>
            </a:r>
            <a:endParaRPr lang="pl-PL" sz="2900" b="1" u="sng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395536" y="0"/>
            <a:ext cx="8229600" cy="1143000"/>
          </a:xfrm>
          <a:prstGeom prst="rect">
            <a:avLst/>
          </a:prstGeom>
          <a:solidFill>
            <a:srgbClr val="33B739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 smtClean="0"/>
              <a:t>NAUKA ORGANIZACJI I ZARZĄDZANIA</a:t>
            </a:r>
          </a:p>
          <a:p>
            <a:r>
              <a:rPr lang="pl-PL" sz="2800" dirty="0" smtClean="0"/>
              <a:t>Szkoły nauki organizacji i zarządzania</a:t>
            </a:r>
            <a:endParaRPr lang="pl-PL" sz="2800" dirty="0"/>
          </a:p>
        </p:txBody>
      </p:sp>
      <p:sp>
        <p:nvSpPr>
          <p:cNvPr id="3" name="pole tekstowe 2"/>
          <p:cNvSpPr txBox="1"/>
          <p:nvPr/>
        </p:nvSpPr>
        <p:spPr>
          <a:xfrm>
            <a:off x="45840" y="5297935"/>
            <a:ext cx="909816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altLang="pl-PL" dirty="0" smtClean="0"/>
              <a:t>James </a:t>
            </a:r>
            <a:r>
              <a:rPr lang="pl-PL" altLang="pl-PL" dirty="0" err="1" smtClean="0"/>
              <a:t>G.March</a:t>
            </a:r>
            <a:r>
              <a:rPr lang="pl-PL" altLang="pl-PL" dirty="0"/>
              <a:t>	</a:t>
            </a:r>
            <a:r>
              <a:rPr lang="pl-PL" altLang="pl-PL" dirty="0" smtClean="0"/>
              <a:t>	Herbert Simon     	  	</a:t>
            </a:r>
            <a:r>
              <a:rPr lang="pl-PL" altLang="pl-PL" dirty="0"/>
              <a:t> Peter </a:t>
            </a:r>
            <a:r>
              <a:rPr lang="pl-PL" altLang="pl-PL" dirty="0" smtClean="0"/>
              <a:t>Drucker </a:t>
            </a:r>
          </a:p>
          <a:p>
            <a:pPr algn="ctr"/>
            <a:r>
              <a:rPr lang="pl-PL" altLang="pl-PL" dirty="0" smtClean="0"/>
              <a:t>(ur. 1928 r.)		(1916-2001)       	   	(1909-2005)</a:t>
            </a:r>
            <a:endParaRPr lang="pl-PL" alt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2034"/>
            <a:ext cx="2697885" cy="2025866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658" y="2852034"/>
            <a:ext cx="2779389" cy="2025866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815" y="2873336"/>
            <a:ext cx="1322771" cy="2025866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586" y="2874711"/>
            <a:ext cx="1608107" cy="2024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28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840" y="1282783"/>
            <a:ext cx="9098160" cy="1604575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pl-PL" sz="3000" b="1" u="sng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SZKOŁA SYTUACYJNA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pl-PL" sz="3000" b="1" u="sng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INTEGRUJĄCE PODEJŚCIE SYTUACYJNE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pl-PL" sz="29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(neoklasyczna, empiryczna)</a:t>
            </a:r>
            <a:endParaRPr lang="pl-PL" sz="29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395536" y="0"/>
            <a:ext cx="8229600" cy="1143000"/>
          </a:xfrm>
          <a:prstGeom prst="rect">
            <a:avLst/>
          </a:prstGeom>
          <a:solidFill>
            <a:srgbClr val="33B739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 smtClean="0"/>
              <a:t>NAUKA ORGANIZACJI I ZARZĄDZANIA</a:t>
            </a:r>
          </a:p>
          <a:p>
            <a:r>
              <a:rPr lang="pl-PL" sz="2800" dirty="0" smtClean="0"/>
              <a:t>Szkoły nauki organizacji i zarządzania</a:t>
            </a:r>
            <a:endParaRPr lang="pl-PL" sz="2800" dirty="0"/>
          </a:p>
        </p:txBody>
      </p:sp>
      <p:sp>
        <p:nvSpPr>
          <p:cNvPr id="3" name="pole tekstowe 2"/>
          <p:cNvSpPr txBox="1"/>
          <p:nvPr/>
        </p:nvSpPr>
        <p:spPr>
          <a:xfrm>
            <a:off x="238436" y="3284984"/>
            <a:ext cx="8712968" cy="233910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altLang="pl-PL" sz="2400" dirty="0" smtClean="0"/>
              <a:t>Nie istnieje jeden najlepszy sposób zarządzania, który można stosować bez względu na okoliczności.</a:t>
            </a:r>
          </a:p>
          <a:p>
            <a:endParaRPr lang="pl-PL" altLang="pl-PL" sz="2200" dirty="0" smtClean="0"/>
          </a:p>
          <a:p>
            <a:r>
              <a:rPr lang="pl-PL" altLang="pl-PL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Założenia: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altLang="pl-PL" sz="2400" dirty="0" smtClean="0"/>
              <a:t>sposób zarządzania jest zależny od okoliczności,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altLang="pl-PL" sz="2400" dirty="0" smtClean="0"/>
              <a:t>nie można zawsze stosować tego samego sposobu zarządzania</a:t>
            </a:r>
            <a:r>
              <a:rPr lang="pl-PL" altLang="pl-PL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4582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24437" y="1142507"/>
            <a:ext cx="9098160" cy="1494405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pl-PL" sz="3000" b="1" u="sng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SZKOŁA SYTUACYJNA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pl-PL" sz="3000" b="1" u="sng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INTEGRUJĄCE PODEJŚCIE SYTUACYJNE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pl-PL" sz="29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(neoklasyczna, empiryczna)</a:t>
            </a:r>
            <a:endParaRPr lang="pl-PL" sz="29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395536" y="0"/>
            <a:ext cx="8229600" cy="1143000"/>
          </a:xfrm>
          <a:prstGeom prst="rect">
            <a:avLst/>
          </a:prstGeom>
          <a:solidFill>
            <a:srgbClr val="33B739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 smtClean="0"/>
              <a:t>NAUKA ORGANIZACJI I ZARZĄDZANIA</a:t>
            </a:r>
          </a:p>
          <a:p>
            <a:r>
              <a:rPr lang="pl-PL" sz="2800" dirty="0" smtClean="0"/>
              <a:t>Szkoły nauki organizacji i zarządzania</a:t>
            </a:r>
            <a:endParaRPr lang="pl-PL" sz="2800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395536" y="5657671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/>
              <a:t>Paul </a:t>
            </a:r>
            <a:r>
              <a:rPr lang="pl-PL" b="1" dirty="0" err="1" smtClean="0"/>
              <a:t>Hersey</a:t>
            </a:r>
            <a:endParaRPr lang="pl-PL" b="1" dirty="0"/>
          </a:p>
          <a:p>
            <a:pPr algn="ctr"/>
            <a:r>
              <a:rPr lang="pl-PL" dirty="0" smtClean="0"/>
              <a:t> (1931-2012)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36" y="2708920"/>
            <a:ext cx="1966100" cy="2520641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4278" y="2708920"/>
            <a:ext cx="2995479" cy="2520641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6366761" y="5657671"/>
            <a:ext cx="22583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b="1" dirty="0"/>
              <a:t>Kenneth H. </a:t>
            </a:r>
            <a:r>
              <a:rPr lang="pl-PL" b="1" dirty="0" smtClean="0"/>
              <a:t>Blanchard</a:t>
            </a:r>
          </a:p>
          <a:p>
            <a:pPr algn="ctr"/>
            <a:r>
              <a:rPr lang="pl-PL" dirty="0" smtClean="0"/>
              <a:t>(ur. 1939 r.)</a:t>
            </a:r>
            <a:endParaRPr lang="pl-PL" dirty="0"/>
          </a:p>
        </p:txBody>
      </p:sp>
      <p:sp>
        <p:nvSpPr>
          <p:cNvPr id="8" name="pole tekstowe 7"/>
          <p:cNvSpPr txBox="1"/>
          <p:nvPr/>
        </p:nvSpPr>
        <p:spPr>
          <a:xfrm>
            <a:off x="2490597" y="3068960"/>
            <a:ext cx="3161523" cy="3139321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Sytuacyjny model przywództwa</a:t>
            </a:r>
          </a:p>
          <a:p>
            <a:pPr algn="ctr"/>
            <a:endParaRPr lang="pl-PL" b="1" dirty="0" smtClean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2200" dirty="0" smtClean="0"/>
              <a:t>Przywództwo jest powiązane z sytuacją.</a:t>
            </a:r>
          </a:p>
          <a:p>
            <a:endParaRPr lang="pl-PL" sz="2200" dirty="0" smtClean="0"/>
          </a:p>
          <a:p>
            <a:r>
              <a:rPr lang="pl-PL" sz="2200" dirty="0" smtClean="0"/>
              <a:t>Różne okoliczności wymagają różnych stylów przywództwa</a:t>
            </a:r>
            <a:r>
              <a:rPr lang="pl-PL" dirty="0" smtClean="0"/>
              <a:t>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6190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6203032" cy="4525963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pl-PL" sz="2200" dirty="0" smtClean="0"/>
              <a:t>System zarządzania (in. organizacji pracy) w zakresie naukowego zarządzania opracowali:</a:t>
            </a:r>
          </a:p>
          <a:p>
            <a:pPr marL="0" indent="0">
              <a:spcBef>
                <a:spcPts val="0"/>
              </a:spcBef>
              <a:buNone/>
            </a:pPr>
            <a:endParaRPr lang="pl-PL" sz="1100" dirty="0" smtClean="0"/>
          </a:p>
          <a:p>
            <a:pPr>
              <a:spcBef>
                <a:spcPts val="0"/>
              </a:spcBef>
            </a:pPr>
            <a:r>
              <a:rPr lang="pl-PL" sz="2200" dirty="0" smtClean="0"/>
              <a:t>Fryderyk </a:t>
            </a:r>
            <a:r>
              <a:rPr lang="pl-PL" sz="2200" dirty="0" err="1" smtClean="0"/>
              <a:t>Winslow</a:t>
            </a:r>
            <a:r>
              <a:rPr lang="pl-PL" sz="2200" dirty="0" smtClean="0"/>
              <a:t> Taylor  </a:t>
            </a:r>
          </a:p>
          <a:p>
            <a:pPr>
              <a:spcBef>
                <a:spcPts val="0"/>
              </a:spcBef>
            </a:pPr>
            <a:r>
              <a:rPr lang="pl-PL" sz="2200" dirty="0" err="1" smtClean="0"/>
              <a:t>Harrington</a:t>
            </a:r>
            <a:r>
              <a:rPr lang="pl-PL" sz="2200" dirty="0" smtClean="0"/>
              <a:t> Emerson</a:t>
            </a:r>
          </a:p>
          <a:p>
            <a:pPr>
              <a:spcBef>
                <a:spcPts val="0"/>
              </a:spcBef>
            </a:pPr>
            <a:r>
              <a:rPr lang="pl-PL" sz="2200" dirty="0" smtClean="0"/>
              <a:t>Henry L. Gantt</a:t>
            </a:r>
          </a:p>
          <a:p>
            <a:pPr>
              <a:spcBef>
                <a:spcPts val="0"/>
              </a:spcBef>
            </a:pPr>
            <a:r>
              <a:rPr lang="pl-PL" sz="2200" dirty="0" smtClean="0"/>
              <a:t>Frank B. </a:t>
            </a:r>
            <a:r>
              <a:rPr lang="pl-PL" sz="2200" dirty="0" err="1" smtClean="0"/>
              <a:t>Gilbreth</a:t>
            </a:r>
            <a:endParaRPr lang="pl-PL" sz="2200" dirty="0" smtClean="0"/>
          </a:p>
          <a:p>
            <a:pPr marL="0" indent="0">
              <a:spcBef>
                <a:spcPts val="0"/>
              </a:spcBef>
              <a:buNone/>
            </a:pPr>
            <a:endParaRPr lang="pl-PL" sz="22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pl-PL" sz="22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Termin „</a:t>
            </a:r>
            <a:r>
              <a:rPr lang="pl-PL" sz="2200" b="1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naukowe zarządzanie” z</a:t>
            </a:r>
            <a:r>
              <a:rPr lang="pl-PL" sz="22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ostał wprowadzony przez Louisa D. </a:t>
            </a:r>
            <a:r>
              <a:rPr lang="pl-PL" sz="2200" b="1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Brandeis’a</a:t>
            </a:r>
            <a:r>
              <a:rPr lang="pl-PL" sz="22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pl-PL" sz="22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pl-PL" sz="2200" dirty="0" smtClean="0"/>
              <a:t>Fryderyk </a:t>
            </a:r>
            <a:r>
              <a:rPr lang="pl-PL" sz="2200" dirty="0" err="1"/>
              <a:t>Winslow</a:t>
            </a:r>
            <a:r>
              <a:rPr lang="pl-PL" sz="2200" dirty="0"/>
              <a:t> </a:t>
            </a:r>
            <a:r>
              <a:rPr lang="pl-PL" sz="2200" dirty="0" smtClean="0"/>
              <a:t>Taylor nazywał swój system:</a:t>
            </a:r>
          </a:p>
          <a:p>
            <a:pPr>
              <a:spcBef>
                <a:spcPts val="0"/>
              </a:spcBef>
            </a:pPr>
            <a:r>
              <a:rPr lang="pl-PL" sz="2200" dirty="0"/>
              <a:t>s</a:t>
            </a:r>
            <a:r>
              <a:rPr lang="pl-PL" sz="2200" dirty="0" smtClean="0"/>
              <a:t>ystem zarządzania przez stawianie zadań (</a:t>
            </a:r>
            <a:r>
              <a:rPr lang="pl-PL" sz="2200" i="1" dirty="0" err="1" smtClean="0"/>
              <a:t>task</a:t>
            </a:r>
            <a:r>
              <a:rPr lang="pl-PL" sz="2200" i="1" dirty="0" smtClean="0"/>
              <a:t> management</a:t>
            </a:r>
            <a:r>
              <a:rPr lang="pl-PL" sz="2200" dirty="0" smtClean="0"/>
              <a:t>)</a:t>
            </a:r>
          </a:p>
          <a:p>
            <a:pPr>
              <a:spcBef>
                <a:spcPts val="0"/>
              </a:spcBef>
            </a:pPr>
            <a:r>
              <a:rPr lang="pl-PL" sz="2200" dirty="0"/>
              <a:t>s</a:t>
            </a:r>
            <a:r>
              <a:rPr lang="pl-PL" sz="2200" dirty="0" smtClean="0"/>
              <a:t>ystem zadaniowy (</a:t>
            </a:r>
            <a:r>
              <a:rPr lang="pl-PL" sz="2200" i="1" dirty="0" err="1" smtClean="0"/>
              <a:t>task</a:t>
            </a:r>
            <a:r>
              <a:rPr lang="pl-PL" sz="2200" i="1" dirty="0" smtClean="0"/>
              <a:t> system</a:t>
            </a:r>
            <a:r>
              <a:rPr lang="pl-PL" sz="2200" dirty="0" smtClean="0"/>
              <a:t>)</a:t>
            </a:r>
            <a:endParaRPr lang="pl-PL" sz="2200" dirty="0"/>
          </a:p>
          <a:p>
            <a:pPr marL="0" indent="0">
              <a:spcBef>
                <a:spcPts val="0"/>
              </a:spcBef>
              <a:buNone/>
            </a:pPr>
            <a:endParaRPr lang="pl-PL" sz="2200" dirty="0"/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395536" y="0"/>
            <a:ext cx="8229600" cy="1143000"/>
          </a:xfrm>
          <a:prstGeom prst="rect">
            <a:avLst/>
          </a:prstGeom>
          <a:solidFill>
            <a:srgbClr val="33B739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 smtClean="0"/>
              <a:t>NAUKA ORGANIZACJI I ZARZĄDZANIA</a:t>
            </a:r>
          </a:p>
          <a:p>
            <a:r>
              <a:rPr lang="pl-PL" sz="2800" dirty="0" smtClean="0"/>
              <a:t>Szkoła klasyczna</a:t>
            </a:r>
          </a:p>
          <a:p>
            <a:r>
              <a:rPr lang="pl-PL" sz="2800" dirty="0" smtClean="0"/>
              <a:t>Kierunek naukowego zarządzania</a:t>
            </a:r>
            <a:endParaRPr lang="pl-PL" sz="2800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8461" y="2060848"/>
            <a:ext cx="1963625" cy="2808312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6780105" y="5157192"/>
            <a:ext cx="17823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dirty="0" smtClean="0"/>
              <a:t>Louis </a:t>
            </a:r>
            <a:r>
              <a:rPr lang="pl-PL" dirty="0"/>
              <a:t>D. </a:t>
            </a:r>
            <a:r>
              <a:rPr lang="pl-PL" dirty="0" err="1" smtClean="0"/>
              <a:t>Brandeis</a:t>
            </a:r>
            <a:endParaRPr lang="pl-PL" dirty="0" smtClean="0"/>
          </a:p>
          <a:p>
            <a:pPr algn="ctr"/>
            <a:r>
              <a:rPr lang="pl-PL" dirty="0" smtClean="0"/>
              <a:t>(1856-1941)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7909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600200"/>
            <a:ext cx="8712968" cy="5069160"/>
          </a:xfrm>
        </p:spPr>
        <p:txBody>
          <a:bodyPr>
            <a:normAutofit lnSpcReduction="1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pl-PL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Fryderyk </a:t>
            </a:r>
            <a:r>
              <a:rPr lang="pl-PL" b="1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Winslow</a:t>
            </a:r>
            <a:r>
              <a:rPr lang="pl-PL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Taylor</a:t>
            </a:r>
          </a:p>
          <a:p>
            <a:pPr marL="0" indent="0" algn="ctr">
              <a:spcBef>
                <a:spcPts val="0"/>
              </a:spcBef>
              <a:buNone/>
            </a:pPr>
            <a:endParaRPr lang="pl-PL" b="1" dirty="0" smtClean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l-PL" sz="2600" dirty="0" smtClean="0"/>
              <a:t>Podstawowy cel naukowego zarządzania to zagwarantowanie maksimum dobrobytu zarówno pracodawcy jak i pracownikowi.</a:t>
            </a:r>
          </a:p>
          <a:p>
            <a:pPr marL="0" indent="0">
              <a:spcBef>
                <a:spcPts val="0"/>
              </a:spcBef>
              <a:buNone/>
            </a:pPr>
            <a:endParaRPr lang="pl-PL" sz="500" dirty="0" smtClean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pl-PL" sz="26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Założenia naukowego zarządzania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pl-PL" sz="2600" dirty="0"/>
              <a:t>i</a:t>
            </a:r>
            <a:r>
              <a:rPr lang="pl-PL" sz="2600" dirty="0" smtClean="0"/>
              <a:t>nteresy pracowników i pracodawców są takie same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pl-PL" sz="500" dirty="0" smtClean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pl-PL" sz="2600" dirty="0"/>
              <a:t>d</a:t>
            </a:r>
            <a:r>
              <a:rPr lang="pl-PL" sz="2600" dirty="0" smtClean="0"/>
              <a:t>obrobyt pracodawcy nie może istnieć przez dłuższy czas bez dobrobytu pracownika</a:t>
            </a:r>
          </a:p>
          <a:p>
            <a:pPr marL="0" indent="0">
              <a:spcBef>
                <a:spcPts val="0"/>
              </a:spcBef>
              <a:buNone/>
            </a:pPr>
            <a:endParaRPr lang="pl-PL" sz="900" dirty="0" smtClean="0"/>
          </a:p>
          <a:p>
            <a:pPr marL="0" indent="0">
              <a:spcBef>
                <a:spcPts val="0"/>
              </a:spcBef>
              <a:buNone/>
            </a:pPr>
            <a:endParaRPr lang="pl-PL" sz="500" dirty="0" smtClean="0"/>
          </a:p>
          <a:p>
            <a:pPr marL="0" indent="0" algn="just">
              <a:spcBef>
                <a:spcPts val="0"/>
              </a:spcBef>
              <a:buNone/>
            </a:pPr>
            <a:r>
              <a:rPr lang="pl-PL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ZARZĄDZANIE – DOKŁADNE POZNANIE TEGO, </a:t>
            </a:r>
            <a:br>
              <a:rPr lang="pl-PL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 LUDZIE MAJĄ ZROBIĆ, A NASTEPNIE DOPILNOWANIE, </a:t>
            </a:r>
            <a:br>
              <a:rPr lang="pl-PL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ABY ZROBILI TO W NAJLEPSZY I NAJTAŃSZY SPOSÓB.</a:t>
            </a:r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395536" y="0"/>
            <a:ext cx="8229600" cy="1143000"/>
          </a:xfrm>
          <a:prstGeom prst="rect">
            <a:avLst/>
          </a:prstGeom>
          <a:solidFill>
            <a:srgbClr val="33B739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 smtClean="0"/>
              <a:t>NAUKA ORGANIZACJI I ZARZĄDZANIA</a:t>
            </a:r>
          </a:p>
          <a:p>
            <a:r>
              <a:rPr lang="pl-PL" sz="2800" dirty="0" smtClean="0"/>
              <a:t>Szkoła klasyczna</a:t>
            </a:r>
          </a:p>
          <a:p>
            <a:r>
              <a:rPr lang="pl-PL" sz="2800" dirty="0" smtClean="0"/>
              <a:t>Kierunek naukowego zarządzania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29005500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600200"/>
            <a:ext cx="8712968" cy="5069160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pl-PL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Fryderyk </a:t>
            </a:r>
            <a:r>
              <a:rPr lang="pl-PL" b="1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Winslow</a:t>
            </a:r>
            <a:r>
              <a:rPr lang="pl-PL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Taylor</a:t>
            </a:r>
          </a:p>
          <a:p>
            <a:pPr marL="0" indent="0" algn="ctr">
              <a:spcBef>
                <a:spcPts val="0"/>
              </a:spcBef>
              <a:buNone/>
            </a:pPr>
            <a:endParaRPr lang="pl-PL" b="1" dirty="0" smtClean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pl-PL" sz="2600" b="1" u="sng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ZASADY NAUKOWEGO ZARZĄDZANIA</a:t>
            </a:r>
          </a:p>
          <a:p>
            <a:pPr>
              <a:spcBef>
                <a:spcPts val="0"/>
              </a:spcBef>
            </a:pPr>
            <a:r>
              <a:rPr lang="pl-PL" sz="2800" dirty="0" smtClean="0"/>
              <a:t>rozwój </a:t>
            </a:r>
            <a:r>
              <a:rPr lang="pl-PL" sz="2800" u="sng" dirty="0" smtClean="0"/>
              <a:t>wiedzy naukowej </a:t>
            </a:r>
            <a:r>
              <a:rPr lang="pl-PL" sz="2800" dirty="0" smtClean="0"/>
              <a:t>i zastąpienie nią wiedzy praktycznej</a:t>
            </a:r>
          </a:p>
          <a:p>
            <a:pPr>
              <a:spcBef>
                <a:spcPts val="0"/>
              </a:spcBef>
            </a:pPr>
            <a:r>
              <a:rPr lang="pl-PL" sz="2800" u="sng" dirty="0"/>
              <a:t>n</a:t>
            </a:r>
            <a:r>
              <a:rPr lang="pl-PL" sz="2800" u="sng" dirty="0" smtClean="0"/>
              <a:t>aukowy dobór </a:t>
            </a:r>
            <a:r>
              <a:rPr lang="pl-PL" sz="2800" dirty="0" smtClean="0"/>
              <a:t>i </a:t>
            </a:r>
            <a:r>
              <a:rPr lang="pl-PL" sz="2800" u="sng" dirty="0" smtClean="0"/>
              <a:t>stały rozwój </a:t>
            </a:r>
            <a:r>
              <a:rPr lang="pl-PL" sz="2800" dirty="0" smtClean="0"/>
              <a:t>(szkolenie) pracowników</a:t>
            </a:r>
          </a:p>
          <a:p>
            <a:pPr>
              <a:spcBef>
                <a:spcPts val="0"/>
              </a:spcBef>
            </a:pPr>
            <a:r>
              <a:rPr lang="pl-PL" sz="2800" u="sng" dirty="0"/>
              <a:t>s</a:t>
            </a:r>
            <a:r>
              <a:rPr lang="pl-PL" sz="2800" u="sng" dirty="0" smtClean="0"/>
              <a:t>tosowanie</a:t>
            </a:r>
            <a:r>
              <a:rPr lang="pl-PL" sz="2800" dirty="0" smtClean="0"/>
              <a:t> przez pracowników </a:t>
            </a:r>
            <a:r>
              <a:rPr lang="pl-PL" sz="2800" u="sng" dirty="0" smtClean="0"/>
              <a:t>wiedzy naukowej</a:t>
            </a:r>
          </a:p>
          <a:p>
            <a:pPr>
              <a:spcBef>
                <a:spcPts val="0"/>
              </a:spcBef>
            </a:pPr>
            <a:r>
              <a:rPr lang="pl-PL" sz="2800" u="sng" dirty="0"/>
              <a:t>p</a:t>
            </a:r>
            <a:r>
              <a:rPr lang="pl-PL" sz="2800" u="sng" dirty="0" smtClean="0"/>
              <a:t>rawie równy podział zadań </a:t>
            </a:r>
            <a:r>
              <a:rPr lang="pl-PL" sz="2800" dirty="0" smtClean="0"/>
              <a:t>między kierowników i pracowników (bliska i stała współpraca)</a:t>
            </a:r>
          </a:p>
          <a:p>
            <a:pPr marL="0" indent="0">
              <a:spcBef>
                <a:spcPts val="0"/>
              </a:spcBef>
              <a:buNone/>
            </a:pPr>
            <a:endParaRPr lang="pl-PL" sz="2800" dirty="0" smtClean="0"/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395536" y="0"/>
            <a:ext cx="8229600" cy="1143000"/>
          </a:xfrm>
          <a:prstGeom prst="rect">
            <a:avLst/>
          </a:prstGeom>
          <a:solidFill>
            <a:srgbClr val="33B739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 smtClean="0"/>
              <a:t>NAUKA ORGANIZACJI I ZARZĄDZANIA</a:t>
            </a:r>
          </a:p>
          <a:p>
            <a:r>
              <a:rPr lang="pl-PL" sz="2800" dirty="0" smtClean="0"/>
              <a:t>Szkoła klasyczna</a:t>
            </a:r>
          </a:p>
          <a:p>
            <a:r>
              <a:rPr lang="pl-PL" sz="2800" dirty="0" smtClean="0"/>
              <a:t>Kierunek naukowego zarządzania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14144839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53852" y="1268760"/>
            <a:ext cx="6866420" cy="506916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pl-PL" b="1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Harrington</a:t>
            </a:r>
            <a:r>
              <a:rPr lang="pl-PL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Emerson</a:t>
            </a:r>
          </a:p>
          <a:p>
            <a:pPr marL="0" indent="0" algn="ctr">
              <a:spcBef>
                <a:spcPts val="0"/>
              </a:spcBef>
              <a:buNone/>
            </a:pPr>
            <a:endParaRPr lang="pl-PL" sz="1700" b="1" dirty="0" smtClean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pl-PL" sz="2600" b="1" u="sng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IDEE (ZASADY) ORGANIZACJI I ZARZĄDZANIA</a:t>
            </a:r>
          </a:p>
          <a:p>
            <a:pPr>
              <a:spcBef>
                <a:spcPts val="0"/>
              </a:spcBef>
            </a:pPr>
            <a:r>
              <a:rPr lang="pl-PL" sz="2800" dirty="0" smtClean="0"/>
              <a:t>jasno określone cele,</a:t>
            </a:r>
          </a:p>
          <a:p>
            <a:pPr>
              <a:spcBef>
                <a:spcPts val="0"/>
              </a:spcBef>
            </a:pPr>
            <a:r>
              <a:rPr lang="pl-PL" sz="2800" dirty="0"/>
              <a:t>z</a:t>
            </a:r>
            <a:r>
              <a:rPr lang="pl-PL" sz="2800" dirty="0" smtClean="0"/>
              <a:t>drowy sąd,</a:t>
            </a:r>
          </a:p>
          <a:p>
            <a:pPr>
              <a:spcBef>
                <a:spcPts val="0"/>
              </a:spcBef>
            </a:pPr>
            <a:r>
              <a:rPr lang="pl-PL" sz="2800" dirty="0"/>
              <a:t>r</a:t>
            </a:r>
            <a:r>
              <a:rPr lang="pl-PL" sz="2800" dirty="0" smtClean="0"/>
              <a:t>ada fachowa,</a:t>
            </a:r>
          </a:p>
          <a:p>
            <a:pPr>
              <a:spcBef>
                <a:spcPts val="0"/>
              </a:spcBef>
            </a:pPr>
            <a:r>
              <a:rPr lang="pl-PL" sz="2800" dirty="0"/>
              <a:t>d</a:t>
            </a:r>
            <a:r>
              <a:rPr lang="pl-PL" sz="2800" dirty="0" smtClean="0"/>
              <a:t>yscyplina,</a:t>
            </a:r>
          </a:p>
          <a:p>
            <a:pPr>
              <a:spcBef>
                <a:spcPts val="0"/>
              </a:spcBef>
            </a:pPr>
            <a:r>
              <a:rPr lang="pl-PL" sz="2800" dirty="0"/>
              <a:t>s</a:t>
            </a:r>
            <a:r>
              <a:rPr lang="pl-PL" sz="2800" dirty="0" smtClean="0"/>
              <a:t>prawiedliwe, uczciwe postępowanie,</a:t>
            </a:r>
          </a:p>
          <a:p>
            <a:pPr>
              <a:spcBef>
                <a:spcPts val="0"/>
              </a:spcBef>
            </a:pPr>
            <a:r>
              <a:rPr lang="pl-PL" sz="2800" dirty="0"/>
              <a:t>n</a:t>
            </a:r>
            <a:r>
              <a:rPr lang="pl-PL" sz="2800" dirty="0" smtClean="0"/>
              <a:t>iezawodne, natychmiastowe, dokładne sprawdzanie,</a:t>
            </a:r>
          </a:p>
          <a:p>
            <a:pPr>
              <a:spcBef>
                <a:spcPts val="0"/>
              </a:spcBef>
            </a:pPr>
            <a:r>
              <a:rPr lang="pl-PL" sz="2800" dirty="0"/>
              <a:t>p</a:t>
            </a:r>
            <a:r>
              <a:rPr lang="pl-PL" sz="2800" dirty="0" smtClean="0"/>
              <a:t>orządek (rozkład) w przebiegu działania,</a:t>
            </a:r>
          </a:p>
          <a:p>
            <a:pPr>
              <a:spcBef>
                <a:spcPts val="0"/>
              </a:spcBef>
            </a:pPr>
            <a:r>
              <a:rPr lang="pl-PL" sz="2800" dirty="0"/>
              <a:t>w</a:t>
            </a:r>
            <a:r>
              <a:rPr lang="pl-PL" sz="2800" dirty="0" smtClean="0"/>
              <a:t>zorce i normy,</a:t>
            </a:r>
          </a:p>
          <a:p>
            <a:pPr>
              <a:spcBef>
                <a:spcPts val="0"/>
              </a:spcBef>
            </a:pPr>
            <a:r>
              <a:rPr lang="pl-PL" sz="2800" dirty="0"/>
              <a:t>w</a:t>
            </a:r>
            <a:r>
              <a:rPr lang="pl-PL" sz="2800" dirty="0" smtClean="0"/>
              <a:t>arunki przystosowane,</a:t>
            </a:r>
          </a:p>
          <a:p>
            <a:pPr>
              <a:spcBef>
                <a:spcPts val="0"/>
              </a:spcBef>
            </a:pPr>
            <a:r>
              <a:rPr lang="pl-PL" sz="2800" dirty="0"/>
              <a:t>w</a:t>
            </a:r>
            <a:r>
              <a:rPr lang="pl-PL" sz="2800" dirty="0" smtClean="0"/>
              <a:t>zorcowe sposoby działania,</a:t>
            </a:r>
          </a:p>
          <a:p>
            <a:pPr>
              <a:spcBef>
                <a:spcPts val="0"/>
              </a:spcBef>
            </a:pPr>
            <a:r>
              <a:rPr lang="pl-PL" sz="2800" dirty="0"/>
              <a:t>p</a:t>
            </a:r>
            <a:r>
              <a:rPr lang="pl-PL" sz="2800" dirty="0" smtClean="0"/>
              <a:t>isemne instrukcje,</a:t>
            </a:r>
          </a:p>
          <a:p>
            <a:pPr>
              <a:spcBef>
                <a:spcPts val="0"/>
              </a:spcBef>
            </a:pPr>
            <a:r>
              <a:rPr lang="pl-PL" sz="2800" dirty="0"/>
              <a:t>n</a:t>
            </a:r>
            <a:r>
              <a:rPr lang="pl-PL" sz="2800" dirty="0" smtClean="0"/>
              <a:t>agroda za wydajność.</a:t>
            </a:r>
          </a:p>
          <a:p>
            <a:pPr>
              <a:spcBef>
                <a:spcPts val="0"/>
              </a:spcBef>
            </a:pPr>
            <a:endParaRPr lang="pl-PL" sz="2800" dirty="0" smtClean="0"/>
          </a:p>
          <a:p>
            <a:pPr marL="0" indent="0">
              <a:spcBef>
                <a:spcPts val="0"/>
              </a:spcBef>
              <a:buNone/>
            </a:pPr>
            <a:endParaRPr lang="pl-PL" sz="2800" dirty="0" smtClean="0"/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395536" y="0"/>
            <a:ext cx="8229600" cy="1143000"/>
          </a:xfrm>
          <a:prstGeom prst="rect">
            <a:avLst/>
          </a:prstGeom>
          <a:solidFill>
            <a:srgbClr val="33B739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 smtClean="0"/>
              <a:t>NAUKA ORGANIZACJI I ZARZĄDZANIA</a:t>
            </a:r>
          </a:p>
          <a:p>
            <a:r>
              <a:rPr lang="pl-PL" sz="2800" dirty="0" smtClean="0"/>
              <a:t>Szkoła klasyczna</a:t>
            </a:r>
          </a:p>
          <a:p>
            <a:r>
              <a:rPr lang="pl-PL" sz="2800" dirty="0" smtClean="0"/>
              <a:t>Kierunek naukowego zarządzania</a:t>
            </a:r>
            <a:endParaRPr lang="pl-PL" sz="2800" dirty="0"/>
          </a:p>
        </p:txBody>
      </p:sp>
      <p:pic>
        <p:nvPicPr>
          <p:cNvPr id="1026" name="Picture 2" descr="Znalezione obrazy dla zapytania Harrington Emerson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420888"/>
            <a:ext cx="2376264" cy="3074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6516216" y="5805264"/>
            <a:ext cx="20729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dirty="0" err="1" smtClean="0"/>
              <a:t>Harrington</a:t>
            </a:r>
            <a:r>
              <a:rPr lang="pl-PL" dirty="0" smtClean="0"/>
              <a:t> Emerson</a:t>
            </a:r>
          </a:p>
          <a:p>
            <a:pPr algn="ctr"/>
            <a:r>
              <a:rPr lang="pl-PL" dirty="0" smtClean="0"/>
              <a:t>(1853-1931)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458142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53852" y="1268760"/>
            <a:ext cx="8471284" cy="2304256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pl-PL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Henry </a:t>
            </a:r>
            <a:r>
              <a:rPr lang="pl-PL" b="1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Laurence</a:t>
            </a:r>
            <a:r>
              <a:rPr lang="pl-PL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Gantt </a:t>
            </a:r>
          </a:p>
          <a:p>
            <a:pPr marL="0" indent="0">
              <a:spcBef>
                <a:spcPts val="0"/>
              </a:spcBef>
              <a:buNone/>
            </a:pPr>
            <a:endParaRPr lang="pl-PL" sz="1000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pl-PL" sz="2400" dirty="0" smtClean="0"/>
              <a:t>Doskonalił i rozwijał koncepcje Taylora</a:t>
            </a:r>
          </a:p>
          <a:p>
            <a:pPr marL="0" indent="0">
              <a:spcBef>
                <a:spcPts val="0"/>
              </a:spcBef>
              <a:buNone/>
            </a:pPr>
            <a:endParaRPr lang="pl-PL" sz="1100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pl-PL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Podstawowy warunek naukowego zarządzania</a:t>
            </a:r>
          </a:p>
          <a:p>
            <a:pPr marL="0" indent="0" algn="ctr">
              <a:spcBef>
                <a:spcPts val="0"/>
              </a:spcBef>
              <a:buNone/>
            </a:pPr>
            <a:endParaRPr lang="pl-PL" sz="2800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pl-PL" sz="2800" dirty="0" smtClean="0"/>
              <a:t>Zdolność rozróżnienia pomiędzy faktem a opinią</a:t>
            </a:r>
          </a:p>
          <a:p>
            <a:pPr marL="0" indent="0">
              <a:spcBef>
                <a:spcPts val="0"/>
              </a:spcBef>
              <a:buNone/>
            </a:pPr>
            <a:endParaRPr lang="pl-PL" sz="2800" dirty="0" smtClean="0"/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395536" y="0"/>
            <a:ext cx="8229600" cy="1143000"/>
          </a:xfrm>
          <a:prstGeom prst="rect">
            <a:avLst/>
          </a:prstGeom>
          <a:solidFill>
            <a:srgbClr val="33B739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 smtClean="0"/>
              <a:t>NAUKA ORGANIZACJI I ZARZĄDZANIA</a:t>
            </a:r>
          </a:p>
          <a:p>
            <a:r>
              <a:rPr lang="pl-PL" sz="2800" dirty="0" smtClean="0"/>
              <a:t>Szkoła klasyczna</a:t>
            </a:r>
          </a:p>
          <a:p>
            <a:r>
              <a:rPr lang="pl-PL" sz="2800" dirty="0" smtClean="0"/>
              <a:t>Kierunek naukowego zarządzania</a:t>
            </a:r>
            <a:endParaRPr lang="pl-PL" sz="2800" dirty="0"/>
          </a:p>
        </p:txBody>
      </p:sp>
      <p:sp>
        <p:nvSpPr>
          <p:cNvPr id="6" name="pole tekstowe 5"/>
          <p:cNvSpPr txBox="1"/>
          <p:nvPr/>
        </p:nvSpPr>
        <p:spPr>
          <a:xfrm>
            <a:off x="6405192" y="5805264"/>
            <a:ext cx="22949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dirty="0"/>
              <a:t>Henry </a:t>
            </a:r>
            <a:r>
              <a:rPr lang="pl-PL" dirty="0" err="1"/>
              <a:t>Laurence</a:t>
            </a:r>
            <a:r>
              <a:rPr lang="pl-PL" dirty="0"/>
              <a:t> Gantt </a:t>
            </a:r>
          </a:p>
          <a:p>
            <a:pPr algn="ctr"/>
            <a:r>
              <a:rPr lang="pl-PL" dirty="0" smtClean="0"/>
              <a:t>(1861-1919)</a:t>
            </a:r>
            <a:endParaRPr lang="pl-PL" dirty="0"/>
          </a:p>
        </p:txBody>
      </p:sp>
      <p:pic>
        <p:nvPicPr>
          <p:cNvPr id="2052" name="Picture 4" descr="Podobny obraz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8612" y="3861048"/>
            <a:ext cx="2688148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Łącznik prosty ze strzałką 6"/>
          <p:cNvCxnSpPr/>
          <p:nvPr/>
        </p:nvCxnSpPr>
        <p:spPr>
          <a:xfrm>
            <a:off x="4427984" y="2636912"/>
            <a:ext cx="0" cy="432048"/>
          </a:xfrm>
          <a:prstGeom prst="straightConnector1">
            <a:avLst/>
          </a:prstGeom>
          <a:ln w="34925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ole tekstowe 7"/>
          <p:cNvSpPr txBox="1"/>
          <p:nvPr/>
        </p:nvSpPr>
        <p:spPr>
          <a:xfrm>
            <a:off x="251520" y="3773939"/>
            <a:ext cx="598306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Poznanie i zgromadzenie faktów obejmowało: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u</a:t>
            </a:r>
            <a:r>
              <a:rPr lang="pl-PL" dirty="0" smtClean="0"/>
              <a:t>stalenie </a:t>
            </a:r>
            <a:r>
              <a:rPr lang="pl-PL" u="sng" dirty="0" smtClean="0"/>
              <a:t>właściwego zadania dziennego </a:t>
            </a:r>
            <a:r>
              <a:rPr lang="pl-PL" dirty="0" smtClean="0"/>
              <a:t>dla człowieka odpowiedniego do danej pracy,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u</a:t>
            </a:r>
            <a:r>
              <a:rPr lang="pl-PL" dirty="0" smtClean="0"/>
              <a:t>stalenie </a:t>
            </a:r>
            <a:r>
              <a:rPr lang="pl-PL" u="sng" dirty="0" smtClean="0"/>
              <a:t>wynagrodzenia</a:t>
            </a:r>
            <a:r>
              <a:rPr lang="pl-PL" dirty="0" smtClean="0"/>
              <a:t>, które skłoni pracownika do wykonania całego zadania dziennego,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u="sng" dirty="0"/>
              <a:t>p</a:t>
            </a:r>
            <a:r>
              <a:rPr lang="pl-PL" u="sng" dirty="0" smtClean="0"/>
              <a:t>lanowanie</a:t>
            </a:r>
            <a:r>
              <a:rPr lang="pl-PL" dirty="0" smtClean="0"/>
              <a:t>, tak aby pracownik mógł pracować nieprzerwanie i wydajnie.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268040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53852" y="1268760"/>
            <a:ext cx="8471284" cy="295232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pl-PL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Zasady Gantta: </a:t>
            </a:r>
          </a:p>
          <a:p>
            <a:pPr marL="0" indent="0">
              <a:spcBef>
                <a:spcPts val="0"/>
              </a:spcBef>
              <a:buNone/>
            </a:pPr>
            <a:endParaRPr lang="pl-PL" sz="1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pl-PL" sz="2200" dirty="0" smtClean="0"/>
              <a:t>Człowiek jest istotą </a:t>
            </a:r>
            <a:r>
              <a:rPr lang="pl-PL" sz="22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zorientowana na osiąganie celów </a:t>
            </a:r>
            <a:r>
              <a:rPr lang="pl-PL" sz="2200" dirty="0" smtClean="0"/>
              <a:t>(ustalenie zadań).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sz="22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Planowanie i kontrola </a:t>
            </a:r>
            <a:r>
              <a:rPr lang="pl-PL" sz="2200" dirty="0" smtClean="0"/>
              <a:t>gwarantują odpowiednie metody.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sz="22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Ustalenie zadań </a:t>
            </a:r>
            <a:r>
              <a:rPr lang="pl-PL" sz="2200" dirty="0" smtClean="0"/>
              <a:t>jest lepsze niż poganianie lub nakłanianie do pracy.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sz="2200" dirty="0" smtClean="0"/>
              <a:t>Zasada </a:t>
            </a:r>
            <a:r>
              <a:rPr lang="pl-PL" sz="22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zadania i premii.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sz="22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Wydawanie poleceń = dopilnowanie </a:t>
            </a:r>
            <a:r>
              <a:rPr lang="pl-PL" sz="2200" dirty="0" smtClean="0"/>
              <a:t>wykonania zadania.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sz="22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Szkolenie</a:t>
            </a:r>
            <a:r>
              <a:rPr lang="pl-PL" sz="2200" dirty="0" smtClean="0">
                <a:solidFill>
                  <a:srgbClr val="008000"/>
                </a:solidFill>
              </a:rPr>
              <a:t> </a:t>
            </a:r>
            <a:r>
              <a:rPr lang="pl-PL" sz="2200" dirty="0" smtClean="0"/>
              <a:t>należy do obowiązków kierownictwa.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sz="2200" dirty="0" smtClean="0"/>
              <a:t>Właściwe </a:t>
            </a:r>
            <a:r>
              <a:rPr lang="pl-PL" sz="22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nawyki pracy </a:t>
            </a:r>
            <a:r>
              <a:rPr lang="pl-PL" sz="2200" dirty="0" smtClean="0"/>
              <a:t>prowadzą do zwiększenia wydajności.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sz="2200" dirty="0" smtClean="0"/>
              <a:t>Zarządzanie jest </a:t>
            </a:r>
            <a:r>
              <a:rPr lang="pl-PL" sz="22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misją przywódczą </a:t>
            </a:r>
            <a:r>
              <a:rPr lang="pl-PL" sz="2200" dirty="0" smtClean="0"/>
              <a:t>a jego misją jest postęp.</a:t>
            </a:r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395536" y="0"/>
            <a:ext cx="8229600" cy="1143000"/>
          </a:xfrm>
          <a:prstGeom prst="rect">
            <a:avLst/>
          </a:prstGeom>
          <a:solidFill>
            <a:srgbClr val="33B739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 smtClean="0"/>
              <a:t>NAUKA ORGANIZACJI I ZARZĄDZANIA</a:t>
            </a:r>
          </a:p>
          <a:p>
            <a:r>
              <a:rPr lang="pl-PL" sz="2800" dirty="0" smtClean="0"/>
              <a:t>Szkoła klasyczna</a:t>
            </a:r>
          </a:p>
          <a:p>
            <a:r>
              <a:rPr lang="pl-PL" sz="2800" dirty="0" smtClean="0"/>
              <a:t>Kierunek naukowego zarządzania</a:t>
            </a:r>
            <a:endParaRPr lang="pl-PL" sz="2800" dirty="0"/>
          </a:p>
        </p:txBody>
      </p:sp>
      <p:pic>
        <p:nvPicPr>
          <p:cNvPr id="3077" name="Picture 5" descr="C:\Users\gielda\Desktop\01-Henry-Gant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326379"/>
            <a:ext cx="3780432" cy="2125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26742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/>
          </a:p>
          <a:p>
            <a:pPr marL="0" indent="0" algn="ctr">
              <a:buNone/>
            </a:pPr>
            <a:r>
              <a:rPr lang="pl-PL" sz="4400" b="1" dirty="0" smtClean="0">
                <a:solidFill>
                  <a:srgbClr val="33B7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Dziękuję za uwagę</a:t>
            </a:r>
            <a:r>
              <a:rPr lang="pl-PL" sz="4400" b="1" dirty="0" smtClean="0">
                <a:solidFill>
                  <a:srgbClr val="33B7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</a:t>
            </a:r>
            <a:endParaRPr lang="pl-PL" b="1" dirty="0">
              <a:solidFill>
                <a:srgbClr val="33B73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395536" y="0"/>
            <a:ext cx="8229600" cy="1412776"/>
          </a:xfrm>
          <a:prstGeom prst="rect">
            <a:avLst/>
          </a:prstGeom>
          <a:solidFill>
            <a:srgbClr val="33B739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 smtClean="0"/>
              <a:t>NAUKA ORGANIZACJI I ZARZĄDZANIA</a:t>
            </a:r>
          </a:p>
          <a:p>
            <a:r>
              <a:rPr lang="pl-PL" sz="2800" dirty="0" smtClean="0"/>
              <a:t>Wyodrębnienie szkół nauki </a:t>
            </a:r>
            <a:r>
              <a:rPr lang="pl-PL" sz="2800" dirty="0" err="1" smtClean="0"/>
              <a:t>oiz</a:t>
            </a:r>
            <a:endParaRPr lang="pl-PL" sz="2800" dirty="0" smtClean="0"/>
          </a:p>
          <a:p>
            <a:r>
              <a:rPr lang="pl-PL" sz="2800" dirty="0" smtClean="0"/>
              <a:t>Szkoła klasyczna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266363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5122912" cy="452596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pl-PL" b="1" u="sng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Fryderyk </a:t>
            </a:r>
            <a:r>
              <a:rPr lang="pl-PL" b="1" u="sng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Winslow</a:t>
            </a:r>
            <a:r>
              <a:rPr lang="pl-PL" b="1" u="sng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Taylor</a:t>
            </a:r>
          </a:p>
          <a:p>
            <a:pPr marL="0" indent="0" algn="just">
              <a:buNone/>
            </a:pPr>
            <a:endParaRPr lang="pl-PL" sz="1600" b="1" u="sng" dirty="0" smtClean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r>
              <a:rPr lang="pl-PL" dirty="0" smtClean="0"/>
              <a:t>Zapoczątkował naukowe podejście do organizacji </a:t>
            </a:r>
            <a:br>
              <a:rPr lang="pl-PL" dirty="0" smtClean="0"/>
            </a:br>
            <a:r>
              <a:rPr lang="pl-PL" dirty="0" smtClean="0"/>
              <a:t>i zarządzania.</a:t>
            </a:r>
          </a:p>
          <a:p>
            <a:pPr marL="0" indent="0" algn="just">
              <a:buNone/>
            </a:pPr>
            <a:endParaRPr lang="pl-PL" sz="1100" dirty="0" smtClean="0"/>
          </a:p>
          <a:p>
            <a:pPr marL="0" indent="0" algn="just">
              <a:buNone/>
            </a:pPr>
            <a:r>
              <a:rPr lang="pl-PL" dirty="0" smtClean="0"/>
              <a:t>Dalsza ewolucja nauki </a:t>
            </a:r>
            <a:r>
              <a:rPr lang="pl-PL" dirty="0" err="1" smtClean="0"/>
              <a:t>oiz</a:t>
            </a:r>
            <a:r>
              <a:rPr lang="pl-PL" dirty="0" smtClean="0"/>
              <a:t> następowała dzięki kolejnym badaniom i publikacjom następnych naukowców.</a:t>
            </a:r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422006" y="0"/>
            <a:ext cx="8229600" cy="1143000"/>
          </a:xfrm>
          <a:prstGeom prst="rect">
            <a:avLst/>
          </a:prstGeom>
          <a:solidFill>
            <a:srgbClr val="33B739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 smtClean="0"/>
              <a:t>NAUKA ORGANIZACJI I ZARZĄDZANIA</a:t>
            </a:r>
          </a:p>
          <a:p>
            <a:r>
              <a:rPr lang="pl-PL" sz="2800" dirty="0" smtClean="0"/>
              <a:t>Początek nauki organizacji i zarządzania</a:t>
            </a:r>
            <a:endParaRPr lang="pl-PL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782" y="1772816"/>
            <a:ext cx="2522959" cy="383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5833478" y="5805264"/>
            <a:ext cx="304756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200" dirty="0"/>
              <a:t>Frederick </a:t>
            </a:r>
            <a:r>
              <a:rPr lang="pl-PL" sz="2200" dirty="0" err="1"/>
              <a:t>Winslow</a:t>
            </a:r>
            <a:r>
              <a:rPr lang="pl-PL" sz="2200" dirty="0"/>
              <a:t> Taylor</a:t>
            </a:r>
          </a:p>
          <a:p>
            <a:pPr algn="ctr"/>
            <a:r>
              <a:rPr lang="pl-PL" sz="2200" dirty="0" smtClean="0"/>
              <a:t>(1856-1915)</a:t>
            </a:r>
            <a:endParaRPr lang="pl-PL" sz="2200" dirty="0"/>
          </a:p>
        </p:txBody>
      </p:sp>
    </p:spTree>
    <p:extLst>
      <p:ext uri="{BB962C8B-B14F-4D97-AF65-F5344CB8AC3E}">
        <p14:creationId xmlns:p14="http://schemas.microsoft.com/office/powerpoint/2010/main" val="182254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167936" cy="485313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pl-PL" sz="2600" b="1" u="sng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NAUKA ORGANIZACJI I ZARZĄDZANIA</a:t>
            </a:r>
          </a:p>
          <a:p>
            <a:pPr marL="0" indent="0" algn="ctr">
              <a:buNone/>
            </a:pPr>
            <a:endParaRPr lang="pl-PL" sz="1000" b="1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r>
              <a:rPr lang="pl-PL" sz="2400" dirty="0" smtClean="0"/>
              <a:t>Rozwijała się wielokierunkowo.</a:t>
            </a:r>
          </a:p>
          <a:p>
            <a:pPr marL="0" indent="0" algn="just">
              <a:buNone/>
            </a:pPr>
            <a:r>
              <a:rPr lang="pl-PL" sz="2200" dirty="0" smtClean="0"/>
              <a:t>(wiele publikacji, różni teoretycy, różne poglądy)</a:t>
            </a:r>
          </a:p>
          <a:p>
            <a:pPr marL="0" indent="0" algn="just">
              <a:buNone/>
            </a:pPr>
            <a:endParaRPr lang="pl-PL" sz="900" dirty="0" smtClean="0"/>
          </a:p>
          <a:p>
            <a:pPr marL="0" indent="0" algn="just">
              <a:buNone/>
            </a:pPr>
            <a:r>
              <a:rPr lang="pl-PL" sz="2400" dirty="0" smtClean="0"/>
              <a:t>Dominacja jednego kierunku przypadała na określony okres.</a:t>
            </a:r>
          </a:p>
          <a:p>
            <a:pPr marL="0" indent="0" algn="just">
              <a:buNone/>
            </a:pPr>
            <a:r>
              <a:rPr lang="pl-PL" sz="2200" dirty="0" smtClean="0"/>
              <a:t>(możliwość wyodrębnienia etapów rozwoju nauki </a:t>
            </a:r>
            <a:r>
              <a:rPr lang="pl-PL" sz="2200" dirty="0" err="1" smtClean="0"/>
              <a:t>oiz</a:t>
            </a:r>
            <a:r>
              <a:rPr lang="pl-PL" sz="2200" dirty="0" smtClean="0"/>
              <a:t> nazywanych szkołami)</a:t>
            </a:r>
          </a:p>
          <a:p>
            <a:pPr marL="0" indent="0" algn="just">
              <a:buNone/>
            </a:pPr>
            <a:endParaRPr lang="pl-PL" sz="900" dirty="0" smtClean="0"/>
          </a:p>
          <a:p>
            <a:pPr marL="0" indent="0" algn="just">
              <a:buNone/>
            </a:pPr>
            <a:r>
              <a:rPr lang="pl-PL" sz="2400" dirty="0" smtClean="0"/>
              <a:t>Szkoły nauki </a:t>
            </a:r>
            <a:r>
              <a:rPr lang="pl-PL" sz="2400" dirty="0" err="1" smtClean="0"/>
              <a:t>oiz</a:t>
            </a:r>
            <a:r>
              <a:rPr lang="pl-PL" sz="2400" dirty="0" smtClean="0"/>
              <a:t> związane są z nazwiskami.</a:t>
            </a:r>
          </a:p>
          <a:p>
            <a:pPr marL="0" indent="0" algn="just">
              <a:buNone/>
            </a:pPr>
            <a:r>
              <a:rPr lang="pl-PL" sz="2200" dirty="0" smtClean="0"/>
              <a:t>(badacze inicjujący dany kierunek badań, publikacja)</a:t>
            </a:r>
          </a:p>
          <a:p>
            <a:pPr marL="0" indent="0" algn="just">
              <a:buNone/>
            </a:pPr>
            <a:endParaRPr lang="pl-PL" sz="2200" dirty="0" smtClean="0"/>
          </a:p>
          <a:p>
            <a:pPr marL="0" indent="0" algn="just">
              <a:buNone/>
            </a:pPr>
            <a:endParaRPr lang="pl-PL" sz="2200" dirty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pl-PL" sz="2000" dirty="0" smtClean="0"/>
              <a:t>*Szkoła – in.: nurt, spojrzenie, teoria, doktryna</a:t>
            </a:r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395536" y="0"/>
            <a:ext cx="8229600" cy="1143000"/>
          </a:xfrm>
          <a:prstGeom prst="rect">
            <a:avLst/>
          </a:prstGeom>
          <a:solidFill>
            <a:srgbClr val="33B739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 smtClean="0"/>
              <a:t>NAUKA ORGANIZACJI I ZARZĄDZANIA</a:t>
            </a:r>
          </a:p>
          <a:p>
            <a:r>
              <a:rPr lang="pl-PL" sz="2800" dirty="0" smtClean="0"/>
              <a:t>Wyodrębnienie szkół*</a:t>
            </a:r>
            <a:endParaRPr lang="pl-PL" sz="2800" dirty="0"/>
          </a:p>
        </p:txBody>
      </p:sp>
      <p:cxnSp>
        <p:nvCxnSpPr>
          <p:cNvPr id="8" name="Łącznik prostoliniowy 7"/>
          <p:cNvCxnSpPr/>
          <p:nvPr/>
        </p:nvCxnSpPr>
        <p:spPr>
          <a:xfrm>
            <a:off x="395536" y="5805264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349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340768"/>
            <a:ext cx="8784976" cy="525658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pl-PL" sz="1050" dirty="0" smtClean="0"/>
          </a:p>
          <a:p>
            <a:pPr marL="0" indent="0">
              <a:buNone/>
            </a:pPr>
            <a:r>
              <a:rPr lang="pl-PL" sz="2400" b="1" u="sng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UCZNIOWIE DANEJ SZKOŁY Z CZASEM USAMODZIELNIAJĄ SIĘ</a:t>
            </a:r>
            <a:r>
              <a:rPr lang="pl-PL" sz="2400" dirty="0" smtClean="0"/>
              <a:t>, </a:t>
            </a:r>
          </a:p>
          <a:p>
            <a:pPr marL="0" indent="0">
              <a:buNone/>
            </a:pPr>
            <a:r>
              <a:rPr lang="pl-PL" sz="2400" dirty="0" smtClean="0"/>
              <a:t>a następnie:</a:t>
            </a:r>
          </a:p>
          <a:p>
            <a:pPr marL="0" indent="0">
              <a:buNone/>
            </a:pPr>
            <a:endParaRPr lang="pl-PL" sz="900" dirty="0"/>
          </a:p>
          <a:p>
            <a:r>
              <a:rPr lang="pl-PL" sz="2200" dirty="0"/>
              <a:t>r</a:t>
            </a:r>
            <a:r>
              <a:rPr lang="pl-PL" sz="2200" dirty="0" smtClean="0"/>
              <a:t>ozwijają kierunek mistrza,</a:t>
            </a:r>
          </a:p>
          <a:p>
            <a:r>
              <a:rPr lang="pl-PL" sz="2200" dirty="0"/>
              <a:t>k</a:t>
            </a:r>
            <a:r>
              <a:rPr lang="pl-PL" sz="2200" dirty="0" smtClean="0"/>
              <a:t>reują nowe kierunki badawcze,</a:t>
            </a:r>
          </a:p>
          <a:p>
            <a:r>
              <a:rPr lang="pl-PL" sz="2200" dirty="0" smtClean="0"/>
              <a:t>(lub) krytykują mistrza i jego podejście.</a:t>
            </a:r>
          </a:p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r>
              <a:rPr lang="pl-PL" sz="2400" b="1" u="sng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DETERMINANTY POWSTANIA NOWYCH SZKÓŁ</a:t>
            </a:r>
            <a:r>
              <a:rPr lang="pl-PL" sz="2400" dirty="0" smtClean="0"/>
              <a:t>:</a:t>
            </a:r>
          </a:p>
          <a:p>
            <a:pPr marL="0" indent="0">
              <a:buNone/>
            </a:pPr>
            <a:endParaRPr lang="pl-PL" sz="900" dirty="0" smtClean="0"/>
          </a:p>
          <a:p>
            <a:r>
              <a:rPr lang="pl-PL" sz="2200" dirty="0" smtClean="0"/>
              <a:t>wynalazki i odkrycia naukowe</a:t>
            </a:r>
          </a:p>
          <a:p>
            <a:pPr marL="0" indent="0">
              <a:buNone/>
            </a:pPr>
            <a:r>
              <a:rPr lang="pl-PL" sz="2200" dirty="0" smtClean="0"/>
              <a:t>(stosowane w badaniach nad pracą ludzką),</a:t>
            </a:r>
          </a:p>
          <a:p>
            <a:r>
              <a:rPr lang="pl-PL" sz="2200" dirty="0"/>
              <a:t>r</a:t>
            </a:r>
            <a:r>
              <a:rPr lang="pl-PL" sz="2200" dirty="0" smtClean="0"/>
              <a:t>ozwój gospodarczy,</a:t>
            </a:r>
          </a:p>
          <a:p>
            <a:r>
              <a:rPr lang="pl-PL" sz="2200" dirty="0"/>
              <a:t>u</a:t>
            </a:r>
            <a:r>
              <a:rPr lang="pl-PL" sz="2200" dirty="0" smtClean="0"/>
              <a:t>warunkowania pozanaukowe</a:t>
            </a:r>
          </a:p>
          <a:p>
            <a:pPr marL="0" indent="0">
              <a:buNone/>
            </a:pPr>
            <a:r>
              <a:rPr lang="pl-PL" sz="2200" dirty="0" smtClean="0"/>
              <a:t>(zmienność warunków w jakich działa organizacja, np.: wojna).</a:t>
            </a:r>
          </a:p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endParaRPr lang="pl-PL" sz="2400" dirty="0" smtClean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sp>
        <p:nvSpPr>
          <p:cNvPr id="8" name="Tytuł 1"/>
          <p:cNvSpPr txBox="1">
            <a:spLocks/>
          </p:cNvSpPr>
          <p:nvPr/>
        </p:nvSpPr>
        <p:spPr>
          <a:xfrm>
            <a:off x="395536" y="0"/>
            <a:ext cx="8229600" cy="1143000"/>
          </a:xfrm>
          <a:prstGeom prst="rect">
            <a:avLst/>
          </a:prstGeom>
          <a:solidFill>
            <a:srgbClr val="33B739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 smtClean="0"/>
              <a:t>NAUKA ORGANIZACJI I ZARZĄDZANIA</a:t>
            </a:r>
          </a:p>
          <a:p>
            <a:r>
              <a:rPr lang="pl-PL" sz="2800" dirty="0" smtClean="0"/>
              <a:t>Wyodrębnienie szkół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300124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/>
          <p:cNvSpPr txBox="1">
            <a:spLocks/>
          </p:cNvSpPr>
          <p:nvPr/>
        </p:nvSpPr>
        <p:spPr>
          <a:xfrm>
            <a:off x="395536" y="0"/>
            <a:ext cx="8229600" cy="1143000"/>
          </a:xfrm>
          <a:prstGeom prst="rect">
            <a:avLst/>
          </a:prstGeom>
          <a:solidFill>
            <a:srgbClr val="33B739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 smtClean="0"/>
              <a:t>NAUKA ORGANIZACJI I ZARZĄDZANIA</a:t>
            </a:r>
          </a:p>
          <a:p>
            <a:r>
              <a:rPr lang="pl-PL" sz="2800" dirty="0" smtClean="0"/>
              <a:t>Schemat procesu powstawania szkoły </a:t>
            </a:r>
            <a:r>
              <a:rPr lang="pl-PL" sz="2800" dirty="0" err="1" smtClean="0"/>
              <a:t>noiz</a:t>
            </a:r>
            <a:endParaRPr lang="pl-PL" sz="2800" dirty="0"/>
          </a:p>
        </p:txBody>
      </p: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375855" y="1340768"/>
            <a:ext cx="8341987" cy="532859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pl-P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</a:t>
            </a:r>
          </a:p>
          <a:p>
            <a:pPr marL="0" indent="0" algn="ctr">
              <a:buNone/>
            </a:pPr>
            <a:endParaRPr lang="pl-PL" sz="2200" dirty="0" smtClean="0"/>
          </a:p>
          <a:p>
            <a:pPr marL="0" indent="0" algn="ctr">
              <a:buNone/>
            </a:pPr>
            <a:r>
              <a:rPr lang="pl-P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ZAINTERESOWANIE PROBLEMEM ORGANIZACYJNYM</a:t>
            </a:r>
          </a:p>
          <a:p>
            <a:pPr marL="0" indent="0" algn="ctr">
              <a:buNone/>
            </a:pPr>
            <a:endParaRPr lang="pl-PL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pl-P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OBRANIE METODY BADAWCZEJ</a:t>
            </a:r>
          </a:p>
          <a:p>
            <a:pPr marL="0" indent="0" algn="ctr">
              <a:buNone/>
            </a:pPr>
            <a:endParaRPr lang="pl-PL" sz="2200" dirty="0" smtClean="0"/>
          </a:p>
          <a:p>
            <a:pPr marL="0" indent="0" algn="ctr">
              <a:buNone/>
            </a:pPr>
            <a:r>
              <a:rPr lang="pl-P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BADANIA</a:t>
            </a:r>
          </a:p>
          <a:p>
            <a:pPr marL="0" indent="0" algn="ctr">
              <a:buNone/>
            </a:pPr>
            <a:endParaRPr lang="pl-PL" sz="2200" dirty="0" smtClean="0"/>
          </a:p>
          <a:p>
            <a:pPr marL="0" indent="0" algn="ctr">
              <a:buNone/>
            </a:pPr>
            <a:r>
              <a:rPr lang="pl-P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USTALENIA BADAWCZE</a:t>
            </a:r>
          </a:p>
          <a:p>
            <a:pPr marL="0" indent="0" algn="ctr">
              <a:buNone/>
            </a:pPr>
            <a:endParaRPr lang="pl-PL" sz="22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pl-PL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Akceptacja ustaleń 					Brak akceptacji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(min. częściowe)</a:t>
            </a:r>
          </a:p>
          <a:p>
            <a:pPr marL="0" indent="0" algn="r">
              <a:spcBef>
                <a:spcPts val="0"/>
              </a:spcBef>
              <a:buNone/>
            </a:pPr>
            <a:endParaRPr lang="pl-PL" sz="1800" dirty="0" smtClean="0"/>
          </a:p>
          <a:p>
            <a:pPr marL="0" indent="0" algn="r">
              <a:spcBef>
                <a:spcPts val="0"/>
              </a:spcBef>
              <a:buNone/>
            </a:pPr>
            <a:r>
              <a:rPr lang="pl-PL" sz="1800" dirty="0" smtClean="0"/>
              <a:t>cdn.</a:t>
            </a:r>
            <a:endParaRPr lang="pl-PL" sz="1800" dirty="0"/>
          </a:p>
        </p:txBody>
      </p:sp>
      <p:cxnSp>
        <p:nvCxnSpPr>
          <p:cNvPr id="8" name="Łącznik prosty ze strzałką 7"/>
          <p:cNvCxnSpPr/>
          <p:nvPr/>
        </p:nvCxnSpPr>
        <p:spPr>
          <a:xfrm>
            <a:off x="4510336" y="1772816"/>
            <a:ext cx="0" cy="432048"/>
          </a:xfrm>
          <a:prstGeom prst="straightConnector1">
            <a:avLst/>
          </a:prstGeom>
          <a:ln w="31750" cmpd="sng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Łącznik prosty ze strzałką 10"/>
          <p:cNvCxnSpPr/>
          <p:nvPr/>
        </p:nvCxnSpPr>
        <p:spPr>
          <a:xfrm>
            <a:off x="4510336" y="2497801"/>
            <a:ext cx="0" cy="432048"/>
          </a:xfrm>
          <a:prstGeom prst="straightConnector1">
            <a:avLst/>
          </a:prstGeom>
          <a:ln w="31750" cmpd="sng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ze strzałką 11"/>
          <p:cNvCxnSpPr/>
          <p:nvPr/>
        </p:nvCxnSpPr>
        <p:spPr>
          <a:xfrm>
            <a:off x="4522032" y="3284984"/>
            <a:ext cx="0" cy="432048"/>
          </a:xfrm>
          <a:prstGeom prst="straightConnector1">
            <a:avLst/>
          </a:prstGeom>
          <a:ln w="31750" cmpd="sng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ze strzałką 12"/>
          <p:cNvCxnSpPr/>
          <p:nvPr/>
        </p:nvCxnSpPr>
        <p:spPr>
          <a:xfrm>
            <a:off x="4523395" y="4022576"/>
            <a:ext cx="0" cy="432048"/>
          </a:xfrm>
          <a:prstGeom prst="straightConnector1">
            <a:avLst/>
          </a:prstGeom>
          <a:ln w="31750" cmpd="sng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Łącznik prosty ze strzałką 21"/>
          <p:cNvCxnSpPr/>
          <p:nvPr/>
        </p:nvCxnSpPr>
        <p:spPr>
          <a:xfrm>
            <a:off x="6084168" y="4770009"/>
            <a:ext cx="1728192" cy="432048"/>
          </a:xfrm>
          <a:prstGeom prst="straightConnector1">
            <a:avLst/>
          </a:prstGeom>
          <a:ln w="3175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Łącznik prosty ze strzałką 23"/>
          <p:cNvCxnSpPr/>
          <p:nvPr/>
        </p:nvCxnSpPr>
        <p:spPr>
          <a:xfrm flipH="1">
            <a:off x="1584826" y="4768406"/>
            <a:ext cx="1440160" cy="432048"/>
          </a:xfrm>
          <a:prstGeom prst="straightConnector1">
            <a:avLst/>
          </a:prstGeom>
          <a:ln w="3175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ole tekstowe 2"/>
          <p:cNvSpPr txBox="1"/>
          <p:nvPr/>
        </p:nvSpPr>
        <p:spPr>
          <a:xfrm>
            <a:off x="2893284" y="5672770"/>
            <a:ext cx="1603491" cy="1077218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POWSTAJE</a:t>
            </a:r>
            <a:r>
              <a:rPr lang="pl-PL" sz="3200" b="1" u="sng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SZKOŁA</a:t>
            </a:r>
            <a:endParaRPr lang="pl-PL" b="1" u="sng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" name="Łącznik prosty ze strzałką 4"/>
          <p:cNvCxnSpPr/>
          <p:nvPr/>
        </p:nvCxnSpPr>
        <p:spPr>
          <a:xfrm>
            <a:off x="1547664" y="5854027"/>
            <a:ext cx="1224136" cy="357352"/>
          </a:xfrm>
          <a:prstGeom prst="straightConnector1">
            <a:avLst/>
          </a:prstGeom>
          <a:ln w="3175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ze strzałką 9"/>
          <p:cNvCxnSpPr/>
          <p:nvPr/>
        </p:nvCxnSpPr>
        <p:spPr>
          <a:xfrm>
            <a:off x="8244408" y="6211379"/>
            <a:ext cx="57606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188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/>
          <p:cNvSpPr txBox="1">
            <a:spLocks/>
          </p:cNvSpPr>
          <p:nvPr/>
        </p:nvSpPr>
        <p:spPr>
          <a:xfrm>
            <a:off x="395536" y="0"/>
            <a:ext cx="8229600" cy="1143000"/>
          </a:xfrm>
          <a:prstGeom prst="rect">
            <a:avLst/>
          </a:prstGeom>
          <a:solidFill>
            <a:srgbClr val="33B739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 smtClean="0"/>
              <a:t>NAUKA ORGANIZACJI I ZARZĄDZANIA</a:t>
            </a:r>
          </a:p>
          <a:p>
            <a:r>
              <a:rPr lang="pl-PL" sz="2800" dirty="0" smtClean="0"/>
              <a:t>Schemat procesu powstawania szkoły </a:t>
            </a:r>
            <a:r>
              <a:rPr lang="pl-PL" sz="2800" dirty="0" err="1" smtClean="0"/>
              <a:t>noiz</a:t>
            </a:r>
            <a:endParaRPr lang="pl-PL" sz="2800" dirty="0"/>
          </a:p>
        </p:txBody>
      </p: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-252536" y="1412776"/>
            <a:ext cx="6863281" cy="504056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pl-PL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AKCEPTACJA USTALEŃ BADAWCZYCH</a:t>
            </a:r>
          </a:p>
          <a:p>
            <a:pPr marL="0" indent="0" algn="ctr">
              <a:buNone/>
            </a:pPr>
            <a:endParaRPr lang="pl-PL" sz="2200" dirty="0" smtClean="0"/>
          </a:p>
          <a:p>
            <a:pPr marL="0" indent="0" algn="ctr">
              <a:buNone/>
            </a:pPr>
            <a:r>
              <a:rPr lang="pl-PL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POWSTANIE METODY</a:t>
            </a:r>
          </a:p>
          <a:p>
            <a:pPr marL="0" indent="0" algn="ctr">
              <a:buNone/>
            </a:pPr>
            <a:endParaRPr lang="pl-PL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pl-PL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KRYTYKA SZKOŁY (METODY) </a:t>
            </a:r>
          </a:p>
          <a:p>
            <a:pPr marL="0" indent="0" algn="ctr">
              <a:buNone/>
            </a:pPr>
            <a:endParaRPr lang="pl-PL" sz="2200" dirty="0" smtClean="0"/>
          </a:p>
          <a:p>
            <a:pPr marL="0" indent="0" algn="ctr">
              <a:buNone/>
            </a:pPr>
            <a:endParaRPr lang="pl-PL" sz="2200" dirty="0" smtClean="0"/>
          </a:p>
          <a:p>
            <a:pPr marL="0" indent="0" algn="ctr">
              <a:buNone/>
            </a:pPr>
            <a:r>
              <a:rPr lang="pl-PL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BADANIA i USTALENIA</a:t>
            </a:r>
          </a:p>
          <a:p>
            <a:pPr marL="0" indent="0" algn="ctr">
              <a:buNone/>
            </a:pPr>
            <a:endParaRPr lang="pl-PL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pl-PL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POWSTAJE 		ULEPSZANA JEST</a:t>
            </a:r>
            <a:br>
              <a:rPr lang="pl-PL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NOWA METODA 	   DOTYCHCZASOWA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pl-PL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pl-PL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Akceptacja 	Brak 		Akceptacja 	Brak 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pl-PL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akceptacji 			akceptacji</a:t>
            </a:r>
            <a:endParaRPr lang="pl-PL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pl-PL" sz="2200" dirty="0" smtClean="0"/>
          </a:p>
        </p:txBody>
      </p:sp>
      <p:cxnSp>
        <p:nvCxnSpPr>
          <p:cNvPr id="8" name="Łącznik prosty ze strzałką 7"/>
          <p:cNvCxnSpPr/>
          <p:nvPr/>
        </p:nvCxnSpPr>
        <p:spPr>
          <a:xfrm>
            <a:off x="3131840" y="1772816"/>
            <a:ext cx="0" cy="432048"/>
          </a:xfrm>
          <a:prstGeom prst="straightConnector1">
            <a:avLst/>
          </a:prstGeom>
          <a:ln w="31750" cmpd="sng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Łącznik prosty ze strzałką 10"/>
          <p:cNvCxnSpPr/>
          <p:nvPr/>
        </p:nvCxnSpPr>
        <p:spPr>
          <a:xfrm>
            <a:off x="3122344" y="3282843"/>
            <a:ext cx="9496" cy="749647"/>
          </a:xfrm>
          <a:prstGeom prst="straightConnector1">
            <a:avLst/>
          </a:prstGeom>
          <a:ln w="31750" cmpd="sng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ze strzałką 11"/>
          <p:cNvCxnSpPr/>
          <p:nvPr/>
        </p:nvCxnSpPr>
        <p:spPr>
          <a:xfrm>
            <a:off x="3122344" y="2502193"/>
            <a:ext cx="0" cy="432048"/>
          </a:xfrm>
          <a:prstGeom prst="straightConnector1">
            <a:avLst/>
          </a:prstGeom>
          <a:ln w="31750" cmpd="sng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Łącznik prosty ze strzałką 21"/>
          <p:cNvCxnSpPr/>
          <p:nvPr/>
        </p:nvCxnSpPr>
        <p:spPr>
          <a:xfrm>
            <a:off x="3708590" y="4437112"/>
            <a:ext cx="1008112" cy="216024"/>
          </a:xfrm>
          <a:prstGeom prst="straightConnector1">
            <a:avLst/>
          </a:prstGeom>
          <a:ln w="3175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Łącznik prosty ze strzałką 23"/>
          <p:cNvCxnSpPr/>
          <p:nvPr/>
        </p:nvCxnSpPr>
        <p:spPr>
          <a:xfrm flipH="1">
            <a:off x="1403648" y="4437112"/>
            <a:ext cx="1010564" cy="233180"/>
          </a:xfrm>
          <a:prstGeom prst="straightConnector1">
            <a:avLst/>
          </a:prstGeom>
          <a:ln w="3175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ole tekstowe 24"/>
          <p:cNvSpPr txBox="1"/>
          <p:nvPr/>
        </p:nvSpPr>
        <p:spPr>
          <a:xfrm>
            <a:off x="4884902" y="1743199"/>
            <a:ext cx="4238815" cy="92333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l-PL" dirty="0" smtClean="0"/>
              <a:t>która </a:t>
            </a:r>
            <a:r>
              <a:rPr lang="pl-PL" dirty="0"/>
              <a:t>pozwala na: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/>
              <a:t>rozwiązanie </a:t>
            </a:r>
            <a:r>
              <a:rPr lang="pl-PL" dirty="0"/>
              <a:t>problemu organizacyjnego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(lub) </a:t>
            </a:r>
            <a:r>
              <a:rPr lang="pl-PL" dirty="0" smtClean="0"/>
              <a:t>chociaż </a:t>
            </a:r>
            <a:r>
              <a:rPr lang="pl-PL" dirty="0"/>
              <a:t>na </a:t>
            </a:r>
            <a:r>
              <a:rPr lang="pl-PL" dirty="0" smtClean="0"/>
              <a:t>jego interpretowanie</a:t>
            </a:r>
            <a:endParaRPr lang="pl-PL" dirty="0"/>
          </a:p>
        </p:txBody>
      </p:sp>
      <p:sp>
        <p:nvSpPr>
          <p:cNvPr id="28" name="pole tekstowe 27"/>
          <p:cNvSpPr txBox="1"/>
          <p:nvPr/>
        </p:nvSpPr>
        <p:spPr>
          <a:xfrm>
            <a:off x="25838" y="6165304"/>
            <a:ext cx="1603491" cy="707886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b="1" u="sng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SZKOŁA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b="1" u="sng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KIERUNEK</a:t>
            </a:r>
            <a:endParaRPr lang="pl-PL" sz="1200" b="1" u="sng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pole tekstowe 28"/>
          <p:cNvSpPr txBox="1"/>
          <p:nvPr/>
        </p:nvSpPr>
        <p:spPr>
          <a:xfrm>
            <a:off x="3708589" y="6150903"/>
            <a:ext cx="1603491" cy="707886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b="1" u="sng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SZKOŁA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b="1" u="sng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KIERUNEK</a:t>
            </a:r>
            <a:endParaRPr lang="pl-PL" sz="1200" b="1" u="sng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0" name="Łącznik prosty ze strzałką 39"/>
          <p:cNvCxnSpPr/>
          <p:nvPr/>
        </p:nvCxnSpPr>
        <p:spPr>
          <a:xfrm>
            <a:off x="813337" y="5373216"/>
            <a:ext cx="0" cy="216024"/>
          </a:xfrm>
          <a:prstGeom prst="straightConnector1">
            <a:avLst/>
          </a:prstGeom>
          <a:ln w="31750" cmpd="sng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Łącznik prosty ze strzałką 41"/>
          <p:cNvCxnSpPr/>
          <p:nvPr/>
        </p:nvCxnSpPr>
        <p:spPr>
          <a:xfrm>
            <a:off x="2425751" y="5384249"/>
            <a:ext cx="0" cy="216024"/>
          </a:xfrm>
          <a:prstGeom prst="straightConnector1">
            <a:avLst/>
          </a:prstGeom>
          <a:ln w="31750" cmpd="sng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Łącznik prosty ze strzałką 42"/>
          <p:cNvCxnSpPr/>
          <p:nvPr/>
        </p:nvCxnSpPr>
        <p:spPr>
          <a:xfrm>
            <a:off x="3910815" y="5349423"/>
            <a:ext cx="0" cy="216024"/>
          </a:xfrm>
          <a:prstGeom prst="straightConnector1">
            <a:avLst/>
          </a:prstGeom>
          <a:ln w="31750" cmpd="sng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Łącznik prosty ze strzałką 43"/>
          <p:cNvCxnSpPr/>
          <p:nvPr/>
        </p:nvCxnSpPr>
        <p:spPr>
          <a:xfrm>
            <a:off x="5724128" y="5391174"/>
            <a:ext cx="0" cy="216024"/>
          </a:xfrm>
          <a:prstGeom prst="straightConnector1">
            <a:avLst/>
          </a:prstGeom>
          <a:ln w="31750" cmpd="sng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pole tekstowe 45"/>
          <p:cNvSpPr txBox="1"/>
          <p:nvPr/>
        </p:nvSpPr>
        <p:spPr>
          <a:xfrm>
            <a:off x="4875931" y="2780503"/>
            <a:ext cx="4247786" cy="1477328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l-PL" dirty="0" smtClean="0"/>
              <a:t>ponieważ: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/>
              <a:t>nie daje pełnego rozwiązania problemu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/>
              <a:t>jej stosowanie pokazuje nowe problemy, na które dana metoda nie daje już odpowiedzi</a:t>
            </a:r>
            <a:endParaRPr lang="pl-PL" dirty="0"/>
          </a:p>
        </p:txBody>
      </p:sp>
      <p:cxnSp>
        <p:nvCxnSpPr>
          <p:cNvPr id="49" name="Łącznik prostoliniowy 48"/>
          <p:cNvCxnSpPr/>
          <p:nvPr/>
        </p:nvCxnSpPr>
        <p:spPr>
          <a:xfrm>
            <a:off x="1908930" y="2502193"/>
            <a:ext cx="29670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Łącznik prostoliniowy 50"/>
          <p:cNvCxnSpPr/>
          <p:nvPr/>
        </p:nvCxnSpPr>
        <p:spPr>
          <a:xfrm>
            <a:off x="1475656" y="3282843"/>
            <a:ext cx="340924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6523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4853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800" b="1" u="sng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CECHY SZKÓŁ NAUKI </a:t>
            </a:r>
            <a:r>
              <a:rPr lang="pl-PL" sz="2800" b="1" u="sng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OiZ</a:t>
            </a:r>
            <a:r>
              <a:rPr lang="pl-PL" sz="2800" b="1" u="sng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0" indent="0">
              <a:buNone/>
            </a:pPr>
            <a:endParaRPr lang="pl-PL" sz="1100" b="1" u="sng" dirty="0" smtClean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pl-PL" sz="2400" dirty="0"/>
              <a:t>r</a:t>
            </a:r>
            <a:r>
              <a:rPr lang="pl-PL" sz="2400" dirty="0" smtClean="0"/>
              <a:t>óżny okres występowania, </a:t>
            </a:r>
          </a:p>
          <a:p>
            <a:pPr algn="just"/>
            <a:r>
              <a:rPr lang="pl-PL" sz="2400" dirty="0" smtClean="0"/>
              <a:t>nie odrzucano dorobku poprzednich szkół </a:t>
            </a:r>
          </a:p>
          <a:p>
            <a:pPr marL="0" indent="0" algn="just">
              <a:buNone/>
            </a:pPr>
            <a:r>
              <a:rPr lang="pl-PL" sz="2200" dirty="0" smtClean="0"/>
              <a:t>(mimo ich krytyki i niedostatków),</a:t>
            </a:r>
          </a:p>
          <a:p>
            <a:pPr algn="just"/>
            <a:r>
              <a:rPr lang="pl-PL" sz="2400" dirty="0"/>
              <a:t>niejednolite pod względem kierunków i metod </a:t>
            </a:r>
            <a:r>
              <a:rPr lang="pl-PL" sz="2400" dirty="0" smtClean="0"/>
              <a:t>badawczych,</a:t>
            </a:r>
            <a:endParaRPr lang="pl-PL" sz="2400" dirty="0"/>
          </a:p>
          <a:p>
            <a:pPr algn="just"/>
            <a:r>
              <a:rPr lang="pl-PL" sz="2400" dirty="0" smtClean="0"/>
              <a:t>prawie </a:t>
            </a:r>
            <a:r>
              <a:rPr lang="pl-PL" sz="2400" dirty="0"/>
              <a:t>każda </a:t>
            </a:r>
            <a:r>
              <a:rPr lang="pl-PL" sz="2400" dirty="0" smtClean="0"/>
              <a:t>szkoła miała </a:t>
            </a:r>
            <a:r>
              <a:rPr lang="pl-PL" sz="2400" dirty="0"/>
              <a:t>kierunki badawcze</a:t>
            </a:r>
          </a:p>
          <a:p>
            <a:pPr marL="0" indent="0" algn="just">
              <a:buNone/>
            </a:pPr>
            <a:r>
              <a:rPr lang="pl-PL" sz="2200" dirty="0"/>
              <a:t>(dominująca myśl występująca w ramach danej szkoły w </a:t>
            </a:r>
            <a:r>
              <a:rPr lang="pl-PL" sz="2200" dirty="0" smtClean="0"/>
              <a:t>jakimś podokresie),</a:t>
            </a:r>
            <a:endParaRPr lang="pl-PL" sz="2200" dirty="0"/>
          </a:p>
          <a:p>
            <a:pPr algn="just"/>
            <a:r>
              <a:rPr lang="pl-PL" sz="2400" dirty="0" smtClean="0"/>
              <a:t>ewolucja nauki </a:t>
            </a:r>
            <a:r>
              <a:rPr lang="pl-PL" sz="2400" dirty="0" err="1" smtClean="0"/>
              <a:t>oiz</a:t>
            </a:r>
            <a:r>
              <a:rPr lang="pl-PL" sz="2400" dirty="0" smtClean="0"/>
              <a:t> nie przebiegała jednolicie </a:t>
            </a:r>
          </a:p>
          <a:p>
            <a:pPr marL="0" indent="0" algn="just">
              <a:buNone/>
            </a:pPr>
            <a:r>
              <a:rPr lang="pl-PL" sz="2200" dirty="0" smtClean="0"/>
              <a:t>(USA        Europa i inne kontynenty; proces akceptacji szkoły mógł trwać długo lub nie zawsze występował).</a:t>
            </a:r>
          </a:p>
          <a:p>
            <a:pPr marL="0" indent="0" algn="just">
              <a:buNone/>
            </a:pPr>
            <a:endParaRPr lang="pl-PL" sz="2600" dirty="0" smtClean="0"/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395536" y="0"/>
            <a:ext cx="8229600" cy="1143000"/>
          </a:xfrm>
          <a:prstGeom prst="rect">
            <a:avLst/>
          </a:prstGeom>
          <a:solidFill>
            <a:srgbClr val="33B739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 smtClean="0"/>
              <a:t>NAUKA ORGANIZACJI I ZARZĄDZANIA</a:t>
            </a:r>
          </a:p>
          <a:p>
            <a:r>
              <a:rPr lang="pl-PL" sz="2800" dirty="0" smtClean="0"/>
              <a:t>Wyodrębnienie szkół</a:t>
            </a:r>
            <a:endParaRPr lang="pl-PL" sz="2800" dirty="0"/>
          </a:p>
        </p:txBody>
      </p:sp>
      <p:cxnSp>
        <p:nvCxnSpPr>
          <p:cNvPr id="8" name="Łącznik prosty ze strzałką 7"/>
          <p:cNvCxnSpPr/>
          <p:nvPr/>
        </p:nvCxnSpPr>
        <p:spPr>
          <a:xfrm>
            <a:off x="1115616" y="5589240"/>
            <a:ext cx="648072" cy="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947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836911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pl-PL" sz="2800" b="1" u="sng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NAJCZĘSTRZE KRYTERIA WYODRĘBNIENIA SZKOŁY:</a:t>
            </a:r>
          </a:p>
          <a:p>
            <a:pPr marL="0" indent="0">
              <a:spcBef>
                <a:spcPts val="0"/>
              </a:spcBef>
              <a:buNone/>
            </a:pPr>
            <a:endParaRPr lang="pl-PL" sz="2800" dirty="0" smtClean="0"/>
          </a:p>
          <a:p>
            <a:pPr marL="0" indent="0">
              <a:spcBef>
                <a:spcPts val="0"/>
              </a:spcBef>
              <a:buNone/>
            </a:pPr>
            <a:endParaRPr lang="pl-PL" sz="2800" dirty="0"/>
          </a:p>
          <a:p>
            <a:pPr>
              <a:spcBef>
                <a:spcPts val="0"/>
              </a:spcBef>
            </a:pPr>
            <a:r>
              <a:rPr lang="pl-PL" sz="2800" dirty="0"/>
              <a:t>w</a:t>
            </a:r>
            <a:r>
              <a:rPr lang="pl-PL" sz="2800" dirty="0" smtClean="0"/>
              <a:t>spólny cel</a:t>
            </a:r>
          </a:p>
          <a:p>
            <a:pPr>
              <a:spcBef>
                <a:spcPts val="0"/>
              </a:spcBef>
            </a:pPr>
            <a:r>
              <a:rPr lang="pl-PL" sz="2800" dirty="0" smtClean="0"/>
              <a:t>czas działania</a:t>
            </a:r>
          </a:p>
          <a:p>
            <a:pPr>
              <a:spcBef>
                <a:spcPts val="0"/>
              </a:spcBef>
            </a:pPr>
            <a:r>
              <a:rPr lang="pl-PL" sz="2800" dirty="0"/>
              <a:t>m</a:t>
            </a:r>
            <a:r>
              <a:rPr lang="pl-PL" sz="2800" dirty="0" smtClean="0"/>
              <a:t>etoda rozwiązania problemu organizacyjnego</a:t>
            </a:r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395536" y="0"/>
            <a:ext cx="8229600" cy="1143000"/>
          </a:xfrm>
          <a:prstGeom prst="rect">
            <a:avLst/>
          </a:prstGeom>
          <a:solidFill>
            <a:srgbClr val="33B739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 smtClean="0"/>
              <a:t>NAUKA ORGANIZACJI I ZARZĄDZANIA</a:t>
            </a:r>
          </a:p>
          <a:p>
            <a:r>
              <a:rPr lang="pl-PL" sz="2800" dirty="0" smtClean="0"/>
              <a:t>Wyodrębnienie szkół</a:t>
            </a:r>
            <a:endParaRPr lang="pl-PL" sz="2800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2298576"/>
            <a:ext cx="1224137" cy="1224137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4437111"/>
            <a:ext cx="3456382" cy="2160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75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2188</TotalTime>
  <Words>1391</Words>
  <Application>Microsoft Office PowerPoint</Application>
  <PresentationFormat>Pokaz na ekranie (4:3)</PresentationFormat>
  <Paragraphs>365</Paragraphs>
  <Slides>29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29</vt:i4>
      </vt:variant>
    </vt:vector>
  </HeadingPairs>
  <TitlesOfParts>
    <vt:vector size="30" baseType="lpstr">
      <vt:lpstr>Motyw pakietu Office</vt:lpstr>
      <vt:lpstr>NAUKA ORGANIZACJI I ZARZĄDZANIA          III SSA, III SNA licencjat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mg</dc:creator>
  <cp:lastModifiedBy>Małgorzata Giełda</cp:lastModifiedBy>
  <cp:revision>181</cp:revision>
  <cp:lastPrinted>2017-10-06T09:14:31Z</cp:lastPrinted>
  <dcterms:created xsi:type="dcterms:W3CDTF">2017-10-03T20:06:39Z</dcterms:created>
  <dcterms:modified xsi:type="dcterms:W3CDTF">2017-10-18T13:43:53Z</dcterms:modified>
</cp:coreProperties>
</file>