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92" r:id="rId3"/>
    <p:sldId id="295" r:id="rId4"/>
    <p:sldId id="388" r:id="rId5"/>
    <p:sldId id="387" r:id="rId6"/>
    <p:sldId id="389" r:id="rId7"/>
    <p:sldId id="390" r:id="rId8"/>
    <p:sldId id="392" r:id="rId9"/>
    <p:sldId id="391" r:id="rId10"/>
    <p:sldId id="406" r:id="rId11"/>
    <p:sldId id="393" r:id="rId12"/>
    <p:sldId id="394" r:id="rId13"/>
    <p:sldId id="395" r:id="rId14"/>
    <p:sldId id="396" r:id="rId15"/>
    <p:sldId id="398" r:id="rId16"/>
    <p:sldId id="397" r:id="rId17"/>
    <p:sldId id="402" r:id="rId18"/>
    <p:sldId id="403" r:id="rId19"/>
    <p:sldId id="404" r:id="rId20"/>
    <p:sldId id="405" r:id="rId21"/>
    <p:sldId id="399" r:id="rId22"/>
    <p:sldId id="400" r:id="rId23"/>
    <p:sldId id="401" r:id="rId24"/>
    <p:sldId id="408" r:id="rId25"/>
    <p:sldId id="385" r:id="rId26"/>
    <p:sldId id="325" r:id="rId27"/>
  </p:sldIdLst>
  <p:sldSz cx="9144000" cy="6858000" type="screen4x3"/>
  <p:notesSz cx="6858000" cy="994727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E20000"/>
    <a:srgbClr val="996633"/>
    <a:srgbClr val="FF7171"/>
    <a:srgbClr val="FFB7B7"/>
    <a:srgbClr val="FF5353"/>
    <a:srgbClr val="F4E994"/>
    <a:srgbClr val="FFFFB3"/>
    <a:srgbClr val="008000"/>
    <a:srgbClr val="33B7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A107856-5554-42FB-B03E-39F5DBC370BA}" styleName="Styl pośredni 4 — Ak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Styl jasny 3 — Ak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91" autoAdjust="0"/>
    <p:restoredTop sz="98046" autoAdjust="0"/>
  </p:normalViewPr>
  <p:slideViewPr>
    <p:cSldViewPr>
      <p:cViewPr varScale="1">
        <p:scale>
          <a:sx n="116" d="100"/>
          <a:sy n="116" d="100"/>
        </p:scale>
        <p:origin x="1404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9F172B-A4BF-4F18-94F3-53B90B245F5B}" type="datetimeFigureOut">
              <a:rPr lang="pl-PL" smtClean="0"/>
              <a:t>2017-12-08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E4AADB-CE64-4B66-99A7-895152BA1B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6499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7E90-A204-4B81-9AA5-1FC1261BBB9C}" type="datetimeFigureOut">
              <a:rPr lang="pl-PL" smtClean="0"/>
              <a:t>2017-12-08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C597-52F4-4546-B0FD-B58C2D316D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9513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7E90-A204-4B81-9AA5-1FC1261BBB9C}" type="datetimeFigureOut">
              <a:rPr lang="pl-PL" smtClean="0"/>
              <a:t>2017-12-08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C597-52F4-4546-B0FD-B58C2D316D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0876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7E90-A204-4B81-9AA5-1FC1261BBB9C}" type="datetimeFigureOut">
              <a:rPr lang="pl-PL" smtClean="0"/>
              <a:t>2017-12-08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C597-52F4-4546-B0FD-B58C2D316D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7659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7E90-A204-4B81-9AA5-1FC1261BBB9C}" type="datetimeFigureOut">
              <a:rPr lang="pl-PL" smtClean="0"/>
              <a:t>2017-12-08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C597-52F4-4546-B0FD-B58C2D316D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3581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7E90-A204-4B81-9AA5-1FC1261BBB9C}" type="datetimeFigureOut">
              <a:rPr lang="pl-PL" smtClean="0"/>
              <a:t>2017-12-08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C597-52F4-4546-B0FD-B58C2D316D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6128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7E90-A204-4B81-9AA5-1FC1261BBB9C}" type="datetimeFigureOut">
              <a:rPr lang="pl-PL" smtClean="0"/>
              <a:t>2017-12-08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C597-52F4-4546-B0FD-B58C2D316D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5658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7E90-A204-4B81-9AA5-1FC1261BBB9C}" type="datetimeFigureOut">
              <a:rPr lang="pl-PL" smtClean="0"/>
              <a:t>2017-12-08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C597-52F4-4546-B0FD-B58C2D316D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5817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7E90-A204-4B81-9AA5-1FC1261BBB9C}" type="datetimeFigureOut">
              <a:rPr lang="pl-PL" smtClean="0"/>
              <a:t>2017-12-08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C597-52F4-4546-B0FD-B58C2D316D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7493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7E90-A204-4B81-9AA5-1FC1261BBB9C}" type="datetimeFigureOut">
              <a:rPr lang="pl-PL" smtClean="0"/>
              <a:t>2017-12-08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C597-52F4-4546-B0FD-B58C2D316D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1709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7E90-A204-4B81-9AA5-1FC1261BBB9C}" type="datetimeFigureOut">
              <a:rPr lang="pl-PL" smtClean="0"/>
              <a:t>2017-12-08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C597-52F4-4546-B0FD-B58C2D316D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7290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7E90-A204-4B81-9AA5-1FC1261BBB9C}" type="datetimeFigureOut">
              <a:rPr lang="pl-PL" smtClean="0"/>
              <a:t>2017-12-08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C597-52F4-4546-B0FD-B58C2D316D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0610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47E90-A204-4B81-9AA5-1FC1261BBB9C}" type="datetimeFigureOut">
              <a:rPr lang="pl-PL" smtClean="0"/>
              <a:t>2017-12-08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0C597-52F4-4546-B0FD-B58C2D316D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5778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8280920" cy="6264696"/>
          </a:xfrm>
          <a:ln w="25400">
            <a:solidFill>
              <a:srgbClr val="008080">
                <a:alpha val="50000"/>
              </a:srgbClr>
            </a:solidFill>
          </a:ln>
        </p:spPr>
        <p:txBody>
          <a:bodyPr>
            <a:normAutofit/>
          </a:bodyPr>
          <a:lstStyle/>
          <a:p>
            <a:pPr algn="r"/>
            <a:r>
              <a:rPr lang="pl-PL" sz="40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NAUKA ORGANIZACJI I ZARZĄDZANIA</a:t>
            </a:r>
            <a:r>
              <a:rPr lang="pl-PL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nn-NO" sz="1800" dirty="0" smtClean="0"/>
              <a:t>I</a:t>
            </a:r>
            <a:r>
              <a:rPr lang="pl-PL" sz="1800" dirty="0" smtClean="0"/>
              <a:t>II </a:t>
            </a:r>
            <a:r>
              <a:rPr lang="nn-NO" sz="1800" dirty="0" smtClean="0"/>
              <a:t>SS</a:t>
            </a:r>
            <a:r>
              <a:rPr lang="pl-PL" sz="1800" dirty="0" smtClean="0"/>
              <a:t>A, </a:t>
            </a:r>
            <a:r>
              <a:rPr lang="nn-NO" sz="1800" dirty="0" smtClean="0"/>
              <a:t>I</a:t>
            </a:r>
            <a:r>
              <a:rPr lang="pl-PL" sz="1800" dirty="0" smtClean="0"/>
              <a:t>II </a:t>
            </a:r>
            <a:r>
              <a:rPr lang="nn-NO" sz="1800" dirty="0" smtClean="0"/>
              <a:t>SN</a:t>
            </a:r>
            <a:r>
              <a:rPr lang="pl-PL" sz="1800" dirty="0" smtClean="0"/>
              <a:t>A licencjat</a:t>
            </a:r>
            <a:endParaRPr lang="pl-PL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021757"/>
            <a:ext cx="4910220" cy="493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138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771075"/>
            <a:ext cx="1739276" cy="1947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0" t="10930" r="3790" b="5382"/>
          <a:stretch/>
        </p:blipFill>
        <p:spPr bwMode="auto">
          <a:xfrm>
            <a:off x="5868144" y="1556792"/>
            <a:ext cx="3665004" cy="2219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077938"/>
            <a:ext cx="8792380" cy="57800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600" b="1" u="sng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TEORIE DOTYCZĄCE KONFLIKTU W ORGANIZACJI</a:t>
            </a:r>
          </a:p>
          <a:p>
            <a:pPr marL="0" indent="0" algn="ctr">
              <a:buNone/>
            </a:pPr>
            <a:endParaRPr lang="pl-PL" sz="1000" dirty="0" smtClean="0">
              <a:solidFill>
                <a:srgbClr val="008000"/>
              </a:solidFill>
            </a:endParaRPr>
          </a:p>
          <a:p>
            <a:pPr marL="982663" indent="0">
              <a:buNone/>
            </a:pPr>
            <a:r>
              <a:rPr lang="pl-PL" sz="24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Mary Parker </a:t>
            </a:r>
            <a:r>
              <a:rPr lang="pl-PL" sz="2400" b="1" dirty="0" err="1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Follett</a:t>
            </a:r>
            <a:r>
              <a:rPr lang="pl-PL" sz="24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Rodzaje konfliktów</a:t>
            </a:r>
          </a:p>
          <a:p>
            <a:pPr marL="0" indent="0">
              <a:spcBef>
                <a:spcPts val="0"/>
              </a:spcBef>
              <a:buNone/>
            </a:pPr>
            <a:endParaRPr lang="pl-PL" sz="1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pl-PL" sz="22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Dominacja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200" dirty="0" smtClean="0"/>
              <a:t>     Przewaga jednej strony nad drugą.</a:t>
            </a:r>
          </a:p>
          <a:p>
            <a:pPr marL="0" indent="0">
              <a:spcBef>
                <a:spcPts val="0"/>
              </a:spcBef>
              <a:buNone/>
            </a:pPr>
            <a:endParaRPr lang="pl-PL" sz="2200" dirty="0" smtClean="0"/>
          </a:p>
          <a:p>
            <a:pPr marL="0" indent="0">
              <a:spcBef>
                <a:spcPts val="0"/>
              </a:spcBef>
              <a:buNone/>
            </a:pPr>
            <a:endParaRPr lang="pl-PL" sz="800" dirty="0" smtClean="0"/>
          </a:p>
          <a:p>
            <a:pPr marL="0" indent="0">
              <a:spcBef>
                <a:spcPts val="0"/>
              </a:spcBef>
              <a:buNone/>
            </a:pPr>
            <a:endParaRPr lang="pl-PL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pl-PL" sz="22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Kompromis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200" dirty="0" smtClean="0"/>
              <a:t>				Porozumienie uzyskane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200" dirty="0"/>
              <a:t>	</a:t>
            </a:r>
            <a:r>
              <a:rPr lang="pl-PL" sz="2200" dirty="0" smtClean="0"/>
              <a:t>			dzięki wzajemnym ustępstwom.</a:t>
            </a:r>
          </a:p>
          <a:p>
            <a:pPr marL="0" indent="0">
              <a:spcBef>
                <a:spcPts val="0"/>
              </a:spcBef>
              <a:buNone/>
            </a:pPr>
            <a:endParaRPr lang="pl-PL" sz="1000" b="1" dirty="0" smtClean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l-PL" sz="22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Integracja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150" dirty="0" smtClean="0"/>
              <a:t>Zjednoczenie </a:t>
            </a:r>
            <a:r>
              <a:rPr lang="pl-PL" sz="2150" dirty="0"/>
              <a:t>skonfliktowanych osób </a:t>
            </a:r>
            <a:endParaRPr lang="pl-PL" sz="215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pl-PL" sz="2150" dirty="0" smtClean="0"/>
              <a:t>w </a:t>
            </a:r>
            <a:r>
              <a:rPr lang="pl-PL" sz="2150" dirty="0"/>
              <a:t>rozwiązywaniu wspólnego problemu. </a:t>
            </a:r>
            <a:endParaRPr lang="pl-PL" sz="215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pl-PL" sz="2150" dirty="0" smtClean="0"/>
              <a:t>Początkiem rozwiązania konfliktu </a:t>
            </a:r>
            <a:r>
              <a:rPr lang="pl-PL" sz="2150" dirty="0"/>
              <a:t>jest ujawnienie </a:t>
            </a:r>
            <a:r>
              <a:rPr lang="pl-PL" sz="2150" dirty="0" smtClean="0"/>
              <a:t>pragnień.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150" dirty="0" smtClean="0"/>
              <a:t>Najbardziej konstruktywna forma godzenia sprzeczności.</a:t>
            </a: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0" y="0"/>
            <a:ext cx="9158808" cy="908720"/>
          </a:xfrm>
          <a:prstGeom prst="rect">
            <a:avLst/>
          </a:prstGeom>
          <a:solidFill>
            <a:srgbClr val="00808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smtClean="0">
                <a:solidFill>
                  <a:schemeClr val="bg1"/>
                </a:solidFill>
              </a:rPr>
              <a:t>NAUKA ORGANIZACJI I ZARZĄDZANIA</a:t>
            </a:r>
          </a:p>
          <a:p>
            <a:r>
              <a:rPr lang="pl-P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Jednostka </a:t>
            </a:r>
            <a:r>
              <a:rPr lang="pl-P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</a:t>
            </a:r>
            <a:r>
              <a:rPr lang="pl-P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organizacji – KONFLIKT W ORGANIZACJI</a:t>
            </a:r>
            <a:endParaRPr lang="pl-P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51" name="Picture 7" descr="Podobny obraz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2" t="23661" r="11907" b="15398"/>
          <a:stretch/>
        </p:blipFill>
        <p:spPr bwMode="auto">
          <a:xfrm>
            <a:off x="827584" y="3632660"/>
            <a:ext cx="2376906" cy="110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57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44644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600" b="1" u="sng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TEORIE DOTYCZĄCE KONFLIKTU W ORGANIZACJI</a:t>
            </a:r>
          </a:p>
          <a:p>
            <a:pPr marL="0" indent="0" algn="ctr">
              <a:buNone/>
            </a:pPr>
            <a:endParaRPr lang="pl-PL" sz="900" dirty="0" smtClean="0">
              <a:solidFill>
                <a:srgbClr val="008000"/>
              </a:solidFill>
            </a:endParaRPr>
          </a:p>
          <a:p>
            <a:pPr marL="0" indent="0" algn="ctr">
              <a:buNone/>
            </a:pPr>
            <a:r>
              <a:rPr lang="pl-PL" sz="24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Stephen </a:t>
            </a:r>
            <a:r>
              <a:rPr lang="pl-PL" sz="2400" b="1" dirty="0" err="1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Robbins</a:t>
            </a:r>
            <a:r>
              <a:rPr lang="pl-PL" sz="24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Pogląd interakcyjny</a:t>
            </a:r>
          </a:p>
          <a:p>
            <a:pPr marL="0" indent="0">
              <a:spcBef>
                <a:spcPts val="0"/>
              </a:spcBef>
              <a:buNone/>
            </a:pPr>
            <a:endParaRPr lang="pl-PL" sz="2800" dirty="0" smtClean="0">
              <a:solidFill>
                <a:srgbClr val="00808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l-PL" sz="22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Podstawowe założenia:</a:t>
            </a:r>
          </a:p>
          <a:p>
            <a:pPr marL="0" indent="0">
              <a:spcBef>
                <a:spcPts val="0"/>
              </a:spcBef>
              <a:buNone/>
            </a:pPr>
            <a:endParaRPr lang="pl-PL" sz="1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pl-PL" sz="22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pl-PL" sz="2200" dirty="0" smtClean="0"/>
              <a:t> Konflikt integruje organizację.</a:t>
            </a:r>
          </a:p>
          <a:p>
            <a:pPr marL="457200" indent="-457200">
              <a:spcBef>
                <a:spcPts val="0"/>
              </a:spcBef>
              <a:buAutoNum type="arabicPeriod"/>
            </a:pPr>
            <a:endParaRPr lang="pl-PL" sz="1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pl-PL" sz="22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pl-PL" sz="2200" dirty="0" smtClean="0"/>
              <a:t>Utrzymanie stałego stanu konfliktu w organizacji .</a:t>
            </a:r>
          </a:p>
          <a:p>
            <a:pPr marL="0" indent="0">
              <a:spcBef>
                <a:spcPts val="0"/>
              </a:spcBef>
              <a:buNone/>
            </a:pPr>
            <a:endParaRPr lang="pl-PL" sz="1000" dirty="0"/>
          </a:p>
          <a:p>
            <a:pPr marL="0" indent="0" algn="ctr">
              <a:spcBef>
                <a:spcPts val="0"/>
              </a:spcBef>
              <a:buNone/>
            </a:pPr>
            <a:r>
              <a:rPr lang="pl-PL" sz="22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</a:t>
            </a:r>
            <a:r>
              <a:rPr lang="pl-PL" sz="2200" dirty="0" smtClean="0"/>
              <a:t> Konflikt ułatwia pokonanie:</a:t>
            </a: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0" y="0"/>
            <a:ext cx="9158808" cy="908720"/>
          </a:xfrm>
          <a:prstGeom prst="rect">
            <a:avLst/>
          </a:prstGeom>
          <a:solidFill>
            <a:srgbClr val="00808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smtClean="0">
                <a:solidFill>
                  <a:schemeClr val="bg1"/>
                </a:solidFill>
              </a:rPr>
              <a:t>NAUKA ORGANIZACJI I ZARZĄDZANIA</a:t>
            </a:r>
          </a:p>
          <a:p>
            <a:r>
              <a:rPr lang="pl-P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Jednostka </a:t>
            </a:r>
            <a:r>
              <a:rPr lang="pl-P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</a:t>
            </a:r>
            <a:r>
              <a:rPr lang="pl-P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organizacji – KONFLIKT W ORGANIZACJI</a:t>
            </a:r>
            <a:endParaRPr lang="pl-P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583343" y="5157192"/>
            <a:ext cx="1756763" cy="769441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l-PL" sz="2200" dirty="0" smtClean="0"/>
              <a:t>zagrożeń </a:t>
            </a:r>
          </a:p>
          <a:p>
            <a:pPr algn="ctr"/>
            <a:r>
              <a:rPr lang="pl-PL" sz="2200" dirty="0"/>
              <a:t>z</a:t>
            </a:r>
            <a:r>
              <a:rPr lang="pl-PL" sz="2200" dirty="0" smtClean="0"/>
              <a:t>ewnętrznych</a:t>
            </a:r>
            <a:endParaRPr lang="pl-PL" sz="22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3481936" y="5157192"/>
            <a:ext cx="2194935" cy="1107996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200" dirty="0"/>
              <a:t>n</a:t>
            </a:r>
            <a:r>
              <a:rPr lang="pl-PL" sz="2200" dirty="0" smtClean="0"/>
              <a:t>astępstwa</a:t>
            </a:r>
          </a:p>
          <a:p>
            <a:pPr algn="ctr"/>
            <a:r>
              <a:rPr lang="pl-PL" sz="2200" dirty="0" smtClean="0"/>
              <a:t>wprowadzonych zmian</a:t>
            </a:r>
            <a:endParaRPr lang="pl-PL" sz="22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6804248" y="5157192"/>
            <a:ext cx="1872208" cy="769441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200" dirty="0"/>
              <a:t>z</a:t>
            </a:r>
            <a:r>
              <a:rPr lang="pl-PL" sz="2200" dirty="0" smtClean="0"/>
              <a:t>agrożeń wewnętrznych</a:t>
            </a:r>
            <a:endParaRPr lang="pl-PL" sz="2200" dirty="0"/>
          </a:p>
        </p:txBody>
      </p:sp>
      <p:cxnSp>
        <p:nvCxnSpPr>
          <p:cNvPr id="8" name="Łącznik prostoliniowy 7"/>
          <p:cNvCxnSpPr/>
          <p:nvPr/>
        </p:nvCxnSpPr>
        <p:spPr>
          <a:xfrm>
            <a:off x="4579404" y="4581128"/>
            <a:ext cx="0" cy="504056"/>
          </a:xfrm>
          <a:prstGeom prst="line">
            <a:avLst/>
          </a:prstGeom>
          <a:ln w="38100">
            <a:solidFill>
              <a:srgbClr val="00808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oliniowy 8"/>
          <p:cNvCxnSpPr/>
          <p:nvPr/>
        </p:nvCxnSpPr>
        <p:spPr>
          <a:xfrm>
            <a:off x="4579404" y="4581128"/>
            <a:ext cx="3016932" cy="504056"/>
          </a:xfrm>
          <a:prstGeom prst="line">
            <a:avLst/>
          </a:prstGeom>
          <a:ln w="38100">
            <a:solidFill>
              <a:srgbClr val="00808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oliniowy 9"/>
          <p:cNvCxnSpPr/>
          <p:nvPr/>
        </p:nvCxnSpPr>
        <p:spPr>
          <a:xfrm flipH="1">
            <a:off x="1461724" y="4581128"/>
            <a:ext cx="3117680" cy="504056"/>
          </a:xfrm>
          <a:prstGeom prst="line">
            <a:avLst/>
          </a:prstGeom>
          <a:ln w="38100">
            <a:solidFill>
              <a:srgbClr val="00808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000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44644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600" b="1" u="sng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TEORIE DOTYCZĄCE KONFLIKTU W ORGANIZACJI</a:t>
            </a:r>
          </a:p>
          <a:p>
            <a:pPr marL="0" indent="0" algn="ctr">
              <a:buNone/>
            </a:pPr>
            <a:endParaRPr lang="pl-PL" sz="1200" dirty="0" smtClean="0">
              <a:solidFill>
                <a:srgbClr val="008000"/>
              </a:solidFill>
            </a:endParaRPr>
          </a:p>
          <a:p>
            <a:pPr marL="0" indent="0" algn="ctr">
              <a:buNone/>
            </a:pPr>
            <a:r>
              <a:rPr lang="pl-PL" sz="24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Stephen </a:t>
            </a:r>
            <a:r>
              <a:rPr lang="pl-PL" sz="2400" b="1" dirty="0" err="1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Robbins</a:t>
            </a:r>
            <a:r>
              <a:rPr lang="pl-PL" sz="24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Pogląd interakcyjny</a:t>
            </a:r>
          </a:p>
          <a:p>
            <a:pPr marL="0" indent="0">
              <a:spcBef>
                <a:spcPts val="0"/>
              </a:spcBef>
              <a:buNone/>
            </a:pPr>
            <a:endParaRPr lang="pl-PL" sz="2200" dirty="0" smtClean="0"/>
          </a:p>
          <a:p>
            <a:pPr marL="0" indent="0">
              <a:spcBef>
                <a:spcPts val="0"/>
              </a:spcBef>
              <a:buNone/>
            </a:pPr>
            <a:endParaRPr lang="pl-PL" sz="2200" dirty="0" smtClean="0"/>
          </a:p>
          <a:p>
            <a:pPr marL="1979613" indent="0">
              <a:spcBef>
                <a:spcPts val="0"/>
              </a:spcBef>
              <a:buNone/>
            </a:pPr>
            <a:r>
              <a:rPr lang="pl-PL" sz="2200" dirty="0" smtClean="0"/>
              <a:t>Utrzymanie stałego konfliktu w organizacji </a:t>
            </a:r>
          </a:p>
          <a:p>
            <a:pPr marL="1979613" indent="0">
              <a:spcBef>
                <a:spcPts val="0"/>
              </a:spcBef>
              <a:buNone/>
            </a:pPr>
            <a:r>
              <a:rPr lang="pl-PL" sz="2200" dirty="0" smtClean="0"/>
              <a:t>na niskim, kontrolowanym poziomie</a:t>
            </a:r>
          </a:p>
          <a:p>
            <a:pPr marL="1979613" indent="0">
              <a:spcBef>
                <a:spcPts val="0"/>
              </a:spcBef>
              <a:buNone/>
            </a:pPr>
            <a:r>
              <a:rPr lang="pl-PL" sz="2200" dirty="0" smtClean="0"/>
              <a:t>powoduje:</a:t>
            </a:r>
          </a:p>
          <a:p>
            <a:pPr marL="2786063">
              <a:spcBef>
                <a:spcPts val="0"/>
              </a:spcBef>
            </a:pPr>
            <a:r>
              <a:rPr lang="pl-PL" sz="2200" dirty="0"/>
              <a:t>p</a:t>
            </a:r>
            <a:r>
              <a:rPr lang="pl-PL" sz="2200" dirty="0" smtClean="0"/>
              <a:t>odtrzymanie żywotności organizacji,</a:t>
            </a:r>
          </a:p>
          <a:p>
            <a:pPr marL="2786063">
              <a:spcBef>
                <a:spcPts val="0"/>
              </a:spcBef>
            </a:pPr>
            <a:r>
              <a:rPr lang="pl-PL" sz="2200" dirty="0"/>
              <a:t>z</a:t>
            </a:r>
            <a:r>
              <a:rPr lang="pl-PL" sz="2200" dirty="0" smtClean="0"/>
              <a:t>większenie kreatywności,</a:t>
            </a:r>
          </a:p>
          <a:p>
            <a:pPr marL="2786063">
              <a:spcBef>
                <a:spcPts val="0"/>
              </a:spcBef>
            </a:pPr>
            <a:r>
              <a:rPr lang="pl-PL" sz="2200" dirty="0"/>
              <a:t>z</a:t>
            </a:r>
            <a:r>
              <a:rPr lang="pl-PL" sz="2200" dirty="0" smtClean="0"/>
              <a:t>achowanie samokrytycyzmu.</a:t>
            </a:r>
            <a:endParaRPr lang="pl-PL" sz="2200" dirty="0"/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0" y="0"/>
            <a:ext cx="9158808" cy="908720"/>
          </a:xfrm>
          <a:prstGeom prst="rect">
            <a:avLst/>
          </a:prstGeom>
          <a:solidFill>
            <a:srgbClr val="00808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smtClean="0">
                <a:solidFill>
                  <a:schemeClr val="bg1"/>
                </a:solidFill>
              </a:rPr>
              <a:t>NAUKA ORGANIZACJI I ZARZĄDZANIA</a:t>
            </a:r>
          </a:p>
          <a:p>
            <a:r>
              <a:rPr lang="pl-P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Jednostka </a:t>
            </a:r>
            <a:r>
              <a:rPr lang="pl-P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</a:t>
            </a:r>
            <a:r>
              <a:rPr lang="pl-P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organizacji – KONFLIKT W ORGANIZACJI</a:t>
            </a:r>
            <a:endParaRPr lang="pl-P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546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8924" y="908720"/>
            <a:ext cx="8640960" cy="86409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sz="2600" b="1" u="sng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TEORIE DOTYCZĄCE KONFLIKTU W ORGANIZACJI</a:t>
            </a:r>
          </a:p>
          <a:p>
            <a:pPr marL="0" indent="0" algn="ctr">
              <a:buNone/>
            </a:pPr>
            <a:r>
              <a:rPr lang="pl-PL" sz="24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Stephen </a:t>
            </a:r>
            <a:r>
              <a:rPr lang="pl-PL" sz="2400" b="1" dirty="0" err="1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Robbins</a:t>
            </a:r>
            <a:r>
              <a:rPr lang="pl-PL" sz="24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Pogląd interakcyjny</a:t>
            </a: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0" y="0"/>
            <a:ext cx="9158808" cy="908720"/>
          </a:xfrm>
          <a:prstGeom prst="rect">
            <a:avLst/>
          </a:prstGeom>
          <a:solidFill>
            <a:srgbClr val="00808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smtClean="0">
                <a:solidFill>
                  <a:schemeClr val="bg1"/>
                </a:solidFill>
              </a:rPr>
              <a:t>NAUKA ORGANIZACJI I ZARZĄDZANIA</a:t>
            </a:r>
          </a:p>
          <a:p>
            <a:r>
              <a:rPr lang="pl-P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Jednostka </a:t>
            </a:r>
            <a:r>
              <a:rPr lang="pl-P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</a:t>
            </a:r>
            <a:r>
              <a:rPr lang="pl-P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organizacji – KONFLIKT W ORGANIZACJI</a:t>
            </a:r>
            <a:endParaRPr lang="pl-P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168348"/>
              </p:ext>
            </p:extLst>
          </p:nvPr>
        </p:nvGraphicFramePr>
        <p:xfrm>
          <a:off x="67462" y="1884680"/>
          <a:ext cx="9023884" cy="49733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99148"/>
                <a:gridCol w="3001452"/>
                <a:gridCol w="362328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chemeClr val="tx1"/>
                          </a:solidFill>
                        </a:rPr>
                        <a:t>CECHA</a:t>
                      </a:r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chemeClr val="tx1"/>
                          </a:solidFill>
                        </a:rPr>
                        <a:t>POGLĄD TRADYCYJNY</a:t>
                      </a:r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chemeClr val="tx1"/>
                          </a:solidFill>
                        </a:rPr>
                        <a:t>POGLĄD WSPÓŁCZESNY</a:t>
                      </a:r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700" dirty="0" smtClean="0"/>
                        <a:t>Możliwość wystąpienia konfliktu</a:t>
                      </a:r>
                      <a:endParaRPr lang="pl-PL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Konfliktu </a:t>
                      </a:r>
                      <a:r>
                        <a:rPr lang="pl-PL" sz="1800" b="1" u="sng" dirty="0" smtClean="0"/>
                        <a:t>trzeba unikać</a:t>
                      </a:r>
                      <a:r>
                        <a:rPr lang="pl-PL" sz="1800" dirty="0" smtClean="0"/>
                        <a:t>.</a:t>
                      </a:r>
                      <a:endParaRPr lang="pl-PL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Konflikt jest </a:t>
                      </a:r>
                      <a:r>
                        <a:rPr lang="pl-PL" sz="1800" b="1" u="sng" dirty="0" smtClean="0"/>
                        <a:t>nieunikniony</a:t>
                      </a:r>
                      <a:r>
                        <a:rPr lang="pl-PL" sz="1800" dirty="0" smtClean="0"/>
                        <a:t>.</a:t>
                      </a:r>
                      <a:endParaRPr lang="pl-PL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700" dirty="0" smtClean="0"/>
                        <a:t>Źródło konfliktu</a:t>
                      </a:r>
                      <a:endParaRPr lang="pl-PL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700" dirty="0" smtClean="0"/>
                        <a:t>Przyczyny zależne od człowieka</a:t>
                      </a:r>
                    </a:p>
                    <a:p>
                      <a:r>
                        <a:rPr lang="pl-PL" sz="1700" dirty="0" smtClean="0"/>
                        <a:t>(zła struktura, złe kierownictwo, podżegacze)</a:t>
                      </a:r>
                      <a:endParaRPr lang="pl-PL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700" dirty="0" smtClean="0"/>
                        <a:t>Przyczyny</a:t>
                      </a:r>
                    </a:p>
                    <a:p>
                      <a:r>
                        <a:rPr lang="pl-PL" sz="1700" dirty="0" smtClean="0"/>
                        <a:t>       zależne                              niezależne</a:t>
                      </a:r>
                    </a:p>
                    <a:p>
                      <a:r>
                        <a:rPr lang="pl-PL" sz="1700" dirty="0" smtClean="0"/>
                        <a:t>  od</a:t>
                      </a:r>
                      <a:r>
                        <a:rPr lang="pl-PL" sz="1700" baseline="0" dirty="0" smtClean="0"/>
                        <a:t> człowieka                     od człowieka</a:t>
                      </a:r>
                      <a:endParaRPr lang="pl-PL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700" dirty="0" smtClean="0"/>
                        <a:t>Wpływ konfliktu na organizację i jej</a:t>
                      </a:r>
                      <a:r>
                        <a:rPr lang="pl-PL" sz="1700" baseline="0" dirty="0" smtClean="0"/>
                        <a:t> efektywność</a:t>
                      </a:r>
                      <a:endParaRPr lang="pl-PL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700" dirty="0" smtClean="0"/>
                        <a:t>Zmniejsza efektywność.</a:t>
                      </a:r>
                    </a:p>
                    <a:p>
                      <a:r>
                        <a:rPr lang="pl-PL" sz="1700" dirty="0" smtClean="0"/>
                        <a:t>Niszczy</a:t>
                      </a:r>
                      <a:r>
                        <a:rPr lang="pl-PL" sz="1700" baseline="0" dirty="0" smtClean="0"/>
                        <a:t> organizację.</a:t>
                      </a:r>
                      <a:endParaRPr lang="pl-PL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700" dirty="0" smtClean="0"/>
                        <a:t>W</a:t>
                      </a:r>
                      <a:r>
                        <a:rPr lang="pl-PL" sz="1700" baseline="0" dirty="0" smtClean="0"/>
                        <a:t> zależności od źródeł: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700" baseline="0" dirty="0" smtClean="0"/>
                        <a:t>przyczynia się do efektywności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700" baseline="0" dirty="0" smtClean="0"/>
                        <a:t>szkodzi efektywności</a:t>
                      </a:r>
                      <a:endParaRPr lang="pl-PL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700" dirty="0" smtClean="0"/>
                        <a:t>Rola kierownictwa</a:t>
                      </a:r>
                      <a:endParaRPr lang="pl-PL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700" dirty="0" smtClean="0"/>
                        <a:t>Niedopuszczanie do konfliktu.</a:t>
                      </a:r>
                    </a:p>
                    <a:p>
                      <a:r>
                        <a:rPr lang="pl-PL" sz="1700" dirty="0" smtClean="0"/>
                        <a:t>Eliminacja konfliktu.</a:t>
                      </a:r>
                      <a:endParaRPr lang="pl-PL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700" dirty="0" smtClean="0"/>
                        <a:t>kierowanie konfliktem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700" dirty="0" smtClean="0"/>
                        <a:t>rozwiązanie konfliktu</a:t>
                      </a:r>
                    </a:p>
                    <a:p>
                      <a:r>
                        <a:rPr lang="pl-PL" sz="1700" dirty="0" smtClean="0"/>
                        <a:t>tak aby podnieść efektywność.</a:t>
                      </a:r>
                    </a:p>
                    <a:p>
                      <a:r>
                        <a:rPr lang="pl-PL" sz="1700" dirty="0" smtClean="0"/>
                        <a:t>Minimalizacja skutków szkodliwych.</a:t>
                      </a:r>
                    </a:p>
                    <a:p>
                      <a:r>
                        <a:rPr lang="pl-PL" sz="1700" dirty="0" smtClean="0"/>
                        <a:t>Maksymalizacja skutków pozytywnych.</a:t>
                      </a:r>
                      <a:endParaRPr lang="pl-PL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700" dirty="0" smtClean="0"/>
                        <a:t>Wymagania optymalnej efektywności wobec konfliktu</a:t>
                      </a:r>
                      <a:endParaRPr lang="pl-PL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700" dirty="0" smtClean="0"/>
                        <a:t>Likwidacja konfliktu.</a:t>
                      </a:r>
                      <a:endParaRPr lang="pl-PL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700" dirty="0" smtClean="0"/>
                        <a:t>Wymagany konflikt na umiarkowanym</a:t>
                      </a:r>
                      <a:r>
                        <a:rPr lang="pl-PL" sz="1700" baseline="0" dirty="0" smtClean="0"/>
                        <a:t> poziomie.</a:t>
                      </a:r>
                      <a:endParaRPr lang="pl-PL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5" name="Łącznik prosty ze strzałką 4"/>
          <p:cNvCxnSpPr/>
          <p:nvPr/>
        </p:nvCxnSpPr>
        <p:spPr>
          <a:xfrm flipH="1">
            <a:off x="6523416" y="3145160"/>
            <a:ext cx="288032" cy="1440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ze strzałką 7"/>
          <p:cNvCxnSpPr/>
          <p:nvPr/>
        </p:nvCxnSpPr>
        <p:spPr>
          <a:xfrm>
            <a:off x="7735373" y="3145160"/>
            <a:ext cx="288032" cy="1440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004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124743"/>
            <a:ext cx="8640960" cy="41886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600" b="1" u="sng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TEORIE DOTYCZĄCE KONFLIKTU W ORGANIZACJI</a:t>
            </a:r>
          </a:p>
          <a:p>
            <a:pPr marL="0" indent="0" algn="ctr">
              <a:buNone/>
            </a:pPr>
            <a:endParaRPr lang="pl-PL" sz="1200" dirty="0" smtClean="0">
              <a:solidFill>
                <a:srgbClr val="008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pl-PL" sz="22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pl-PL" sz="2200" dirty="0" smtClean="0"/>
              <a:t>Nieuniknioność konfliktu wynika z faktu, że organizację tworzą ludzie</a:t>
            </a:r>
          </a:p>
          <a:p>
            <a:pPr marL="10795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2200" dirty="0" smtClean="0"/>
              <a:t>odmienne charaktery, wartości, zasady, postawy</a:t>
            </a:r>
          </a:p>
          <a:p>
            <a:pPr marL="10795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2200" dirty="0" smtClean="0"/>
              <a:t>różna identyfikacja z celami organizacji</a:t>
            </a:r>
          </a:p>
          <a:p>
            <a:pPr marL="0" indent="0">
              <a:spcBef>
                <a:spcPts val="0"/>
              </a:spcBef>
              <a:buNone/>
            </a:pPr>
            <a:endParaRPr lang="pl-PL" sz="2200" dirty="0" smtClean="0"/>
          </a:p>
          <a:p>
            <a:pPr marL="0" indent="0">
              <a:spcBef>
                <a:spcPts val="0"/>
              </a:spcBef>
              <a:buNone/>
            </a:pPr>
            <a:endParaRPr lang="pl-PL" sz="2200" dirty="0"/>
          </a:p>
          <a:p>
            <a:pPr marL="0" indent="0" algn="ctr">
              <a:spcBef>
                <a:spcPts val="0"/>
              </a:spcBef>
              <a:buNone/>
            </a:pPr>
            <a:r>
              <a:rPr lang="pl-PL" sz="22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IDENTYFIKACJA Z CELAMI ORGANIZACJI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2200" b="1" dirty="0" smtClean="0"/>
              <a:t>Konflikt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l-PL" sz="2200" b="1" dirty="0" smtClean="0"/>
              <a:t>przełożeni           podwładni</a:t>
            </a: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0" y="0"/>
            <a:ext cx="9158808" cy="908720"/>
          </a:xfrm>
          <a:prstGeom prst="rect">
            <a:avLst/>
          </a:prstGeom>
          <a:solidFill>
            <a:srgbClr val="00808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smtClean="0">
                <a:solidFill>
                  <a:schemeClr val="bg1"/>
                </a:solidFill>
              </a:rPr>
              <a:t>NAUKA ORGANIZACJI I ZARZĄDZANIA</a:t>
            </a:r>
          </a:p>
          <a:p>
            <a:r>
              <a:rPr lang="pl-P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Jednostka </a:t>
            </a:r>
            <a:r>
              <a:rPr lang="pl-P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</a:t>
            </a:r>
            <a:r>
              <a:rPr lang="pl-P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organizacji – KONFLIKT W ORGANIZACJI</a:t>
            </a:r>
            <a:endParaRPr lang="pl-P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323528" y="5301208"/>
            <a:ext cx="2520280" cy="1384995"/>
          </a:xfrm>
          <a:prstGeom prst="rect">
            <a:avLst/>
          </a:prstGeom>
          <a:noFill/>
          <a:ln w="28575">
            <a:solidFill>
              <a:srgbClr val="00808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100" dirty="0" smtClean="0"/>
              <a:t>Dążą do osiągnięcia celów organizacji, reprezentują cele organizacji</a:t>
            </a:r>
            <a:endParaRPr lang="pl-PL" sz="21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6228184" y="5301207"/>
            <a:ext cx="2592288" cy="1384995"/>
          </a:xfrm>
          <a:prstGeom prst="rect">
            <a:avLst/>
          </a:prstGeom>
          <a:noFill/>
          <a:ln w="28575">
            <a:solidFill>
              <a:srgbClr val="00808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100" dirty="0" smtClean="0"/>
              <a:t>Dążą do osiągnięcia własnych celów, reprezentują partykularne interesy</a:t>
            </a:r>
            <a:endParaRPr lang="pl-PL" sz="2100" dirty="0"/>
          </a:p>
        </p:txBody>
      </p:sp>
      <p:cxnSp>
        <p:nvCxnSpPr>
          <p:cNvPr id="7" name="Łącznik prostoliniowy 6"/>
          <p:cNvCxnSpPr/>
          <p:nvPr/>
        </p:nvCxnSpPr>
        <p:spPr>
          <a:xfrm>
            <a:off x="4579404" y="4077072"/>
            <a:ext cx="0" cy="432048"/>
          </a:xfrm>
          <a:prstGeom prst="line">
            <a:avLst/>
          </a:prstGeom>
          <a:ln w="53975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ze strzałką 8"/>
          <p:cNvCxnSpPr>
            <a:endCxn id="4" idx="1"/>
          </p:cNvCxnSpPr>
          <p:nvPr/>
        </p:nvCxnSpPr>
        <p:spPr>
          <a:xfrm>
            <a:off x="4932040" y="5070854"/>
            <a:ext cx="1296144" cy="922851"/>
          </a:xfrm>
          <a:prstGeom prst="straightConnector1">
            <a:avLst/>
          </a:prstGeom>
          <a:ln w="28575">
            <a:solidFill>
              <a:srgbClr val="00808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ze strzałką 10"/>
          <p:cNvCxnSpPr/>
          <p:nvPr/>
        </p:nvCxnSpPr>
        <p:spPr>
          <a:xfrm flipH="1">
            <a:off x="2843808" y="5071392"/>
            <a:ext cx="1296144" cy="864096"/>
          </a:xfrm>
          <a:prstGeom prst="straightConnector1">
            <a:avLst/>
          </a:prstGeom>
          <a:ln w="28575">
            <a:solidFill>
              <a:srgbClr val="00808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14"/>
          <p:cNvCxnSpPr/>
          <p:nvPr/>
        </p:nvCxnSpPr>
        <p:spPr>
          <a:xfrm>
            <a:off x="4233707" y="5013176"/>
            <a:ext cx="576064" cy="0"/>
          </a:xfrm>
          <a:prstGeom prst="line">
            <a:avLst/>
          </a:prstGeom>
          <a:ln w="28575">
            <a:solidFill>
              <a:srgbClr val="00808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46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7200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600" b="1" u="sng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TEORIE DOTYCZĄCE KONFLIKTU W ORGANIZACJI</a:t>
            </a:r>
          </a:p>
          <a:p>
            <a:pPr marL="0" indent="0" algn="ctr">
              <a:buNone/>
            </a:pPr>
            <a:endParaRPr lang="pl-PL" sz="1200" dirty="0" smtClean="0">
              <a:solidFill>
                <a:srgbClr val="008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pl-PL" sz="2200" dirty="0" smtClean="0"/>
          </a:p>
          <a:p>
            <a:pPr marL="0" indent="0">
              <a:spcBef>
                <a:spcPts val="0"/>
              </a:spcBef>
              <a:buNone/>
            </a:pPr>
            <a:endParaRPr lang="pl-PL" sz="2200" dirty="0" smtClean="0"/>
          </a:p>
          <a:p>
            <a:pPr marL="0" indent="0">
              <a:spcBef>
                <a:spcPts val="0"/>
              </a:spcBef>
              <a:buNone/>
            </a:pPr>
            <a:endParaRPr lang="pl-PL" sz="2200" dirty="0"/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0" y="0"/>
            <a:ext cx="9158808" cy="908720"/>
          </a:xfrm>
          <a:prstGeom prst="rect">
            <a:avLst/>
          </a:prstGeom>
          <a:solidFill>
            <a:srgbClr val="00808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smtClean="0">
                <a:solidFill>
                  <a:schemeClr val="bg1"/>
                </a:solidFill>
              </a:rPr>
              <a:t>NAUKA ORGANIZACJI I ZARZĄDZANIA</a:t>
            </a:r>
          </a:p>
          <a:p>
            <a:r>
              <a:rPr lang="pl-P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Jednostka </a:t>
            </a:r>
            <a:r>
              <a:rPr lang="pl-P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</a:t>
            </a:r>
            <a:r>
              <a:rPr lang="pl-P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organizacji – KONFLIKT W ORGANIZACJI</a:t>
            </a:r>
            <a:endParaRPr lang="pl-P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523957" y="2010163"/>
            <a:ext cx="52647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Teoria wewnętrznego konfliktu ról</a:t>
            </a:r>
          </a:p>
          <a:p>
            <a:endParaRPr lang="pl-PL" sz="2200" dirty="0" smtClean="0"/>
          </a:p>
          <a:p>
            <a:r>
              <a:rPr lang="pl-PL" sz="2200" dirty="0" smtClean="0"/>
              <a:t>Wewnętrzny konflikt ról </a:t>
            </a:r>
          </a:p>
          <a:p>
            <a:r>
              <a:rPr lang="pl-PL" sz="2200" dirty="0" smtClean="0"/>
              <a:t>to konflikty między członkami organizacji wynikające z różnic między </a:t>
            </a:r>
          </a:p>
          <a:p>
            <a:r>
              <a:rPr lang="pl-PL" sz="2200" dirty="0" smtClean="0"/>
              <a:t>celami indywidualnymi a celami organizacji </a:t>
            </a:r>
          </a:p>
          <a:p>
            <a:r>
              <a:rPr lang="pl-PL" sz="2200" dirty="0" smtClean="0"/>
              <a:t>a także celami grupy do której się przynależy.</a:t>
            </a:r>
          </a:p>
          <a:p>
            <a:endParaRPr lang="pl-PL" sz="2200" dirty="0" smtClean="0"/>
          </a:p>
          <a:p>
            <a:endParaRPr lang="pl-PL" sz="2200" dirty="0" smtClean="0"/>
          </a:p>
          <a:p>
            <a:endParaRPr lang="pl-PL" sz="2200" dirty="0"/>
          </a:p>
          <a:p>
            <a:r>
              <a:rPr lang="pl-PL" sz="22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Grupy formalne</a:t>
            </a:r>
          </a:p>
          <a:p>
            <a:r>
              <a:rPr lang="pl-PL" sz="22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Grupy nieformalne</a:t>
            </a:r>
          </a:p>
          <a:p>
            <a:r>
              <a:rPr lang="pl-PL" sz="22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Grupy odniesienia</a:t>
            </a:r>
            <a:endParaRPr lang="pl-PL" sz="2200" b="1" dirty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6197891" y="5534480"/>
            <a:ext cx="2379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Jerzy Stefan </a:t>
            </a:r>
            <a:r>
              <a:rPr lang="pl-PL" dirty="0" err="1" smtClean="0"/>
              <a:t>Kurnal</a:t>
            </a:r>
            <a:endParaRPr lang="pl-PL" dirty="0" smtClean="0"/>
          </a:p>
          <a:p>
            <a:pPr algn="ctr"/>
            <a:r>
              <a:rPr lang="pl-PL" dirty="0" smtClean="0"/>
              <a:t>1924-2010</a:t>
            </a:r>
            <a:endParaRPr lang="pl-PL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453" y="2593005"/>
            <a:ext cx="17430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04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457" y="4149080"/>
            <a:ext cx="4509752" cy="283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44644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600" b="1" u="sng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TEORIE DOTYCZĄCE KONFLIKTU W ORGANIZACJI</a:t>
            </a:r>
          </a:p>
          <a:p>
            <a:pPr marL="0" indent="0" algn="ctr">
              <a:buNone/>
            </a:pPr>
            <a:endParaRPr lang="pl-PL" sz="1200" dirty="0" smtClean="0">
              <a:solidFill>
                <a:srgbClr val="008000"/>
              </a:solidFill>
            </a:endParaRPr>
          </a:p>
          <a:p>
            <a:pPr marL="0" indent="0" algn="ctr">
              <a:buNone/>
            </a:pPr>
            <a:r>
              <a:rPr lang="pl-PL" sz="24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Obecnie</a:t>
            </a:r>
          </a:p>
          <a:p>
            <a:pPr marL="0" indent="0">
              <a:spcBef>
                <a:spcPts val="0"/>
              </a:spcBef>
              <a:buNone/>
            </a:pPr>
            <a:endParaRPr lang="pl-PL" sz="1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pl-PL" sz="2200" b="1" dirty="0" smtClean="0"/>
              <a:t>Konflikt jest nieunikniony!!!</a:t>
            </a:r>
          </a:p>
          <a:p>
            <a:pPr marL="0" indent="0">
              <a:spcBef>
                <a:spcPts val="0"/>
              </a:spcBef>
              <a:buNone/>
            </a:pPr>
            <a:endParaRPr lang="pl-PL" sz="1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pl-PL" sz="2200" b="1" dirty="0"/>
              <a:t>J</a:t>
            </a:r>
            <a:r>
              <a:rPr lang="pl-PL" sz="2200" b="1" dirty="0" smtClean="0"/>
              <a:t>akościowe podejście </a:t>
            </a:r>
            <a:r>
              <a:rPr lang="pl-PL" sz="2200" dirty="0" smtClean="0"/>
              <a:t>do zagadnienia konfliktu.</a:t>
            </a:r>
          </a:p>
          <a:p>
            <a:pPr marL="0" indent="0">
              <a:spcBef>
                <a:spcPts val="0"/>
              </a:spcBef>
              <a:buNone/>
            </a:pPr>
            <a:endParaRPr lang="pl-PL" sz="1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pl-PL" sz="2200" b="1" dirty="0" smtClean="0"/>
              <a:t>Nauka wyróżnia:</a:t>
            </a:r>
          </a:p>
          <a:p>
            <a:pPr>
              <a:spcBef>
                <a:spcPts val="0"/>
              </a:spcBef>
            </a:pPr>
            <a:r>
              <a:rPr lang="pl-PL" sz="2200" dirty="0" smtClean="0"/>
              <a:t>pogląd dotyczący negacji konfliktu,</a:t>
            </a:r>
          </a:p>
          <a:p>
            <a:pPr>
              <a:spcBef>
                <a:spcPts val="0"/>
              </a:spcBef>
            </a:pPr>
            <a:r>
              <a:rPr lang="pl-PL" sz="2200" dirty="0" smtClean="0"/>
              <a:t>pogląd dotyczący formalnej (wymuszonej) akceptacji pewnych konfliktów,</a:t>
            </a:r>
          </a:p>
          <a:p>
            <a:pPr>
              <a:spcBef>
                <a:spcPts val="0"/>
              </a:spcBef>
            </a:pPr>
            <a:r>
              <a:rPr lang="pl-PL" sz="2200" dirty="0" smtClean="0"/>
              <a:t>pogląd interakcyjny.</a:t>
            </a: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0" y="0"/>
            <a:ext cx="9158808" cy="908720"/>
          </a:xfrm>
          <a:prstGeom prst="rect">
            <a:avLst/>
          </a:prstGeom>
          <a:solidFill>
            <a:srgbClr val="00808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smtClean="0">
                <a:solidFill>
                  <a:schemeClr val="bg1"/>
                </a:solidFill>
              </a:rPr>
              <a:t>NAUKA ORGANIZACJI I ZARZĄDZANIA</a:t>
            </a:r>
          </a:p>
          <a:p>
            <a:r>
              <a:rPr lang="pl-P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Jednostka </a:t>
            </a:r>
            <a:r>
              <a:rPr lang="pl-P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</a:t>
            </a:r>
            <a:r>
              <a:rPr lang="pl-P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organizacji – KONFLIKT W ORGANIZACJI</a:t>
            </a:r>
            <a:endParaRPr lang="pl-P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51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4908" y="1772816"/>
            <a:ext cx="8928992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6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pl-PL" sz="2600" b="1" u="sng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DEFINICJE KONFLIKTU</a:t>
            </a:r>
          </a:p>
          <a:p>
            <a:pPr marL="0" indent="0" algn="ctr">
              <a:buNone/>
            </a:pPr>
            <a:endParaRPr lang="pl-PL" sz="1200" dirty="0" smtClean="0">
              <a:solidFill>
                <a:srgbClr val="008000"/>
              </a:solidFill>
            </a:endParaRPr>
          </a:p>
          <a:p>
            <a:pPr marL="0" indent="0" algn="ctr">
              <a:buNone/>
            </a:pPr>
            <a:endParaRPr lang="pl-PL" sz="1200" dirty="0">
              <a:solidFill>
                <a:srgbClr val="008000"/>
              </a:solidFill>
            </a:endParaRPr>
          </a:p>
          <a:p>
            <a:pPr marL="0" indent="0" algn="ctr">
              <a:buNone/>
            </a:pPr>
            <a:endParaRPr lang="pl-PL" sz="1200" dirty="0" smtClean="0">
              <a:solidFill>
                <a:srgbClr val="008000"/>
              </a:solidFill>
            </a:endParaRPr>
          </a:p>
          <a:p>
            <a:pPr marL="0" indent="0" algn="ctr">
              <a:buNone/>
            </a:pPr>
            <a:endParaRPr lang="pl-PL" sz="1200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pl-PL" sz="1200" dirty="0">
                <a:solidFill>
                  <a:srgbClr val="008000"/>
                </a:solidFill>
              </a:rPr>
              <a:t>	</a:t>
            </a:r>
            <a:r>
              <a:rPr lang="pl-PL" sz="1200" dirty="0" smtClean="0">
                <a:solidFill>
                  <a:srgbClr val="008000"/>
                </a:solidFill>
              </a:rPr>
              <a:t>	</a:t>
            </a:r>
            <a:r>
              <a:rPr lang="pl-PL" sz="24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 Zieleniewski (1981 r.)</a:t>
            </a:r>
          </a:p>
          <a:p>
            <a:pPr marL="0" indent="0" algn="ctr">
              <a:spcBef>
                <a:spcPts val="0"/>
              </a:spcBef>
              <a:buNone/>
            </a:pPr>
            <a:endParaRPr lang="pl-PL" sz="22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pl-PL" sz="2200" dirty="0" smtClean="0"/>
              <a:t>„Konflikt wewnątrz instytucji jest to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200" u="sng" dirty="0" smtClean="0"/>
              <a:t>naprężenie między</a:t>
            </a:r>
            <a:r>
              <a:rPr lang="pl-PL" sz="2200" dirty="0" smtClean="0"/>
              <a:t> </a:t>
            </a:r>
            <a:r>
              <a:rPr lang="pl-PL" sz="2200" u="sng" dirty="0" smtClean="0"/>
              <a:t>ludźmi lub grupami </a:t>
            </a:r>
            <a:r>
              <a:rPr lang="pl-PL" sz="2200" dirty="0" smtClean="0"/>
              <a:t>ludzi wchodzącymi w skład zespołu, które </a:t>
            </a:r>
            <a:r>
              <a:rPr lang="pl-PL" sz="2200" u="sng" dirty="0" smtClean="0"/>
              <a:t>wynikają z różnic</a:t>
            </a:r>
            <a:r>
              <a:rPr lang="pl-PL" sz="2200" dirty="0" smtClean="0"/>
              <a:t> poglądów, ocen albo interesów, </a:t>
            </a:r>
          </a:p>
          <a:p>
            <a:pPr marL="0" indent="0" algn="ctr">
              <a:spcBef>
                <a:spcPts val="0"/>
              </a:spcBef>
              <a:buNone/>
            </a:pPr>
            <a:endParaRPr lang="pl-PL" sz="1000" dirty="0" smtClean="0"/>
          </a:p>
          <a:p>
            <a:pPr marL="982663" indent="0" defTabSz="900113">
              <a:spcBef>
                <a:spcPts val="0"/>
              </a:spcBef>
              <a:buNone/>
            </a:pPr>
            <a:r>
              <a:rPr lang="pl-PL" sz="2200" dirty="0" smtClean="0"/>
              <a:t>i które może, lecz (przy konfliktach biernych lub ukrytych) nie musi </a:t>
            </a:r>
          </a:p>
          <a:p>
            <a:pPr marL="982663" indent="0" defTabSz="900113">
              <a:spcBef>
                <a:spcPts val="0"/>
              </a:spcBef>
              <a:buNone/>
            </a:pPr>
            <a:r>
              <a:rPr lang="pl-PL" sz="2200" dirty="0" smtClean="0"/>
              <a:t>wyrażać się kooperacją negatywną, </a:t>
            </a:r>
          </a:p>
          <a:p>
            <a:pPr marL="0" indent="0" algn="ctr">
              <a:spcBef>
                <a:spcPts val="0"/>
              </a:spcBef>
              <a:buNone/>
            </a:pPr>
            <a:endParaRPr lang="pl-PL" sz="1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pl-PL" sz="2200" dirty="0" smtClean="0"/>
              <a:t>może zaś – jeśli zostanie zawczasu wykryte i właściwie przezwyciężone – oraz, w zasadzie, powinno </a:t>
            </a:r>
            <a:r>
              <a:rPr lang="pl-PL" sz="2200" u="sng" dirty="0" smtClean="0"/>
              <a:t>prowadzić do rozwoju instytucji.</a:t>
            </a:r>
            <a:r>
              <a:rPr lang="pl-PL" sz="2200" dirty="0" smtClean="0"/>
              <a:t>”</a:t>
            </a: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0" y="0"/>
            <a:ext cx="9158808" cy="908720"/>
          </a:xfrm>
          <a:prstGeom prst="rect">
            <a:avLst/>
          </a:prstGeom>
          <a:solidFill>
            <a:srgbClr val="00808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smtClean="0">
                <a:solidFill>
                  <a:schemeClr val="bg1"/>
                </a:solidFill>
              </a:rPr>
              <a:t>NAUKA ORGANIZACJI I ZARZĄDZANIA</a:t>
            </a:r>
          </a:p>
          <a:p>
            <a:r>
              <a:rPr lang="pl-P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Jednostka </a:t>
            </a:r>
            <a:r>
              <a:rPr lang="pl-P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</a:t>
            </a:r>
            <a:r>
              <a:rPr lang="pl-P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organizacji – KONFLIKT W ORGANIZACJI</a:t>
            </a:r>
            <a:endParaRPr lang="pl-P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archiwum.oflag2b.choszczno.biz/images/articles/ZIELENIEWS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24744"/>
            <a:ext cx="1800200" cy="259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6964656" y="3793556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(1901-1973)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9264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124744"/>
            <a:ext cx="9051304" cy="47525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600" b="1" u="sng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DEFINICJE KONFLIKTU</a:t>
            </a:r>
          </a:p>
          <a:p>
            <a:pPr marL="0" indent="0" algn="ctr">
              <a:buNone/>
            </a:pPr>
            <a:endParaRPr lang="pl-PL" sz="1200" dirty="0" smtClean="0">
              <a:solidFill>
                <a:srgbClr val="008000"/>
              </a:solidFill>
            </a:endParaRPr>
          </a:p>
          <a:p>
            <a:pPr marL="0" indent="0" algn="ctr">
              <a:buNone/>
            </a:pPr>
            <a:r>
              <a:rPr lang="pl-PL" sz="24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Witold Kieżun (1978 r.)</a:t>
            </a:r>
          </a:p>
          <a:p>
            <a:pPr marL="0" indent="0" algn="ctr">
              <a:spcBef>
                <a:spcPts val="0"/>
              </a:spcBef>
              <a:buNone/>
            </a:pPr>
            <a:endParaRPr lang="pl-PL" sz="2200" dirty="0" smtClean="0"/>
          </a:p>
          <a:p>
            <a:pPr marL="1346200" indent="0">
              <a:spcBef>
                <a:spcPts val="0"/>
              </a:spcBef>
              <a:buNone/>
            </a:pPr>
            <a:r>
              <a:rPr lang="pl-PL" sz="2200" dirty="0" smtClean="0"/>
              <a:t>„Przez konflikt rozumieć będziemy </a:t>
            </a:r>
          </a:p>
          <a:p>
            <a:pPr marL="1346200" indent="0">
              <a:spcBef>
                <a:spcPts val="0"/>
              </a:spcBef>
              <a:buNone/>
            </a:pPr>
            <a:r>
              <a:rPr lang="pl-PL" sz="2200" dirty="0" smtClean="0"/>
              <a:t>ujawnione </a:t>
            </a:r>
            <a:r>
              <a:rPr lang="pl-PL" sz="2200" u="sng" dirty="0" smtClean="0"/>
              <a:t>na płaszczyźnie podsystemu społecznego </a:t>
            </a:r>
            <a:r>
              <a:rPr lang="pl-PL" sz="2200" dirty="0" smtClean="0"/>
              <a:t>organizacji </a:t>
            </a:r>
          </a:p>
          <a:p>
            <a:pPr marL="1346200" indent="0">
              <a:spcBef>
                <a:spcPts val="0"/>
              </a:spcBef>
              <a:buNone/>
            </a:pPr>
            <a:r>
              <a:rPr lang="pl-PL" sz="2200" dirty="0" smtClean="0"/>
              <a:t>(tzn. w zachowaniach jej członków) </a:t>
            </a:r>
          </a:p>
          <a:p>
            <a:pPr marL="1346200" indent="0">
              <a:spcBef>
                <a:spcPts val="0"/>
              </a:spcBef>
              <a:buNone/>
            </a:pPr>
            <a:r>
              <a:rPr lang="pl-PL" sz="2200" dirty="0" smtClean="0"/>
              <a:t>w </a:t>
            </a:r>
            <a:r>
              <a:rPr lang="pl-PL" sz="2200" u="sng" dirty="0" smtClean="0"/>
              <a:t>formie werbalnej</a:t>
            </a:r>
            <a:r>
              <a:rPr lang="pl-PL" sz="2200" dirty="0" smtClean="0"/>
              <a:t> lub </a:t>
            </a:r>
            <a:r>
              <a:rPr lang="pl-PL" sz="2200" u="sng" dirty="0" smtClean="0"/>
              <a:t>czynnej agresji</a:t>
            </a:r>
            <a:r>
              <a:rPr lang="pl-PL" sz="2200" dirty="0" smtClean="0"/>
              <a:t>, </a:t>
            </a:r>
          </a:p>
          <a:p>
            <a:pPr marL="1346200" indent="0">
              <a:spcBef>
                <a:spcPts val="0"/>
              </a:spcBef>
              <a:buNone/>
            </a:pPr>
            <a:r>
              <a:rPr lang="pl-PL" sz="2200" u="sng" dirty="0" smtClean="0"/>
              <a:t>sprzeczności powstałe w ramach </a:t>
            </a:r>
          </a:p>
          <a:p>
            <a:pPr marL="1346200" indent="0">
              <a:spcBef>
                <a:spcPts val="0"/>
              </a:spcBef>
              <a:buNone/>
            </a:pPr>
            <a:endParaRPr lang="pl-PL" sz="1000" u="sng" dirty="0" smtClean="0"/>
          </a:p>
          <a:p>
            <a:pPr marL="3767138" indent="0">
              <a:spcBef>
                <a:spcPts val="0"/>
              </a:spcBef>
              <a:buNone/>
            </a:pPr>
            <a:r>
              <a:rPr lang="pl-PL" sz="2200" dirty="0" smtClean="0"/>
              <a:t>poszczególnych podsystemów, </a:t>
            </a:r>
          </a:p>
          <a:p>
            <a:pPr marL="3767138" indent="0">
              <a:spcBef>
                <a:spcPts val="0"/>
              </a:spcBef>
              <a:buNone/>
            </a:pPr>
            <a:r>
              <a:rPr lang="pl-PL" sz="2200" dirty="0" smtClean="0"/>
              <a:t>między podsystemami </a:t>
            </a:r>
          </a:p>
          <a:p>
            <a:pPr marL="3767138" indent="0">
              <a:spcBef>
                <a:spcPts val="0"/>
              </a:spcBef>
              <a:buNone/>
            </a:pPr>
            <a:r>
              <a:rPr lang="pl-PL" sz="2200" dirty="0" smtClean="0"/>
              <a:t>lub też między organizacją a jej otoczeniem.”</a:t>
            </a: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0" y="0"/>
            <a:ext cx="9158808" cy="908720"/>
          </a:xfrm>
          <a:prstGeom prst="rect">
            <a:avLst/>
          </a:prstGeom>
          <a:solidFill>
            <a:srgbClr val="00808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smtClean="0">
                <a:solidFill>
                  <a:schemeClr val="bg1"/>
                </a:solidFill>
              </a:rPr>
              <a:t>NAUKA ORGANIZACJI I ZARZĄDZANIA</a:t>
            </a:r>
          </a:p>
          <a:p>
            <a:r>
              <a:rPr lang="pl-P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Jednostka </a:t>
            </a:r>
            <a:r>
              <a:rPr lang="pl-P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</a:t>
            </a:r>
            <a:r>
              <a:rPr lang="pl-P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organizacji – KONFLIKT W ORGANIZACJI</a:t>
            </a:r>
            <a:endParaRPr lang="pl-P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0"/>
          <a:stretch/>
        </p:blipFill>
        <p:spPr bwMode="auto">
          <a:xfrm>
            <a:off x="-1" y="4365104"/>
            <a:ext cx="3736795" cy="2499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2" t="4846" r="6966" b="5127"/>
          <a:stretch/>
        </p:blipFill>
        <p:spPr bwMode="auto">
          <a:xfrm>
            <a:off x="2317426" y="4365104"/>
            <a:ext cx="1419367" cy="1815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2472276" y="6219856"/>
            <a:ext cx="1109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u</a:t>
            </a:r>
            <a:r>
              <a:rPr lang="pl-PL" dirty="0" smtClean="0">
                <a:solidFill>
                  <a:schemeClr val="bg1"/>
                </a:solidFill>
              </a:rPr>
              <a:t>r. 1922 r.</a:t>
            </a: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6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124744"/>
            <a:ext cx="8928992" cy="53285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600" b="1" u="sng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DEFINICJE KONFLIKTU</a:t>
            </a:r>
          </a:p>
          <a:p>
            <a:pPr marL="0" indent="0" algn="ctr">
              <a:buNone/>
            </a:pPr>
            <a:endParaRPr lang="pl-PL" sz="1200" dirty="0" smtClean="0">
              <a:solidFill>
                <a:srgbClr val="008000"/>
              </a:solidFill>
            </a:endParaRPr>
          </a:p>
          <a:p>
            <a:pPr marL="0" indent="0" algn="ctr">
              <a:buNone/>
            </a:pPr>
            <a:endParaRPr lang="pl-PL" sz="1200" dirty="0" smtClean="0">
              <a:solidFill>
                <a:srgbClr val="008000"/>
              </a:solidFill>
            </a:endParaRPr>
          </a:p>
          <a:p>
            <a:pPr marL="0" indent="0" algn="ctr">
              <a:buNone/>
            </a:pPr>
            <a:r>
              <a:rPr lang="pl-PL" sz="24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James A. F. </a:t>
            </a:r>
            <a:r>
              <a:rPr lang="pl-PL" sz="2400" b="1" dirty="0" err="1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Stoner</a:t>
            </a:r>
            <a:r>
              <a:rPr lang="pl-PL" sz="24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(1992 r.)</a:t>
            </a:r>
          </a:p>
          <a:p>
            <a:pPr marL="0" indent="0" algn="ctr">
              <a:spcBef>
                <a:spcPts val="0"/>
              </a:spcBef>
              <a:buNone/>
            </a:pPr>
            <a:endParaRPr lang="pl-PL" sz="2200" dirty="0" smtClean="0"/>
          </a:p>
          <a:p>
            <a:pPr marL="627063" indent="0">
              <a:spcBef>
                <a:spcPts val="0"/>
              </a:spcBef>
              <a:buNone/>
            </a:pPr>
            <a:r>
              <a:rPr lang="pl-PL" sz="2200" dirty="0" smtClean="0"/>
              <a:t>„Konflikt w organizacji oznacza </a:t>
            </a:r>
          </a:p>
          <a:p>
            <a:pPr marL="627063" indent="0">
              <a:spcBef>
                <a:spcPts val="0"/>
              </a:spcBef>
              <a:buNone/>
            </a:pPr>
            <a:r>
              <a:rPr lang="pl-PL" sz="2200" u="sng" dirty="0" smtClean="0"/>
              <a:t>spór</a:t>
            </a:r>
            <a:r>
              <a:rPr lang="pl-PL" sz="2200" dirty="0" smtClean="0"/>
              <a:t> dwóch lub więcej członków albo grup, </a:t>
            </a:r>
          </a:p>
          <a:p>
            <a:pPr marL="1350963" indent="0">
              <a:spcBef>
                <a:spcPts val="0"/>
              </a:spcBef>
              <a:buNone/>
            </a:pPr>
            <a:r>
              <a:rPr lang="pl-PL" sz="2200" dirty="0" smtClean="0"/>
              <a:t>wynikający z </a:t>
            </a:r>
            <a:r>
              <a:rPr lang="pl-PL" sz="2200" u="sng" dirty="0" smtClean="0"/>
              <a:t>konieczności dzielenia się</a:t>
            </a:r>
            <a:r>
              <a:rPr lang="pl-PL" sz="2200" dirty="0" smtClean="0"/>
              <a:t> </a:t>
            </a:r>
          </a:p>
          <a:p>
            <a:pPr marL="1350963" indent="0">
              <a:spcBef>
                <a:spcPts val="0"/>
              </a:spcBef>
              <a:buNone/>
            </a:pPr>
            <a:r>
              <a:rPr lang="pl-PL" sz="2200" dirty="0" smtClean="0"/>
              <a:t>ograniczonymi zasobami albo pracami </a:t>
            </a:r>
          </a:p>
          <a:p>
            <a:pPr marL="1979613" indent="0">
              <a:spcBef>
                <a:spcPts val="0"/>
              </a:spcBef>
              <a:buNone/>
            </a:pPr>
            <a:r>
              <a:rPr lang="pl-PL" sz="2200" dirty="0" smtClean="0"/>
              <a:t>lub </a:t>
            </a:r>
            <a:r>
              <a:rPr lang="pl-PL" sz="2200" u="sng" dirty="0" smtClean="0"/>
              <a:t>zajmowaniem odmiennej pozycji</a:t>
            </a:r>
            <a:r>
              <a:rPr lang="pl-PL" sz="2200" dirty="0" smtClean="0"/>
              <a:t>, </a:t>
            </a:r>
          </a:p>
          <a:p>
            <a:pPr marL="1979613" indent="0">
              <a:spcBef>
                <a:spcPts val="0"/>
              </a:spcBef>
              <a:buNone/>
            </a:pPr>
            <a:r>
              <a:rPr lang="pl-PL" sz="2200" dirty="0" smtClean="0"/>
              <a:t>różnych celów, wartości lub postrzeżeń. </a:t>
            </a:r>
          </a:p>
          <a:p>
            <a:pPr marL="1979613" indent="0">
              <a:spcBef>
                <a:spcPts val="0"/>
              </a:spcBef>
              <a:buNone/>
            </a:pPr>
            <a:endParaRPr lang="pl-PL" sz="2200" dirty="0" smtClean="0"/>
          </a:p>
          <a:p>
            <a:pPr marL="627063" indent="0">
              <a:spcBef>
                <a:spcPts val="0"/>
              </a:spcBef>
              <a:buNone/>
            </a:pPr>
            <a:r>
              <a:rPr lang="pl-PL" sz="2200" dirty="0" smtClean="0"/>
              <a:t>Członkowie czy działy organizacji w trakcie sporu dążą do tego, </a:t>
            </a:r>
          </a:p>
          <a:p>
            <a:pPr marL="627063" indent="0">
              <a:spcBef>
                <a:spcPts val="0"/>
              </a:spcBef>
              <a:buNone/>
            </a:pPr>
            <a:r>
              <a:rPr lang="pl-PL" sz="2200" dirty="0" smtClean="0"/>
              <a:t>by ich sprawa lub punkt widzenia </a:t>
            </a:r>
          </a:p>
          <a:p>
            <a:pPr marL="627063" indent="0">
              <a:spcBef>
                <a:spcPts val="0"/>
              </a:spcBef>
              <a:buNone/>
            </a:pPr>
            <a:r>
              <a:rPr lang="pl-PL" sz="2200" dirty="0" smtClean="0"/>
              <a:t>przeważyły nad sprawą lub punktem widzenia innych.”</a:t>
            </a: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0" y="0"/>
            <a:ext cx="9158808" cy="908720"/>
          </a:xfrm>
          <a:prstGeom prst="rect">
            <a:avLst/>
          </a:prstGeom>
          <a:solidFill>
            <a:srgbClr val="00808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smtClean="0">
                <a:solidFill>
                  <a:schemeClr val="bg1"/>
                </a:solidFill>
              </a:rPr>
              <a:t>NAUKA ORGANIZACJI I ZARZĄDZANIA</a:t>
            </a:r>
          </a:p>
          <a:p>
            <a:r>
              <a:rPr lang="pl-P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Jednostka </a:t>
            </a:r>
            <a:r>
              <a:rPr lang="pl-P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</a:t>
            </a:r>
            <a:r>
              <a:rPr lang="pl-P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organizacji – KONFLIKT W ORGANIZACJI</a:t>
            </a:r>
            <a:endParaRPr lang="pl-P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" t="3848" r="57766" b="3646"/>
          <a:stretch/>
        </p:blipFill>
        <p:spPr bwMode="auto">
          <a:xfrm>
            <a:off x="7004015" y="1844824"/>
            <a:ext cx="1943967" cy="2511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7350634" y="4396462"/>
            <a:ext cx="1250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(ur. 1935 r.)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1435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395536" y="476672"/>
            <a:ext cx="8229600" cy="4968552"/>
          </a:xfrm>
          <a:prstGeom prst="rect">
            <a:avLst/>
          </a:prstGeom>
          <a:solidFill>
            <a:srgbClr val="008080"/>
          </a:solidFill>
          <a:ln>
            <a:solidFill>
              <a:srgbClr val="008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NAUKA ORGANIZACJI I ZARZĄDZANIA</a:t>
            </a:r>
          </a:p>
          <a:p>
            <a:r>
              <a:rPr lang="pl-P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PODSTAWY ORGANIZACJI I ZARZĄDZANIA</a:t>
            </a:r>
          </a:p>
          <a:p>
            <a:r>
              <a:rPr lang="pl-PL" sz="2800" dirty="0" smtClean="0"/>
              <a:t/>
            </a:r>
            <a:br>
              <a:rPr lang="pl-PL" sz="2800" dirty="0" smtClean="0"/>
            </a:br>
            <a:endParaRPr lang="pl-PL" sz="2800" dirty="0" smtClean="0"/>
          </a:p>
          <a:p>
            <a:r>
              <a:rPr lang="pl-P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ednostka w organizacji</a:t>
            </a:r>
          </a:p>
          <a:p>
            <a: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Konflikt w organizacji</a:t>
            </a:r>
            <a:endParaRPr lang="pl-PL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785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124744"/>
            <a:ext cx="8928992" cy="44644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600" b="1" u="sng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DEFINICJE KONFLIKTU</a:t>
            </a:r>
          </a:p>
          <a:p>
            <a:pPr marL="0" indent="0" algn="ctr">
              <a:buNone/>
            </a:pPr>
            <a:endParaRPr lang="pl-PL" sz="1200" dirty="0" smtClean="0">
              <a:solidFill>
                <a:srgbClr val="008000"/>
              </a:solidFill>
            </a:endParaRPr>
          </a:p>
          <a:p>
            <a:pPr marL="0" indent="0" algn="ctr">
              <a:buNone/>
            </a:pPr>
            <a:r>
              <a:rPr lang="pl-PL" sz="24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Stephen </a:t>
            </a:r>
            <a:r>
              <a:rPr lang="pl-PL" sz="2400" b="1" dirty="0" err="1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Robbins</a:t>
            </a:r>
            <a:r>
              <a:rPr lang="pl-PL" sz="24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(1998 r.)</a:t>
            </a:r>
          </a:p>
          <a:p>
            <a:pPr marL="0" indent="0" algn="ctr">
              <a:spcBef>
                <a:spcPts val="0"/>
              </a:spcBef>
              <a:buNone/>
            </a:pPr>
            <a:endParaRPr lang="pl-PL" sz="2200" dirty="0" smtClean="0"/>
          </a:p>
          <a:p>
            <a:pPr marL="0" indent="0" algn="ctr">
              <a:spcBef>
                <a:spcPts val="0"/>
              </a:spcBef>
              <a:buNone/>
            </a:pPr>
            <a:endParaRPr lang="pl-PL" sz="2200" dirty="0" smtClean="0"/>
          </a:p>
          <a:p>
            <a:pPr marL="627063" indent="0">
              <a:spcBef>
                <a:spcPts val="0"/>
              </a:spcBef>
              <a:buNone/>
            </a:pPr>
            <a:r>
              <a:rPr lang="pl-PL" sz="2200" dirty="0" smtClean="0"/>
              <a:t>„Definiujemy konflikt jako </a:t>
            </a:r>
            <a:r>
              <a:rPr lang="pl-PL" sz="2200" u="sng" dirty="0" smtClean="0"/>
              <a:t>proces</a:t>
            </a:r>
            <a:r>
              <a:rPr lang="pl-PL" sz="2200" dirty="0" smtClean="0"/>
              <a:t>, </a:t>
            </a:r>
          </a:p>
          <a:p>
            <a:pPr marL="627063" indent="0">
              <a:spcBef>
                <a:spcPts val="0"/>
              </a:spcBef>
              <a:buNone/>
            </a:pPr>
            <a:r>
              <a:rPr lang="pl-PL" sz="2200" dirty="0" smtClean="0"/>
              <a:t>w którym strona A podejmuje </a:t>
            </a:r>
            <a:r>
              <a:rPr lang="pl-PL" sz="2200" u="sng" dirty="0" smtClean="0"/>
              <a:t>świadome wysiłki</a:t>
            </a:r>
            <a:r>
              <a:rPr lang="pl-PL" sz="2200" dirty="0" smtClean="0"/>
              <a:t> </a:t>
            </a:r>
          </a:p>
          <a:p>
            <a:pPr marL="627063" indent="0">
              <a:spcBef>
                <a:spcPts val="0"/>
              </a:spcBef>
              <a:buNone/>
            </a:pPr>
            <a:r>
              <a:rPr lang="pl-PL" sz="2200" dirty="0" smtClean="0"/>
              <a:t>zmierzające do </a:t>
            </a:r>
            <a:r>
              <a:rPr lang="pl-PL" sz="2200" u="sng" dirty="0" smtClean="0"/>
              <a:t>udaremnienia dążeń </a:t>
            </a:r>
            <a:r>
              <a:rPr lang="pl-PL" sz="2200" dirty="0" smtClean="0"/>
              <a:t>strony B </a:t>
            </a:r>
          </a:p>
          <a:p>
            <a:pPr marL="627063" indent="0">
              <a:spcBef>
                <a:spcPts val="0"/>
              </a:spcBef>
              <a:buNone/>
            </a:pPr>
            <a:r>
              <a:rPr lang="pl-PL" sz="2200" u="sng" dirty="0" smtClean="0"/>
              <a:t>przez blokowanie </a:t>
            </a:r>
            <a:r>
              <a:rPr lang="pl-PL" sz="2200" dirty="0" smtClean="0"/>
              <a:t>w jakiś sposób osiągnięcia przez nią celów </a:t>
            </a:r>
          </a:p>
          <a:p>
            <a:pPr marL="627063" indent="0">
              <a:spcBef>
                <a:spcPts val="0"/>
              </a:spcBef>
              <a:buNone/>
            </a:pPr>
            <a:r>
              <a:rPr lang="pl-PL" sz="2200" dirty="0" smtClean="0"/>
              <a:t>lub blokowanie działań w jej interesie.”</a:t>
            </a: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0" y="0"/>
            <a:ext cx="9158808" cy="908720"/>
          </a:xfrm>
          <a:prstGeom prst="rect">
            <a:avLst/>
          </a:prstGeom>
          <a:solidFill>
            <a:srgbClr val="00808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smtClean="0"/>
              <a:t>NAUKA ORGANIZACJI I ZARZĄDZANIA</a:t>
            </a:r>
          </a:p>
          <a:p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Jednostka </a:t>
            </a:r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</a:t>
            </a: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organizacji – KONFLIKT W ORGANIZACJI</a:t>
            </a:r>
            <a:endParaRPr lang="pl-PL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46"/>
          <a:stretch/>
        </p:blipFill>
        <p:spPr bwMode="auto">
          <a:xfrm>
            <a:off x="7164288" y="1124744"/>
            <a:ext cx="1693329" cy="2209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7385588" y="3343394"/>
            <a:ext cx="1250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(ur. 1945 r.)</a:t>
            </a:r>
            <a:endParaRPr lang="pl-PL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212" y="4869160"/>
            <a:ext cx="3456384" cy="184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321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8924" y="1340768"/>
            <a:ext cx="8640960" cy="18722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400" b="1" u="sng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POJĘCIE KONFLIKTU I SPRZECZNOŚCI</a:t>
            </a:r>
          </a:p>
          <a:p>
            <a:pPr marL="0" indent="0" algn="ctr">
              <a:buNone/>
            </a:pPr>
            <a:endParaRPr lang="pl-PL" sz="1200" dirty="0" smtClean="0">
              <a:solidFill>
                <a:srgbClr val="008000"/>
              </a:solidFill>
            </a:endParaRPr>
          </a:p>
          <a:p>
            <a:pPr marL="0" indent="0" algn="ctr">
              <a:buNone/>
            </a:pPr>
            <a:endParaRPr lang="pl-PL" sz="1200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pl-PL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KONFLIKT</a:t>
            </a:r>
            <a:r>
              <a:rPr lang="pl-PL" sz="2200" dirty="0" smtClean="0"/>
              <a:t> to pojęcie wieloznaczne.</a:t>
            </a:r>
          </a:p>
          <a:p>
            <a:pPr marL="0" indent="0">
              <a:buNone/>
            </a:pPr>
            <a:r>
              <a:rPr lang="pl-PL" sz="2200" dirty="0" smtClean="0"/>
              <a:t>Często jest łączone lub utożsamiane z pojęciem sprzeczności.</a:t>
            </a: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0" y="0"/>
            <a:ext cx="9158808" cy="908720"/>
          </a:xfrm>
          <a:prstGeom prst="rect">
            <a:avLst/>
          </a:prstGeom>
          <a:solidFill>
            <a:srgbClr val="00808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smtClean="0">
                <a:solidFill>
                  <a:schemeClr val="bg1"/>
                </a:solidFill>
              </a:rPr>
              <a:t>NAUKA ORGANIZACJI I ZARZĄDZANIA</a:t>
            </a:r>
          </a:p>
          <a:p>
            <a:r>
              <a:rPr lang="pl-P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Jednostka </a:t>
            </a:r>
            <a:r>
              <a:rPr lang="pl-P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</a:t>
            </a:r>
            <a:r>
              <a:rPr lang="pl-P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organizacji – KONFLIKT W ORGANIZACJI</a:t>
            </a:r>
            <a:endParaRPr lang="pl-P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856729"/>
              </p:ext>
            </p:extLst>
          </p:nvPr>
        </p:nvGraphicFramePr>
        <p:xfrm>
          <a:off x="107504" y="3501008"/>
          <a:ext cx="8928992" cy="26720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320480"/>
                <a:gridCol w="460851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chemeClr val="tx1"/>
                          </a:solidFill>
                        </a:rPr>
                        <a:t>SPRZECZNOŚĆ</a:t>
                      </a:r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chemeClr val="tx1"/>
                          </a:solidFill>
                        </a:rPr>
                        <a:t>KONFLIKT</a:t>
                      </a:r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to pewien stały stan</a:t>
                      </a:r>
                    </a:p>
                    <a:p>
                      <a:r>
                        <a:rPr lang="pl-PL" dirty="0" smtClean="0"/>
                        <a:t>permanentnej rozbieżności </a:t>
                      </a:r>
                    </a:p>
                    <a:p>
                      <a:r>
                        <a:rPr lang="pl-PL" dirty="0" smtClean="0"/>
                        <a:t>między jakimiś systemami </a:t>
                      </a:r>
                    </a:p>
                    <a:p>
                      <a:r>
                        <a:rPr lang="pl-PL" dirty="0" smtClean="0"/>
                        <a:t>wzajemnych odniesień</a:t>
                      </a:r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to pewien stan </a:t>
                      </a:r>
                    </a:p>
                    <a:p>
                      <a:r>
                        <a:rPr lang="pl-PL" dirty="0" smtClean="0"/>
                        <a:t>antagonistycznego stosunku społecznego</a:t>
                      </a:r>
                    </a:p>
                    <a:p>
                      <a:r>
                        <a:rPr lang="pl-PL" dirty="0" smtClean="0"/>
                        <a:t>powstałego na tle sprzeczności</a:t>
                      </a:r>
                    </a:p>
                    <a:p>
                      <a:r>
                        <a:rPr lang="pl-PL" dirty="0" smtClean="0"/>
                        <a:t>jaka zachodzi między stronami tego stosunku</a:t>
                      </a:r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Może przerodzić się w konflikt ale nie musi.</a:t>
                      </a:r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Każdy konflikt powstaje na tle sprzeczności.</a:t>
                      </a:r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Pojęcie pierwotne.</a:t>
                      </a:r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Pojęcie</a:t>
                      </a:r>
                      <a:r>
                        <a:rPr lang="pl-PL" baseline="0" dirty="0" smtClean="0"/>
                        <a:t> wtórne.</a:t>
                      </a:r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Pojęcie szersze.</a:t>
                      </a:r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Pojęcie węższe.</a:t>
                      </a:r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710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8924" y="1340768"/>
            <a:ext cx="8640960" cy="551723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l-PL" sz="2600" b="1" u="sng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POJĘCIE KONFLIKTU I WSPÓŁZAWODNICTWA</a:t>
            </a:r>
          </a:p>
          <a:p>
            <a:pPr marL="0" indent="0" algn="ctr">
              <a:buNone/>
            </a:pPr>
            <a:endParaRPr lang="pl-PL" sz="1200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CECHY WSPÓŁZAWODNICTWA:</a:t>
            </a:r>
          </a:p>
          <a:p>
            <a:pPr marL="0" indent="0">
              <a:buNone/>
            </a:pPr>
            <a:r>
              <a:rPr lang="pl-PL" sz="24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(1)</a:t>
            </a:r>
            <a:r>
              <a:rPr lang="pl-PL" sz="2400" dirty="0" smtClean="0"/>
              <a:t> Cele stron są nie do pogodzenia.</a:t>
            </a:r>
          </a:p>
          <a:p>
            <a:pPr marL="0" indent="0">
              <a:buNone/>
            </a:pPr>
            <a:r>
              <a:rPr lang="pl-PL" sz="24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(2)</a:t>
            </a:r>
            <a:r>
              <a:rPr lang="pl-PL" sz="2400" dirty="0" smtClean="0"/>
              <a:t> Ostateczny cel jest wspólny.</a:t>
            </a:r>
          </a:p>
          <a:p>
            <a:pPr marL="0" indent="0">
              <a:buNone/>
            </a:pPr>
            <a:r>
              <a:rPr lang="pl-PL" sz="24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(3)</a:t>
            </a:r>
            <a:r>
              <a:rPr lang="pl-PL" sz="2400" dirty="0" smtClean="0"/>
              <a:t> Strony pracują osobno i nie przeszkadzają sobie.</a:t>
            </a:r>
          </a:p>
          <a:p>
            <a:pPr marL="0" indent="0">
              <a:buNone/>
            </a:pPr>
            <a:endParaRPr lang="pl-PL" sz="2200" dirty="0"/>
          </a:p>
          <a:p>
            <a:pPr marL="0" indent="0">
              <a:buNone/>
            </a:pPr>
            <a:r>
              <a:rPr lang="pl-PL" sz="2400" b="1" u="sng" dirty="0" smtClean="0"/>
              <a:t>PRZYKŁAD</a:t>
            </a:r>
            <a:r>
              <a:rPr lang="pl-PL" sz="2400" b="1" dirty="0" smtClean="0"/>
              <a:t>:</a:t>
            </a:r>
          </a:p>
          <a:p>
            <a:pPr marL="0" indent="0">
              <a:buNone/>
            </a:pPr>
            <a:r>
              <a:rPr lang="pl-PL" sz="2400" dirty="0" smtClean="0"/>
              <a:t>Współzawodnictwo np.: </a:t>
            </a:r>
            <a:r>
              <a:rPr lang="pl-PL" sz="2400" dirty="0" smtClean="0">
                <a:solidFill>
                  <a:srgbClr val="008080"/>
                </a:solidFill>
              </a:rPr>
              <a:t>2 grup produkcyjnych</a:t>
            </a:r>
            <a:r>
              <a:rPr lang="pl-PL" sz="2400" dirty="0" smtClean="0"/>
              <a:t>/ sportowców (bieg).</a:t>
            </a:r>
          </a:p>
          <a:p>
            <a:pPr marL="0" indent="0">
              <a:buNone/>
            </a:pPr>
            <a:endParaRPr lang="pl-PL" sz="11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pl-PL" sz="24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(1)</a:t>
            </a:r>
            <a:r>
              <a:rPr lang="pl-PL" sz="2400" dirty="0" smtClean="0"/>
              <a:t> 	</a:t>
            </a:r>
            <a:r>
              <a:rPr lang="pl-PL" sz="2400" dirty="0" smtClean="0">
                <a:solidFill>
                  <a:srgbClr val="008080"/>
                </a:solidFill>
              </a:rPr>
              <a:t>Każda grupa chce osiągnąć jak najlepszą efektywność.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400" dirty="0" smtClean="0"/>
              <a:t>	Każdy biegacz chce zająć jak najlepsze miejsce (pierwsze miejsce).</a:t>
            </a:r>
          </a:p>
          <a:p>
            <a:pPr marL="0" indent="0">
              <a:buNone/>
            </a:pPr>
            <a:endParaRPr lang="pl-PL" sz="11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pl-PL" sz="24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(2) </a:t>
            </a:r>
            <a:r>
              <a:rPr lang="pl-PL" sz="2400" dirty="0" smtClean="0"/>
              <a:t>	</a:t>
            </a:r>
            <a:r>
              <a:rPr lang="pl-PL" sz="2400" dirty="0" smtClean="0">
                <a:solidFill>
                  <a:srgbClr val="008080"/>
                </a:solidFill>
              </a:rPr>
              <a:t>Najlepszy zespół otrzymuje premię.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400" dirty="0" smtClean="0"/>
              <a:t>	Pierwszy biegacz na mecie otrzymuje medal.</a:t>
            </a:r>
          </a:p>
          <a:p>
            <a:pPr marL="0" indent="0">
              <a:buNone/>
            </a:pPr>
            <a:endParaRPr lang="pl-PL" sz="12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24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(3)</a:t>
            </a:r>
            <a:r>
              <a:rPr lang="pl-PL" sz="2400" dirty="0" smtClean="0"/>
              <a:t> 	</a:t>
            </a:r>
            <a:r>
              <a:rPr lang="pl-PL" sz="2400" dirty="0" smtClean="0">
                <a:solidFill>
                  <a:srgbClr val="008080"/>
                </a:solidFill>
              </a:rPr>
              <a:t>Grupa skupia się na swoje pracy.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2400" dirty="0" smtClean="0"/>
              <a:t>	Biegacz skupia się na swoi biegu.</a:t>
            </a: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0" y="0"/>
            <a:ext cx="9158808" cy="908720"/>
          </a:xfrm>
          <a:prstGeom prst="rect">
            <a:avLst/>
          </a:prstGeom>
          <a:solidFill>
            <a:srgbClr val="00808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smtClean="0">
                <a:solidFill>
                  <a:schemeClr val="bg1"/>
                </a:solidFill>
              </a:rPr>
              <a:t>NAUKA ORGANIZACJI I ZARZĄDZANIA</a:t>
            </a:r>
          </a:p>
          <a:p>
            <a:r>
              <a:rPr lang="pl-P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Jednostka </a:t>
            </a:r>
            <a:r>
              <a:rPr lang="pl-P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</a:t>
            </a:r>
            <a:r>
              <a:rPr lang="pl-P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organizacji – KONFLIKT W ORGANIZACJI</a:t>
            </a:r>
            <a:endParaRPr lang="pl-P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pole tekstowe 3"/>
          <p:cNvSpPr txBox="1"/>
          <p:nvPr/>
        </p:nvSpPr>
        <p:spPr>
          <a:xfrm rot="20862309">
            <a:off x="5748424" y="5578387"/>
            <a:ext cx="2734788" cy="923330"/>
          </a:xfrm>
          <a:prstGeom prst="rect">
            <a:avLst/>
          </a:prstGeom>
          <a:noFill/>
          <a:ln w="19050">
            <a:solidFill>
              <a:srgbClr val="00808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E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UWAGA!</a:t>
            </a:r>
          </a:p>
          <a:p>
            <a:r>
              <a:rPr lang="pl-PL" b="1" dirty="0" smtClean="0">
                <a:solidFill>
                  <a:srgbClr val="E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Wzajemne przeszkadzanie </a:t>
            </a:r>
          </a:p>
          <a:p>
            <a:r>
              <a:rPr lang="pl-PL" b="1" dirty="0" smtClean="0">
                <a:solidFill>
                  <a:srgbClr val="E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powoduje konflikt.</a:t>
            </a:r>
            <a:endParaRPr lang="pl-PL" b="1" dirty="0">
              <a:solidFill>
                <a:srgbClr val="E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9" t="3599" r="11830" b="10253"/>
          <a:stretch/>
        </p:blipFill>
        <p:spPr bwMode="auto">
          <a:xfrm>
            <a:off x="6582449" y="1844824"/>
            <a:ext cx="2561551" cy="1695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991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7" t="7936" r="2692" b="6056"/>
          <a:stretch/>
        </p:blipFill>
        <p:spPr bwMode="auto">
          <a:xfrm>
            <a:off x="6012160" y="1817366"/>
            <a:ext cx="2925020" cy="2483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8924" y="1340768"/>
            <a:ext cx="8640960" cy="55172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600" b="1" u="sng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POJĘCIE KONFLIKU I WSPÓŁPRACA</a:t>
            </a:r>
          </a:p>
          <a:p>
            <a:pPr marL="0" indent="0" algn="ctr">
              <a:buNone/>
            </a:pPr>
            <a:endParaRPr lang="pl-PL" sz="2400" dirty="0" smtClean="0">
              <a:solidFill>
                <a:srgbClr val="008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WSPÓŁRACA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200" dirty="0" smtClean="0"/>
              <a:t>Strony pracują razem aby osiągnąć wspólny cel.</a:t>
            </a:r>
          </a:p>
          <a:p>
            <a:pPr marL="0" indent="0">
              <a:buNone/>
            </a:pPr>
            <a:endParaRPr lang="pl-PL" sz="2200" dirty="0" smtClean="0"/>
          </a:p>
          <a:p>
            <a:pPr marL="0" indent="0">
              <a:buNone/>
            </a:pP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PRZECIWIEŃSTWO WSPÓŁPRACY</a:t>
            </a:r>
          </a:p>
          <a:p>
            <a:pPr marL="0" indent="0">
              <a:spcBef>
                <a:spcPts val="0"/>
              </a:spcBef>
              <a:buNone/>
            </a:pPr>
            <a:endParaRPr lang="pl-PL" sz="2200" dirty="0" smtClean="0"/>
          </a:p>
          <a:p>
            <a:pPr marL="0" indent="0">
              <a:spcBef>
                <a:spcPts val="0"/>
              </a:spcBef>
              <a:buNone/>
            </a:pPr>
            <a:endParaRPr lang="pl-PL" sz="16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pl-PL" sz="2200" dirty="0" smtClean="0"/>
              <a:t>Co jest przeciwieństwem współpracy</a:t>
            </a:r>
          </a:p>
          <a:p>
            <a:pPr marL="0" indent="0">
              <a:spcBef>
                <a:spcPts val="0"/>
              </a:spcBef>
              <a:buNone/>
            </a:pPr>
            <a:endParaRPr lang="pl-PL" sz="2200" dirty="0" smtClean="0"/>
          </a:p>
          <a:p>
            <a:pPr marL="0" indent="0">
              <a:spcBef>
                <a:spcPts val="0"/>
              </a:spcBef>
              <a:buNone/>
            </a:pPr>
            <a:endParaRPr lang="pl-PL" sz="2200" dirty="0"/>
          </a:p>
          <a:p>
            <a:pPr marL="0" indent="0">
              <a:spcBef>
                <a:spcPts val="0"/>
              </a:spcBef>
              <a:buNone/>
            </a:pPr>
            <a:endParaRPr lang="pl-PL" sz="2200" dirty="0"/>
          </a:p>
          <a:p>
            <a:pPr marL="0" indent="0">
              <a:spcBef>
                <a:spcPts val="0"/>
              </a:spcBef>
              <a:buNone/>
            </a:pPr>
            <a:r>
              <a:rPr lang="pl-PL" sz="2200" b="1" dirty="0" smtClean="0">
                <a:solidFill>
                  <a:srgbClr val="008080"/>
                </a:solidFill>
              </a:rPr>
              <a:t>	</a:t>
            </a:r>
            <a:r>
              <a:rPr lang="pl-PL" sz="2200" b="1" dirty="0">
                <a:solidFill>
                  <a:srgbClr val="008080"/>
                </a:solidFill>
              </a:rPr>
              <a:t> </a:t>
            </a:r>
            <a:r>
              <a:rPr lang="pl-PL" sz="2200" b="1" dirty="0" smtClean="0">
                <a:solidFill>
                  <a:srgbClr val="008080"/>
                </a:solidFill>
              </a:rPr>
              <a:t>       KONFLIKT 				BRAK WSPÓŁPRACY</a:t>
            </a:r>
          </a:p>
          <a:p>
            <a:pPr marL="0" indent="0">
              <a:spcBef>
                <a:spcPts val="0"/>
              </a:spcBef>
              <a:buNone/>
            </a:pPr>
            <a:endParaRPr lang="pl-PL" sz="2200" dirty="0" smtClean="0"/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0" y="0"/>
            <a:ext cx="9158808" cy="908720"/>
          </a:xfrm>
          <a:prstGeom prst="rect">
            <a:avLst/>
          </a:prstGeom>
          <a:solidFill>
            <a:srgbClr val="00808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smtClean="0">
                <a:solidFill>
                  <a:schemeClr val="bg1"/>
                </a:solidFill>
              </a:rPr>
              <a:t>NAUKA ORGANIZACJI I ZARZĄDZANIA</a:t>
            </a:r>
          </a:p>
          <a:p>
            <a:r>
              <a:rPr lang="pl-P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Jednostka </a:t>
            </a:r>
            <a:r>
              <a:rPr lang="pl-P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</a:t>
            </a:r>
            <a:r>
              <a:rPr lang="pl-P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organizacji – KONFLIKT W ORGANIZACJI</a:t>
            </a:r>
            <a:endParaRPr lang="pl-P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9396536" y="1196752"/>
            <a:ext cx="43901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to pewien stan </a:t>
            </a:r>
          </a:p>
          <a:p>
            <a:r>
              <a:rPr lang="pl-PL" dirty="0"/>
              <a:t>antagonistycznego stosunku społecznego</a:t>
            </a:r>
          </a:p>
          <a:p>
            <a:r>
              <a:rPr lang="pl-PL" dirty="0"/>
              <a:t>powstałego na tle sprzeczności</a:t>
            </a:r>
          </a:p>
          <a:p>
            <a:r>
              <a:rPr lang="pl-PL" dirty="0"/>
              <a:t>jaka zachodzi między stronami tego </a:t>
            </a:r>
            <a:r>
              <a:rPr lang="pl-PL" dirty="0" smtClean="0"/>
              <a:t>stosunku</a:t>
            </a:r>
            <a:endParaRPr lang="pl-PL" dirty="0"/>
          </a:p>
        </p:txBody>
      </p:sp>
      <p:cxnSp>
        <p:nvCxnSpPr>
          <p:cNvPr id="7" name="Łącznik prosty ze strzałką 6"/>
          <p:cNvCxnSpPr/>
          <p:nvPr/>
        </p:nvCxnSpPr>
        <p:spPr>
          <a:xfrm>
            <a:off x="4579404" y="4653136"/>
            <a:ext cx="2152836" cy="1008112"/>
          </a:xfrm>
          <a:prstGeom prst="straightConnector1">
            <a:avLst/>
          </a:prstGeom>
          <a:ln w="28575">
            <a:solidFill>
              <a:srgbClr val="00808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ze strzałką 11"/>
          <p:cNvCxnSpPr/>
          <p:nvPr/>
        </p:nvCxnSpPr>
        <p:spPr>
          <a:xfrm flipH="1">
            <a:off x="2411760" y="4653136"/>
            <a:ext cx="2167644" cy="1008112"/>
          </a:xfrm>
          <a:prstGeom prst="straightConnector1">
            <a:avLst/>
          </a:prstGeom>
          <a:ln w="28575">
            <a:solidFill>
              <a:srgbClr val="00808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oliniowy 13"/>
          <p:cNvCxnSpPr/>
          <p:nvPr/>
        </p:nvCxnSpPr>
        <p:spPr>
          <a:xfrm flipV="1">
            <a:off x="2411760" y="4653136"/>
            <a:ext cx="4320480" cy="10798"/>
          </a:xfrm>
          <a:prstGeom prst="line">
            <a:avLst/>
          </a:prstGeom>
          <a:ln w="28575"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ole tekstowe 15"/>
          <p:cNvSpPr txBox="1"/>
          <p:nvPr/>
        </p:nvSpPr>
        <p:spPr>
          <a:xfrm>
            <a:off x="4184904" y="4663934"/>
            <a:ext cx="78899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6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?</a:t>
            </a:r>
            <a:endParaRPr lang="pl-PL" sz="9600" b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6927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8924" y="1196752"/>
            <a:ext cx="8640960" cy="55172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600" b="1" u="sng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KONFLIKT A WSPÓŁPRACA</a:t>
            </a:r>
          </a:p>
          <a:p>
            <a:pPr marL="0" indent="0" algn="ctr">
              <a:buNone/>
            </a:pPr>
            <a:endParaRPr lang="pl-PL" sz="1200" dirty="0" smtClean="0">
              <a:solidFill>
                <a:srgbClr val="008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pl-PL" sz="16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Konflikt i współpraca mogą współistnieć!!!</a:t>
            </a:r>
          </a:p>
          <a:p>
            <a:pPr marL="0" indent="0">
              <a:spcBef>
                <a:spcPts val="0"/>
              </a:spcBef>
              <a:buNone/>
            </a:pPr>
            <a:endParaRPr lang="pl-PL" sz="2000" dirty="0" smtClean="0"/>
          </a:p>
          <a:p>
            <a:pPr marL="1350963" indent="0">
              <a:spcBef>
                <a:spcPts val="0"/>
              </a:spcBef>
              <a:buNone/>
            </a:pPr>
            <a:r>
              <a:rPr lang="pl-PL" sz="2200" dirty="0" smtClean="0"/>
              <a:t>Strony godzą się co do celów ale </a:t>
            </a:r>
          </a:p>
          <a:p>
            <a:pPr marL="1350963" indent="0">
              <a:spcBef>
                <a:spcPts val="0"/>
              </a:spcBef>
              <a:buNone/>
            </a:pPr>
            <a:r>
              <a:rPr lang="pl-PL" sz="2200" dirty="0" smtClean="0"/>
              <a:t>zachodzi sprzeczność co do sposobu ich osiągnięcia</a:t>
            </a:r>
          </a:p>
          <a:p>
            <a:pPr marL="1350963" indent="0">
              <a:spcBef>
                <a:spcPts val="0"/>
              </a:spcBef>
              <a:buNone/>
            </a:pPr>
            <a:r>
              <a:rPr lang="pl-PL" sz="2200" dirty="0"/>
              <a:t>w</a:t>
            </a:r>
            <a:r>
              <a:rPr lang="pl-PL" sz="2200" dirty="0" smtClean="0"/>
              <a:t>tedy może pojawić się konflikt.</a:t>
            </a:r>
            <a:endParaRPr lang="pl-PL" sz="2200" dirty="0"/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0" y="0"/>
            <a:ext cx="9158808" cy="908720"/>
          </a:xfrm>
          <a:prstGeom prst="rect">
            <a:avLst/>
          </a:prstGeom>
          <a:solidFill>
            <a:srgbClr val="00808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smtClean="0">
                <a:solidFill>
                  <a:schemeClr val="bg1"/>
                </a:solidFill>
              </a:rPr>
              <a:t>NAUKA ORGANIZACJI I ZARZĄDZANIA</a:t>
            </a:r>
          </a:p>
          <a:p>
            <a:r>
              <a:rPr lang="pl-P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Jednostka </a:t>
            </a:r>
            <a:r>
              <a:rPr lang="pl-P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</a:t>
            </a:r>
            <a:r>
              <a:rPr lang="pl-P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organizacji – KONFLIKT W ORGANIZACJI</a:t>
            </a:r>
            <a:endParaRPr lang="pl-P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779" y="3996752"/>
            <a:ext cx="3637250" cy="2681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780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66936" y="1628800"/>
            <a:ext cx="8424936" cy="70457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l-PL" sz="2600" b="1" u="sng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KLASYFIKACJA KONFLIKTÓW</a:t>
            </a:r>
          </a:p>
          <a:p>
            <a:pPr marL="0" indent="0" algn="ctr">
              <a:spcBef>
                <a:spcPts val="0"/>
              </a:spcBef>
              <a:buNone/>
            </a:pPr>
            <a:endParaRPr lang="pl-PL" sz="5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pl-PL" sz="10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pl-PL" sz="10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0" y="0"/>
            <a:ext cx="9158808" cy="908720"/>
          </a:xfrm>
          <a:prstGeom prst="rect">
            <a:avLst/>
          </a:prstGeom>
          <a:solidFill>
            <a:srgbClr val="00808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smtClean="0">
                <a:solidFill>
                  <a:schemeClr val="bg1"/>
                </a:solidFill>
              </a:rPr>
              <a:t>NAUKA ORGANIZACJI I ZARZĄDZANIA</a:t>
            </a:r>
          </a:p>
          <a:p>
            <a:r>
              <a:rPr lang="pl-P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Jednostka </a:t>
            </a:r>
            <a:r>
              <a:rPr lang="pl-P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</a:t>
            </a:r>
            <a:r>
              <a:rPr lang="pl-P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organizacji – KONFLIKT W ORGANIZACJI</a:t>
            </a:r>
            <a:endParaRPr lang="pl-P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2604864" y="2924944"/>
            <a:ext cx="39490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b="1" dirty="0" smtClean="0"/>
              <a:t>Do zrobienia samemu w domu</a:t>
            </a:r>
            <a:endParaRPr lang="pl-PL" sz="2200" b="1" dirty="0"/>
          </a:p>
        </p:txBody>
      </p:sp>
    </p:spTree>
    <p:extLst>
      <p:ext uri="{BB962C8B-B14F-4D97-AF65-F5344CB8AC3E}">
        <p14:creationId xmlns:p14="http://schemas.microsoft.com/office/powerpoint/2010/main" val="289680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sz="44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Dziękuję za uwagę</a:t>
            </a:r>
            <a:r>
              <a:rPr lang="pl-PL" sz="44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</a:t>
            </a:r>
            <a:endParaRPr lang="pl-PL" b="1" dirty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0" y="0"/>
            <a:ext cx="9158808" cy="908720"/>
          </a:xfrm>
          <a:prstGeom prst="rect">
            <a:avLst/>
          </a:prstGeom>
          <a:solidFill>
            <a:srgbClr val="00808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smtClean="0">
                <a:solidFill>
                  <a:schemeClr val="bg1"/>
                </a:solidFill>
              </a:rPr>
              <a:t>NAUKA ORGANIZACJI I ZARZĄDZANIA</a:t>
            </a:r>
          </a:p>
          <a:p>
            <a:r>
              <a:rPr lang="pl-P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Jednostka </a:t>
            </a:r>
            <a:r>
              <a:rPr lang="pl-P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</a:t>
            </a:r>
            <a:r>
              <a:rPr lang="pl-P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organizacji – KONFLIKT W ORGANIZACJI</a:t>
            </a:r>
            <a:endParaRPr lang="pl-P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016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73325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pl-PL" sz="2600" b="1" u="sng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ZAJĘĆ</a:t>
            </a:r>
          </a:p>
          <a:p>
            <a:pPr marL="0" indent="0" algn="ctr">
              <a:buNone/>
            </a:pPr>
            <a:endParaRPr lang="pl-PL" sz="1800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pl-PL" sz="24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Teorie dotyczące konfliktu w organizacji</a:t>
            </a:r>
          </a:p>
          <a:p>
            <a:pPr marL="0" indent="0">
              <a:buNone/>
            </a:pPr>
            <a:r>
              <a:rPr lang="pl-PL" sz="2400" dirty="0" smtClean="0"/>
              <a:t>Negacja konfliktu (F. Taylor i H. Emmerson)</a:t>
            </a:r>
          </a:p>
          <a:p>
            <a:pPr marL="0" indent="0">
              <a:buNone/>
            </a:pPr>
            <a:r>
              <a:rPr lang="pl-PL" sz="2400" dirty="0" smtClean="0"/>
              <a:t>Konflikt konstruktywny (M. Parker </a:t>
            </a:r>
            <a:r>
              <a:rPr lang="pl-PL" sz="2400" dirty="0" err="1" smtClean="0"/>
              <a:t>Follett</a:t>
            </a:r>
            <a:r>
              <a:rPr lang="pl-PL" sz="2400" dirty="0" smtClean="0"/>
              <a:t>)</a:t>
            </a:r>
          </a:p>
          <a:p>
            <a:pPr marL="0" indent="0">
              <a:buNone/>
            </a:pPr>
            <a:r>
              <a:rPr lang="pl-PL" sz="2400" dirty="0" smtClean="0"/>
              <a:t>Pogląd interakcyjny (S. </a:t>
            </a:r>
            <a:r>
              <a:rPr lang="pl-PL" sz="2400" dirty="0" err="1" smtClean="0"/>
              <a:t>Robbins</a:t>
            </a:r>
            <a:r>
              <a:rPr lang="pl-PL" sz="2400" dirty="0" smtClean="0"/>
              <a:t>)</a:t>
            </a:r>
          </a:p>
          <a:p>
            <a:pPr marL="0" indent="0">
              <a:buNone/>
            </a:pPr>
            <a:r>
              <a:rPr lang="pl-PL" sz="2400" dirty="0" smtClean="0"/>
              <a:t>Definicje konfliktu</a:t>
            </a:r>
          </a:p>
          <a:p>
            <a:pPr marL="0" indent="0">
              <a:buNone/>
            </a:pPr>
            <a:endParaRPr lang="pl-PL" sz="2200" dirty="0" smtClean="0"/>
          </a:p>
          <a:p>
            <a:pPr marL="0" indent="0">
              <a:buNone/>
            </a:pPr>
            <a:r>
              <a:rPr lang="pl-PL" sz="24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Klasyfikacja konfliktów</a:t>
            </a:r>
            <a:r>
              <a:rPr lang="pl-PL" sz="2400" dirty="0" smtClean="0"/>
              <a:t> – do zrobienia w domu (ss. 415-422)</a:t>
            </a:r>
            <a:endParaRPr lang="pl-PL" sz="2400" b="1" dirty="0" smtClean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pl-PL" sz="2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pl-PL" sz="24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Metody rozwiązywania konfliktów</a:t>
            </a:r>
          </a:p>
          <a:p>
            <a:pPr marL="0" indent="0">
              <a:buNone/>
            </a:pPr>
            <a:r>
              <a:rPr lang="pl-PL" sz="2400" dirty="0" smtClean="0"/>
              <a:t>Warunki rozwiązania konfliktu</a:t>
            </a:r>
          </a:p>
          <a:p>
            <a:pPr marL="0" indent="0">
              <a:buNone/>
            </a:pPr>
            <a:r>
              <a:rPr lang="pl-PL" sz="2400" dirty="0" smtClean="0"/>
              <a:t>Procedura rozwiązywania konfliktów</a:t>
            </a:r>
            <a:endParaRPr lang="pl-PL" sz="2400" dirty="0"/>
          </a:p>
          <a:p>
            <a:pPr marL="0" indent="0">
              <a:buNone/>
            </a:pPr>
            <a:r>
              <a:rPr lang="pl-PL" sz="2400" dirty="0" smtClean="0"/>
              <a:t>March i Simon</a:t>
            </a:r>
          </a:p>
          <a:p>
            <a:pPr marL="0" indent="0">
              <a:buNone/>
            </a:pPr>
            <a:r>
              <a:rPr lang="pl-PL" sz="2400" dirty="0" err="1" smtClean="0"/>
              <a:t>DuBrin</a:t>
            </a:r>
            <a:endParaRPr lang="pl-PL" sz="2400" dirty="0" smtClean="0"/>
          </a:p>
          <a:p>
            <a:pPr marL="0" indent="0">
              <a:buNone/>
            </a:pPr>
            <a:r>
              <a:rPr lang="pl-PL" sz="2400" dirty="0" err="1" smtClean="0"/>
              <a:t>Stoner</a:t>
            </a:r>
            <a:r>
              <a:rPr lang="pl-PL" sz="2400" dirty="0" smtClean="0"/>
              <a:t> i </a:t>
            </a:r>
            <a:r>
              <a:rPr lang="pl-PL" sz="2400" dirty="0" err="1" smtClean="0"/>
              <a:t>Wankel</a:t>
            </a:r>
            <a:endParaRPr lang="pl-PL" sz="2400" dirty="0" smtClean="0"/>
          </a:p>
          <a:p>
            <a:pPr marL="0" indent="0">
              <a:buNone/>
            </a:pPr>
            <a:endParaRPr lang="pl-PL" sz="2200" dirty="0"/>
          </a:p>
          <a:p>
            <a:pPr marL="0" indent="0">
              <a:buNone/>
            </a:pPr>
            <a:r>
              <a:rPr lang="pl-PL" sz="24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Koncepcja </a:t>
            </a:r>
            <a:r>
              <a:rPr lang="pl-PL" sz="2400" b="1" dirty="0" err="1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Robbinsa</a:t>
            </a:r>
            <a:endParaRPr lang="pl-PL" sz="2400" b="1" dirty="0" smtClean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0" y="0"/>
            <a:ext cx="9158808" cy="908720"/>
          </a:xfrm>
          <a:prstGeom prst="rect">
            <a:avLst/>
          </a:prstGeom>
          <a:solidFill>
            <a:srgbClr val="00808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smtClean="0">
                <a:solidFill>
                  <a:schemeClr val="bg1"/>
                </a:solidFill>
              </a:rPr>
              <a:t>NAUKA ORGANIZACJI I ZARZĄDZANIA</a:t>
            </a:r>
          </a:p>
          <a:p>
            <a:r>
              <a:rPr lang="pl-P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Jednostka </a:t>
            </a:r>
            <a:r>
              <a:rPr lang="pl-P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</a:t>
            </a:r>
            <a:r>
              <a:rPr lang="pl-P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organizacji – KONFLIKT W ORGANIZACJI</a:t>
            </a:r>
            <a:endParaRPr lang="pl-P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349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44930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400" b="1" u="sng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ZAGADNIENIA</a:t>
            </a:r>
          </a:p>
          <a:p>
            <a:pPr marL="0" indent="0" algn="ctr">
              <a:buNone/>
            </a:pPr>
            <a:endParaRPr lang="pl-PL" sz="1800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endParaRPr lang="pl-PL" sz="2600" b="1" dirty="0" smtClean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pl-PL" sz="2400" dirty="0" smtClean="0"/>
              <a:t>Czym jest konflikt dla organizacji?</a:t>
            </a:r>
          </a:p>
          <a:p>
            <a:pPr marL="0" indent="0">
              <a:buNone/>
            </a:pPr>
            <a:r>
              <a:rPr lang="pl-PL" sz="2400" dirty="0" smtClean="0"/>
              <a:t>Jak wpływa na organizację?</a:t>
            </a:r>
          </a:p>
          <a:p>
            <a:pPr marL="0" indent="0">
              <a:buNone/>
            </a:pPr>
            <a:r>
              <a:rPr lang="pl-PL" sz="2400" dirty="0" smtClean="0"/>
              <a:t>Jak konflikty powinny być rozwiązywane w organizacji?</a:t>
            </a:r>
          </a:p>
          <a:p>
            <a:pPr marL="0" indent="0">
              <a:buNone/>
            </a:pPr>
            <a:r>
              <a:rPr lang="pl-PL" sz="2400" dirty="0" smtClean="0"/>
              <a:t>Na jakie konflikty w organizacji należy reagować?</a:t>
            </a:r>
          </a:p>
          <a:p>
            <a:pPr marL="0" indent="0">
              <a:buNone/>
            </a:pPr>
            <a:r>
              <a:rPr lang="pl-PL" sz="2400" dirty="0" smtClean="0"/>
              <a:t>Co jest źródłem konfliktów w organizacji?</a:t>
            </a:r>
            <a:endParaRPr lang="pl-PL" sz="2200" dirty="0"/>
          </a:p>
          <a:p>
            <a:pPr marL="0" indent="0">
              <a:buNone/>
            </a:pPr>
            <a:endParaRPr lang="pl-PL" sz="2400" dirty="0" smtClean="0"/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0" y="0"/>
            <a:ext cx="9158808" cy="908720"/>
          </a:xfrm>
          <a:prstGeom prst="rect">
            <a:avLst/>
          </a:prstGeom>
          <a:solidFill>
            <a:srgbClr val="00808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smtClean="0">
                <a:solidFill>
                  <a:schemeClr val="bg1"/>
                </a:solidFill>
              </a:rPr>
              <a:t>NAUKA ORGANIZACJI I ZARZĄDZANIA</a:t>
            </a:r>
          </a:p>
          <a:p>
            <a:r>
              <a:rPr lang="pl-P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Jednostka </a:t>
            </a:r>
            <a:r>
              <a:rPr lang="pl-P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</a:t>
            </a:r>
            <a:r>
              <a:rPr lang="pl-P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organizacji – KONFLIKT W ORGANIZACJI</a:t>
            </a:r>
            <a:endParaRPr lang="pl-P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12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Znalezione obrazy dla zapytania konflikt symbo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5" r="7979" b="14377"/>
          <a:stretch/>
        </p:blipFill>
        <p:spPr bwMode="auto">
          <a:xfrm>
            <a:off x="6876256" y="2271066"/>
            <a:ext cx="2487019" cy="176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25658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l-PL" sz="2800" b="1" u="sng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TEORIE DOTYCZĄCE KONFLIKTU W ORGANIZACJI</a:t>
            </a:r>
          </a:p>
          <a:p>
            <a:pPr marL="0" indent="0" algn="ctr">
              <a:buNone/>
            </a:pPr>
            <a:endParaRPr lang="pl-PL" sz="1800" dirty="0" smtClean="0">
              <a:solidFill>
                <a:srgbClr val="008000"/>
              </a:solidFill>
            </a:endParaRPr>
          </a:p>
          <a:p>
            <a:pPr marL="0" indent="0" algn="ctr">
              <a:buNone/>
            </a:pPr>
            <a:r>
              <a:rPr lang="pl-PL" sz="26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Fryderyk Taylor – Negacja konfliktu</a:t>
            </a:r>
          </a:p>
          <a:p>
            <a:pPr marL="0" indent="0">
              <a:buNone/>
            </a:pPr>
            <a:r>
              <a:rPr lang="pl-PL" sz="24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Założenia:</a:t>
            </a:r>
          </a:p>
          <a:p>
            <a:pPr marL="0" indent="0">
              <a:buNone/>
            </a:pPr>
            <a:r>
              <a:rPr lang="pl-PL" sz="2400" dirty="0" smtClean="0"/>
              <a:t>Odwieczny konflikt pomiędzy pracownikami a kierownictwem.</a:t>
            </a:r>
          </a:p>
          <a:p>
            <a:pPr marL="0" indent="0">
              <a:buNone/>
            </a:pPr>
            <a:r>
              <a:rPr lang="pl-PL" sz="2400" dirty="0" smtClean="0"/>
              <a:t>Trzeba dążyć do wyeliminowania konfliktu.</a:t>
            </a:r>
          </a:p>
          <a:p>
            <a:pPr marL="0" indent="0">
              <a:buNone/>
            </a:pPr>
            <a:endParaRPr lang="pl-PL" sz="2400" dirty="0" smtClean="0"/>
          </a:p>
          <a:p>
            <a:pPr marL="0" indent="0">
              <a:buNone/>
            </a:pPr>
            <a:r>
              <a:rPr lang="pl-PL" sz="24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Źródło konfliktu:</a:t>
            </a:r>
          </a:p>
          <a:p>
            <a:pPr marL="0" indent="0">
              <a:buNone/>
            </a:pPr>
            <a:r>
              <a:rPr lang="pl-PL" sz="2400" dirty="0" smtClean="0"/>
              <a:t>Kierownicy nie opierają się na zdrowych i rozsądnych zasadach zarządzania.</a:t>
            </a:r>
          </a:p>
          <a:p>
            <a:pPr marL="0" indent="0">
              <a:buNone/>
            </a:pPr>
            <a:r>
              <a:rPr lang="pl-PL" sz="2400" dirty="0" smtClean="0"/>
              <a:t>Kierownicy nie umieją uświadomić robotnikom wspólnych interesów.</a:t>
            </a:r>
          </a:p>
          <a:p>
            <a:pPr marL="0" indent="0">
              <a:buNone/>
            </a:pPr>
            <a:endParaRPr lang="pl-PL" sz="2400" dirty="0" smtClean="0"/>
          </a:p>
          <a:p>
            <a:pPr marL="0" indent="0">
              <a:buNone/>
            </a:pPr>
            <a:r>
              <a:rPr lang="pl-PL" sz="24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Antidotum:</a:t>
            </a:r>
          </a:p>
          <a:p>
            <a:pPr marL="0" indent="0">
              <a:buNone/>
            </a:pPr>
            <a:r>
              <a:rPr lang="pl-PL" sz="2400" dirty="0" smtClean="0"/>
              <a:t>Konflikt zniknie gdy zostaną zastosowane zasady naukowej organizacji.</a:t>
            </a:r>
          </a:p>
          <a:p>
            <a:pPr marL="0" indent="0" algn="just">
              <a:buNone/>
            </a:pPr>
            <a:endParaRPr lang="pl-PL" sz="2200" dirty="0"/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0" y="0"/>
            <a:ext cx="9158808" cy="908720"/>
          </a:xfrm>
          <a:prstGeom prst="rect">
            <a:avLst/>
          </a:prstGeom>
          <a:solidFill>
            <a:srgbClr val="00808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smtClean="0">
                <a:solidFill>
                  <a:schemeClr val="bg1"/>
                </a:solidFill>
              </a:rPr>
              <a:t>NAUKA ORGANIZACJI I ZARZĄDZANIA</a:t>
            </a:r>
          </a:p>
          <a:p>
            <a:r>
              <a:rPr lang="pl-P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Jednostka </a:t>
            </a:r>
            <a:r>
              <a:rPr lang="pl-P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</a:t>
            </a:r>
            <a:r>
              <a:rPr lang="pl-P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organizacji – KONFLIKT W ORGANIZACJI</a:t>
            </a:r>
            <a:endParaRPr lang="pl-P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222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Podobny obraz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3" b="8442"/>
          <a:stretch/>
        </p:blipFill>
        <p:spPr bwMode="auto">
          <a:xfrm>
            <a:off x="2248101" y="3789040"/>
            <a:ext cx="4520919" cy="271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8298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600" b="1" u="sng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TEORIE DOTYCZĄCE KONFLIKTU W ORGANIZACJI</a:t>
            </a:r>
          </a:p>
          <a:p>
            <a:pPr marL="0" indent="0" algn="ctr">
              <a:buNone/>
            </a:pPr>
            <a:endParaRPr lang="pl-PL" sz="2200" dirty="0" smtClean="0">
              <a:solidFill>
                <a:srgbClr val="00800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pl-PL" sz="2400" b="1" dirty="0" err="1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Harrington</a:t>
            </a:r>
            <a:r>
              <a:rPr lang="pl-PL" sz="24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Emmerson – Negacja konfliktu</a:t>
            </a:r>
          </a:p>
          <a:p>
            <a:pPr marL="0" indent="0" algn="ctr">
              <a:spcBef>
                <a:spcPts val="0"/>
              </a:spcBef>
              <a:buNone/>
            </a:pPr>
            <a:endParaRPr lang="pl-PL" sz="1000" b="1" dirty="0" smtClean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sz="2200" dirty="0" smtClean="0"/>
              <a:t>„Nie może być </a:t>
            </a:r>
            <a:r>
              <a:rPr lang="pl-PL" sz="2200" u="sng" dirty="0" smtClean="0"/>
              <a:t>uzasadnionego konfliktu </a:t>
            </a:r>
            <a:r>
              <a:rPr lang="pl-PL" sz="2200" dirty="0" smtClean="0"/>
              <a:t>pomiędzy szynami i parowozem, między parowozem i maszynistą czy palaczem, między maszynistą </a:t>
            </a:r>
            <a:br>
              <a:rPr lang="pl-PL" sz="2200" dirty="0" smtClean="0"/>
            </a:br>
            <a:r>
              <a:rPr lang="pl-PL" sz="2200" dirty="0" smtClean="0"/>
              <a:t>a dyspozytorem, między dyspozytorem a rozkładem jazdy, bowiem </a:t>
            </a:r>
            <a:br>
              <a:rPr lang="pl-PL" sz="2200" dirty="0" smtClean="0"/>
            </a:br>
            <a:r>
              <a:rPr lang="pl-PL" sz="2200" dirty="0" smtClean="0"/>
              <a:t>to właśnie rozkład jazdy określa co do sekundy czas przebiegu pociągu.”</a:t>
            </a:r>
          </a:p>
          <a:p>
            <a:pPr marL="0" indent="0">
              <a:spcBef>
                <a:spcPts val="0"/>
              </a:spcBef>
              <a:buNone/>
            </a:pPr>
            <a:endParaRPr lang="pl-PL" sz="2200" dirty="0" smtClean="0"/>
          </a:p>
          <a:p>
            <a:pPr marL="0" indent="0">
              <a:spcBef>
                <a:spcPts val="0"/>
              </a:spcBef>
              <a:buNone/>
            </a:pPr>
            <a:endParaRPr lang="pl-PL" sz="2200" dirty="0"/>
          </a:p>
          <a:p>
            <a:pPr marL="0" indent="0">
              <a:spcBef>
                <a:spcPts val="0"/>
              </a:spcBef>
              <a:buNone/>
            </a:pPr>
            <a:endParaRPr lang="pl-PL" sz="2200" dirty="0" smtClean="0"/>
          </a:p>
          <a:p>
            <a:pPr marL="0" indent="0">
              <a:spcBef>
                <a:spcPts val="0"/>
              </a:spcBef>
              <a:buNone/>
            </a:pPr>
            <a:endParaRPr lang="pl-PL" sz="2200" dirty="0"/>
          </a:p>
          <a:p>
            <a:pPr marL="0" indent="0">
              <a:spcBef>
                <a:spcPts val="0"/>
              </a:spcBef>
              <a:buNone/>
            </a:pPr>
            <a:endParaRPr lang="pl-PL" sz="2200" dirty="0" smtClean="0"/>
          </a:p>
          <a:p>
            <a:pPr marL="0" indent="0">
              <a:spcBef>
                <a:spcPts val="0"/>
              </a:spcBef>
              <a:buNone/>
            </a:pPr>
            <a:endParaRPr lang="pl-PL" sz="2200" dirty="0" smtClean="0"/>
          </a:p>
          <a:p>
            <a:pPr marL="0" indent="0">
              <a:spcBef>
                <a:spcPts val="0"/>
              </a:spcBef>
              <a:buNone/>
            </a:pPr>
            <a:endParaRPr lang="pl-PL" sz="2200" dirty="0" smtClean="0"/>
          </a:p>
          <a:p>
            <a:pPr marL="0" indent="0">
              <a:spcBef>
                <a:spcPts val="0"/>
              </a:spcBef>
              <a:buNone/>
            </a:pPr>
            <a:endParaRPr lang="pl-PL" sz="2200" dirty="0"/>
          </a:p>
          <a:p>
            <a:pPr marL="0" indent="0" algn="ctr">
              <a:spcBef>
                <a:spcPts val="0"/>
              </a:spcBef>
              <a:buNone/>
            </a:pPr>
            <a:r>
              <a:rPr lang="pl-PL" sz="22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ZASADY, PROCEDURA, REGULAMIN, ROZKŁAD JAZDY</a:t>
            </a: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0" y="0"/>
            <a:ext cx="9158808" cy="908720"/>
          </a:xfrm>
          <a:prstGeom prst="rect">
            <a:avLst/>
          </a:prstGeom>
          <a:solidFill>
            <a:srgbClr val="00808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smtClean="0">
                <a:solidFill>
                  <a:schemeClr val="bg1"/>
                </a:solidFill>
              </a:rPr>
              <a:t>NAUKA ORGANIZACJI I ZARZĄDZANIA</a:t>
            </a:r>
          </a:p>
          <a:p>
            <a:r>
              <a:rPr lang="pl-P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Jednostka </a:t>
            </a:r>
            <a:r>
              <a:rPr lang="pl-P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</a:t>
            </a:r>
            <a:r>
              <a:rPr lang="pl-P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organizacji – KONFLIKT W ORGANIZACJI</a:t>
            </a:r>
            <a:endParaRPr lang="pl-P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615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4726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600" b="1" u="sng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TEORIE DOTYCZĄCE KONFLIKTU W ORGANIZACJI</a:t>
            </a:r>
          </a:p>
          <a:p>
            <a:pPr marL="0" indent="0" algn="ctr">
              <a:buNone/>
            </a:pPr>
            <a:endParaRPr lang="pl-PL" sz="1800" dirty="0" smtClean="0">
              <a:solidFill>
                <a:srgbClr val="008000"/>
              </a:solidFill>
            </a:endParaRPr>
          </a:p>
          <a:p>
            <a:pPr marL="0" indent="0" algn="ctr">
              <a:buNone/>
            </a:pPr>
            <a:r>
              <a:rPr lang="pl-PL" sz="2400" b="1" dirty="0" err="1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Harrington</a:t>
            </a:r>
            <a:r>
              <a:rPr lang="pl-PL" sz="24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Emmerson – Negacja konfliktu</a:t>
            </a:r>
          </a:p>
          <a:p>
            <a:pPr marL="0" indent="0" algn="ctr">
              <a:spcBef>
                <a:spcPts val="0"/>
              </a:spcBef>
              <a:buNone/>
            </a:pPr>
            <a:endParaRPr lang="pl-PL" sz="2200" b="1" dirty="0" smtClean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l-PL" sz="22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Źródło konfliktu: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200" dirty="0" smtClean="0"/>
              <a:t>Niedoskonałości ludzkie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200" dirty="0" smtClean="0"/>
              <a:t>(brak/ zła komunikacja, błędy kierownictwa, niezadowolenie)</a:t>
            </a:r>
          </a:p>
          <a:p>
            <a:pPr marL="0" indent="0">
              <a:spcBef>
                <a:spcPts val="0"/>
              </a:spcBef>
              <a:buNone/>
            </a:pPr>
            <a:endParaRPr lang="pl-PL" sz="22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pl-PL" sz="22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Zapobieganie konfliktom: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200" dirty="0" smtClean="0"/>
              <a:t>Wyeliminować kontakty nieformalne w organizacji.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200" dirty="0" smtClean="0"/>
              <a:t>(czy to jest możliwe?)</a:t>
            </a:r>
          </a:p>
          <a:p>
            <a:pPr marL="0" indent="0">
              <a:spcBef>
                <a:spcPts val="0"/>
              </a:spcBef>
              <a:buNone/>
            </a:pPr>
            <a:endParaRPr lang="pl-PL" sz="22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pl-PL" sz="22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Rozwiązywanie konfliktów: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200" dirty="0" smtClean="0"/>
              <a:t>Wyeliminować uczestników konfliktu z organizacji.</a:t>
            </a: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0" y="0"/>
            <a:ext cx="9158808" cy="908720"/>
          </a:xfrm>
          <a:prstGeom prst="rect">
            <a:avLst/>
          </a:prstGeom>
          <a:solidFill>
            <a:srgbClr val="00808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smtClean="0">
                <a:solidFill>
                  <a:schemeClr val="bg1"/>
                </a:solidFill>
              </a:rPr>
              <a:t>NAUKA ORGANIZACJI I ZARZĄDZANIA</a:t>
            </a:r>
          </a:p>
          <a:p>
            <a:r>
              <a:rPr lang="pl-P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Jednostka </a:t>
            </a:r>
            <a:r>
              <a:rPr lang="pl-P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</a:t>
            </a:r>
            <a:r>
              <a:rPr lang="pl-P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organizacji – KONFLIKT W ORGANIZACJI</a:t>
            </a:r>
            <a:endParaRPr lang="pl-P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005064"/>
            <a:ext cx="18097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75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4726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600" b="1" u="sng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TEORIE DOTYCZĄCE KONFLIKTU W ORGANIZACJI</a:t>
            </a:r>
          </a:p>
          <a:p>
            <a:pPr marL="0" indent="0" algn="ctr">
              <a:buNone/>
            </a:pPr>
            <a:endParaRPr lang="pl-PL" sz="1800" dirty="0" smtClean="0">
              <a:solidFill>
                <a:srgbClr val="008000"/>
              </a:solidFill>
            </a:endParaRPr>
          </a:p>
          <a:p>
            <a:pPr marL="0" indent="0" algn="ctr">
              <a:buNone/>
            </a:pPr>
            <a:endParaRPr lang="pl-PL" sz="1800" dirty="0" smtClean="0">
              <a:solidFill>
                <a:srgbClr val="008000"/>
              </a:solidFill>
            </a:endParaRPr>
          </a:p>
          <a:p>
            <a:pPr marL="0" indent="0" algn="ctr">
              <a:buNone/>
            </a:pPr>
            <a:r>
              <a:rPr lang="pl-PL" sz="24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Mary Parker </a:t>
            </a:r>
            <a:r>
              <a:rPr lang="pl-PL" sz="2400" b="1" dirty="0" err="1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Follett</a:t>
            </a:r>
            <a:r>
              <a:rPr lang="pl-PL" sz="24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Konflikt konstruktywny</a:t>
            </a:r>
          </a:p>
          <a:p>
            <a:pPr marL="0" indent="0" algn="ctr">
              <a:spcBef>
                <a:spcPts val="0"/>
              </a:spcBef>
              <a:buNone/>
            </a:pPr>
            <a:endParaRPr lang="pl-PL" sz="2200" b="1" dirty="0" smtClean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pl-PL" sz="2200" dirty="0" smtClean="0"/>
              <a:t>Jako pierwsza zajęła się problematyką konfliktów w organizacji.</a:t>
            </a:r>
          </a:p>
          <a:p>
            <a:pPr marL="0" indent="0">
              <a:spcBef>
                <a:spcPts val="0"/>
              </a:spcBef>
              <a:buNone/>
            </a:pPr>
            <a:endParaRPr lang="pl-PL" sz="2200" dirty="0"/>
          </a:p>
          <a:p>
            <a:pPr marL="0" indent="0" algn="ctr">
              <a:spcBef>
                <a:spcPts val="0"/>
              </a:spcBef>
              <a:buNone/>
            </a:pPr>
            <a:r>
              <a:rPr lang="pl-PL" sz="2200" dirty="0" smtClean="0"/>
              <a:t>Zasadniczy wniosek z badań</a:t>
            </a:r>
          </a:p>
          <a:p>
            <a:pPr marL="0" indent="0" algn="ctr">
              <a:spcBef>
                <a:spcPts val="0"/>
              </a:spcBef>
              <a:buNone/>
            </a:pPr>
            <a:endParaRPr lang="pl-PL" sz="22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pl-PL" sz="2200" dirty="0" smtClean="0"/>
              <a:t>brak idealnej, bezkonfliktowej organizacji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l-PL" sz="2200" dirty="0" smtClean="0"/>
              <a:t>(potwierdzone w latach 40. XX w. przez behawiorystów)</a:t>
            </a:r>
          </a:p>
          <a:p>
            <a:pPr marL="0" indent="0">
              <a:spcBef>
                <a:spcPts val="0"/>
              </a:spcBef>
              <a:buNone/>
            </a:pPr>
            <a:endParaRPr lang="pl-PL" sz="22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pl-PL" sz="2200" dirty="0" smtClean="0"/>
              <a:t>Stworzyła koncepcję konfliktu konstruktywnego.</a:t>
            </a:r>
          </a:p>
          <a:p>
            <a:pPr marL="0" indent="0">
              <a:spcBef>
                <a:spcPts val="0"/>
              </a:spcBef>
              <a:buNone/>
            </a:pPr>
            <a:endParaRPr lang="pl-PL" sz="2200" dirty="0" smtClean="0"/>
          </a:p>
          <a:p>
            <a:pPr marL="0" indent="0">
              <a:spcBef>
                <a:spcPts val="0"/>
              </a:spcBef>
              <a:buNone/>
            </a:pPr>
            <a:endParaRPr lang="pl-PL" sz="2200" dirty="0" smtClean="0"/>
          </a:p>
          <a:p>
            <a:pPr marL="0" indent="0">
              <a:spcBef>
                <a:spcPts val="0"/>
              </a:spcBef>
              <a:buNone/>
            </a:pPr>
            <a:endParaRPr lang="pl-PL" sz="2200" dirty="0" smtClean="0"/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0" y="0"/>
            <a:ext cx="9158808" cy="908720"/>
          </a:xfrm>
          <a:prstGeom prst="rect">
            <a:avLst/>
          </a:prstGeom>
          <a:solidFill>
            <a:srgbClr val="00808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smtClean="0">
                <a:solidFill>
                  <a:schemeClr val="bg1"/>
                </a:solidFill>
              </a:rPr>
              <a:t>NAUKA ORGANIZACJI I ZARZĄDZANIA</a:t>
            </a:r>
          </a:p>
          <a:p>
            <a:r>
              <a:rPr lang="pl-P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Jednostka </a:t>
            </a:r>
            <a:r>
              <a:rPr lang="pl-P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</a:t>
            </a:r>
            <a:r>
              <a:rPr lang="pl-P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organizacji – KONFLIKT W ORGANIZACJI</a:t>
            </a:r>
            <a:endParaRPr lang="pl-P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Łącznik prostoliniowy 3"/>
          <p:cNvCxnSpPr/>
          <p:nvPr/>
        </p:nvCxnSpPr>
        <p:spPr>
          <a:xfrm>
            <a:off x="4559512" y="3967977"/>
            <a:ext cx="0" cy="432048"/>
          </a:xfrm>
          <a:prstGeom prst="line">
            <a:avLst/>
          </a:prstGeom>
          <a:ln w="53975" cmpd="dbl"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068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" r="4711" b="1795"/>
          <a:stretch/>
        </p:blipFill>
        <p:spPr bwMode="auto">
          <a:xfrm>
            <a:off x="6876255" y="2204864"/>
            <a:ext cx="2247717" cy="33123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4726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600" b="1" u="sng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TEORIE DOTYCZĄCE KONFLIKTU W ORGANIZACJI</a:t>
            </a:r>
          </a:p>
          <a:p>
            <a:pPr marL="0" indent="0" algn="ctr">
              <a:buNone/>
            </a:pPr>
            <a:endParaRPr lang="pl-PL" sz="1000" dirty="0" smtClean="0">
              <a:solidFill>
                <a:srgbClr val="008000"/>
              </a:solidFill>
            </a:endParaRPr>
          </a:p>
          <a:p>
            <a:pPr marL="0" indent="0" algn="ctr">
              <a:buNone/>
            </a:pPr>
            <a:r>
              <a:rPr lang="pl-PL" sz="24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Mary Parker </a:t>
            </a:r>
            <a:r>
              <a:rPr lang="pl-PL" sz="2400" b="1" dirty="0" err="1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Follett</a:t>
            </a:r>
            <a:r>
              <a:rPr lang="pl-PL" sz="24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Konflikt konstruktywny</a:t>
            </a:r>
          </a:p>
          <a:p>
            <a:pPr marL="0" indent="0">
              <a:spcBef>
                <a:spcPts val="0"/>
              </a:spcBef>
              <a:buNone/>
            </a:pPr>
            <a:endParaRPr lang="pl-PL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pl-PL" sz="22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Założenia: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200" dirty="0" smtClean="0"/>
              <a:t>Konflikt w organizacji jest </a:t>
            </a:r>
            <a:r>
              <a:rPr lang="pl-PL" sz="2200" u="sng" dirty="0" smtClean="0"/>
              <a:t>nieunikniony</a:t>
            </a:r>
            <a:r>
              <a:rPr lang="pl-PL" sz="22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200" dirty="0" smtClean="0"/>
              <a:t>Konflikt to </a:t>
            </a:r>
            <a:r>
              <a:rPr lang="pl-PL" sz="2200" u="sng" dirty="0" smtClean="0"/>
              <a:t>normalny proces </a:t>
            </a:r>
            <a:r>
              <a:rPr lang="pl-PL" sz="2200" dirty="0" smtClean="0"/>
              <a:t>w funkcjonowaniu organizacji.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200" dirty="0" smtClean="0"/>
              <a:t>Dzięki niemu powstaje </a:t>
            </a:r>
            <a:r>
              <a:rPr lang="pl-PL" sz="2200" u="sng" dirty="0" smtClean="0"/>
              <a:t>cenna różnica potencjałów</a:t>
            </a:r>
            <a:r>
              <a:rPr lang="pl-PL" sz="2200" dirty="0" smtClean="0"/>
              <a:t>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200" dirty="0" smtClean="0"/>
              <a:t>Istnieje wiele </a:t>
            </a:r>
            <a:r>
              <a:rPr lang="pl-PL" sz="2200" u="sng" dirty="0" smtClean="0"/>
              <a:t>różnych źródeł </a:t>
            </a:r>
            <a:r>
              <a:rPr lang="pl-PL" sz="2200" dirty="0" smtClean="0"/>
              <a:t>konfliktów w organizacji.</a:t>
            </a:r>
          </a:p>
          <a:p>
            <a:pPr marL="0" indent="0">
              <a:spcBef>
                <a:spcPts val="0"/>
              </a:spcBef>
              <a:buNone/>
            </a:pPr>
            <a:endParaRPr lang="pl-PL" sz="2200" dirty="0"/>
          </a:p>
          <a:p>
            <a:pPr marL="0" indent="0">
              <a:spcBef>
                <a:spcPts val="0"/>
              </a:spcBef>
              <a:buNone/>
            </a:pPr>
            <a:r>
              <a:rPr lang="pl-PL" sz="22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Nowatorstwo koncepcji: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200" dirty="0" smtClean="0"/>
              <a:t>Pierwsza naukowa koncepcja dotycząc konfliktu.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200" dirty="0" smtClean="0"/>
              <a:t>Obalenie mitów: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pl-PL" sz="2200" dirty="0" smtClean="0"/>
              <a:t>konflikt jest zjawiskiem dysfunkcjonalnym w organizacji,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pl-PL" sz="2200" dirty="0" smtClean="0"/>
              <a:t>konflikt wynika tylko z niedoskonałości ludzkich.</a:t>
            </a:r>
          </a:p>
          <a:p>
            <a:pPr marL="0" indent="0">
              <a:spcBef>
                <a:spcPts val="0"/>
              </a:spcBef>
              <a:buNone/>
            </a:pPr>
            <a:endParaRPr lang="pl-PL" sz="2200" dirty="0" smtClean="0"/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0" y="0"/>
            <a:ext cx="9158808" cy="908720"/>
          </a:xfrm>
          <a:prstGeom prst="rect">
            <a:avLst/>
          </a:prstGeom>
          <a:solidFill>
            <a:srgbClr val="00808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smtClean="0">
                <a:solidFill>
                  <a:schemeClr val="bg1"/>
                </a:solidFill>
              </a:rPr>
              <a:t>NAUKA ORGANIZACJI I ZARZĄDZANIA</a:t>
            </a:r>
          </a:p>
          <a:p>
            <a:r>
              <a:rPr lang="pl-P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Jednostka </a:t>
            </a:r>
            <a:r>
              <a:rPr lang="pl-P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</a:t>
            </a:r>
            <a:r>
              <a:rPr lang="pl-P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organizacji – KONFLIKT W ORGANIZACJI</a:t>
            </a:r>
            <a:endParaRPr lang="pl-P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979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6841</TotalTime>
  <Words>1362</Words>
  <Application>Microsoft Office PowerPoint</Application>
  <PresentationFormat>Pokaz na ekranie (4:3)</PresentationFormat>
  <Paragraphs>398</Paragraphs>
  <Slides>26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31" baseType="lpstr">
      <vt:lpstr>Batang</vt:lpstr>
      <vt:lpstr>Arial</vt:lpstr>
      <vt:lpstr>Calibri</vt:lpstr>
      <vt:lpstr>Wingdings</vt:lpstr>
      <vt:lpstr>Motyw pakietu Office</vt:lpstr>
      <vt:lpstr>NAUKA ORGANIZACJI I ZARZĄDZANIA          III SSA, III SNA licencjat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mg</dc:creator>
  <cp:lastModifiedBy>Małgorzata Giełda</cp:lastModifiedBy>
  <cp:revision>456</cp:revision>
  <cp:lastPrinted>2017-10-06T09:14:31Z</cp:lastPrinted>
  <dcterms:created xsi:type="dcterms:W3CDTF">2017-10-03T20:06:39Z</dcterms:created>
  <dcterms:modified xsi:type="dcterms:W3CDTF">2017-12-08T08:33:32Z</dcterms:modified>
</cp:coreProperties>
</file>