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5" r:id="rId4"/>
    <p:sldId id="388" r:id="rId5"/>
    <p:sldId id="417" r:id="rId6"/>
    <p:sldId id="387" r:id="rId7"/>
    <p:sldId id="413" r:id="rId8"/>
    <p:sldId id="411" r:id="rId9"/>
    <p:sldId id="409" r:id="rId10"/>
    <p:sldId id="410" r:id="rId11"/>
    <p:sldId id="415" r:id="rId12"/>
    <p:sldId id="412" r:id="rId13"/>
    <p:sldId id="414" r:id="rId14"/>
    <p:sldId id="416" r:id="rId15"/>
    <p:sldId id="418" r:id="rId16"/>
    <p:sldId id="419" r:id="rId17"/>
    <p:sldId id="423" r:id="rId18"/>
    <p:sldId id="420" r:id="rId19"/>
    <p:sldId id="421" r:id="rId20"/>
    <p:sldId id="422" r:id="rId21"/>
    <p:sldId id="385" r:id="rId22"/>
    <p:sldId id="325" r:id="rId23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9F1F5"/>
    <a:srgbClr val="D0E3EA"/>
    <a:srgbClr val="E20000"/>
    <a:srgbClr val="996633"/>
    <a:srgbClr val="FF7171"/>
    <a:srgbClr val="FFB7B7"/>
    <a:srgbClr val="FF5353"/>
    <a:srgbClr val="F4E994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8046" autoAdjust="0"/>
  </p:normalViewPr>
  <p:slideViewPr>
    <p:cSldViewPr>
      <p:cViewPr varScale="1">
        <p:scale>
          <a:sx n="116" d="100"/>
          <a:sy n="116" d="100"/>
        </p:scale>
        <p:origin x="14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F172B-A4BF-4F18-94F3-53B90B245F5B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E4AADB-CE64-4B66-99A7-895152BA1B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6499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51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87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65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58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612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65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81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49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17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72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61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47E90-A204-4B81-9AA5-1FC1261BBB9C}" type="datetimeFigureOut">
              <a:rPr lang="pl-PL" smtClean="0"/>
              <a:t>2017-12-15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C597-52F4-4546-B0FD-B58C2D316D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7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6264696"/>
          </a:xfrm>
          <a:ln w="25400">
            <a:solidFill>
              <a:srgbClr val="008080">
                <a:alpha val="50000"/>
              </a:srgbClr>
            </a:solidFill>
          </a:ln>
        </p:spPr>
        <p:txBody>
          <a:bodyPr>
            <a:normAutofit/>
          </a:bodyPr>
          <a:lstStyle/>
          <a:p>
            <a:pPr algn="r"/>
            <a:r>
              <a:rPr lang="pl-PL" sz="4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  <a: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SS</a:t>
            </a:r>
            <a:r>
              <a:rPr lang="pl-PL" sz="1800" dirty="0" smtClean="0"/>
              <a:t>A, </a:t>
            </a:r>
            <a:r>
              <a:rPr lang="nn-NO" sz="1800" dirty="0" smtClean="0"/>
              <a:t>I</a:t>
            </a:r>
            <a:r>
              <a:rPr lang="pl-PL" sz="1800" dirty="0" smtClean="0"/>
              <a:t>II </a:t>
            </a:r>
            <a:r>
              <a:rPr lang="nn-NO" sz="1800" dirty="0" smtClean="0"/>
              <a:t>SN</a:t>
            </a:r>
            <a:r>
              <a:rPr lang="pl-PL" sz="1800" dirty="0" smtClean="0"/>
              <a:t>A licencjat</a:t>
            </a:r>
            <a:endParaRPr lang="pl-PL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21757"/>
            <a:ext cx="4910220" cy="493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55172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OGÓLNA PROCEDURA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1 ANALIZA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/>
              <a:t>Ustalenie składników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strona podmiotowa, strona przedmiotowa, trwałość, stopień ostrości, zaangażowanie stron, źródło (organizacyjne, </a:t>
            </a:r>
            <a:r>
              <a:rPr lang="pl-PL" sz="2200" dirty="0" err="1" smtClean="0"/>
              <a:t>pozaorganizacyjne</a:t>
            </a:r>
            <a:r>
              <a:rPr lang="pl-PL" sz="220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2 DIAGNOZA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/>
              <a:t>Określenie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przyczyny, oceny rzeczywistości i racjonalności k, skutków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3 ZASTOSOWANIE ŚRODKÓW ROZWIĄZUJĄCYCH KONFLIKT</a:t>
            </a:r>
          </a:p>
          <a:p>
            <a:pPr marL="0" indent="0">
              <a:buNone/>
            </a:pP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3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15841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OGÓLNA PROCEDURA ROZWIĄZYWANIA KONFLIKTÓW</a:t>
            </a:r>
            <a:endParaRPr lang="pl-PL" sz="1000" dirty="0" smtClean="0"/>
          </a:p>
          <a:p>
            <a:pPr marL="0" indent="0" algn="ctr">
              <a:spcBef>
                <a:spcPts val="0"/>
              </a:spcBef>
              <a:buNone/>
            </a:pPr>
            <a:endParaRPr lang="pl-PL" sz="24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200" b="1" dirty="0" smtClean="0"/>
              <a:t>ŚRODKI ROZWIĄZANIA KONFLIKTU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</a:t>
            </a:r>
            <a:r>
              <a:rPr lang="pl-PL" sz="20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DuBrin</a:t>
            </a:r>
            <a:endParaRPr lang="pl-PL" sz="2200" b="1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5" r="14455"/>
          <a:stretch/>
        </p:blipFill>
        <p:spPr bwMode="auto">
          <a:xfrm>
            <a:off x="6300192" y="2976583"/>
            <a:ext cx="2485488" cy="318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2996952"/>
            <a:ext cx="2376264" cy="122413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244273" y="2996952"/>
            <a:ext cx="2479854" cy="122413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3279387"/>
            <a:ext cx="2376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KONFLIKTY </a:t>
            </a:r>
          </a:p>
          <a:p>
            <a:pPr algn="ctr"/>
            <a:r>
              <a:rPr lang="pl-PL" sz="2000" b="1" dirty="0" smtClean="0"/>
              <a:t>INTERPERSONALNE</a:t>
            </a:r>
            <a:endParaRPr lang="pl-PL" sz="20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244272" y="3285854"/>
            <a:ext cx="247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KONFLIKTY </a:t>
            </a:r>
          </a:p>
          <a:p>
            <a:pPr algn="ctr"/>
            <a:r>
              <a:rPr lang="pl-PL" sz="2000" b="1" dirty="0" smtClean="0"/>
              <a:t>GRUPOWE</a:t>
            </a:r>
            <a:endParaRPr lang="pl-PL" sz="2000" b="1" dirty="0"/>
          </a:p>
        </p:txBody>
      </p:sp>
      <p:sp>
        <p:nvSpPr>
          <p:cNvPr id="9" name="Prostokąt 8"/>
          <p:cNvSpPr/>
          <p:nvPr/>
        </p:nvSpPr>
        <p:spPr>
          <a:xfrm>
            <a:off x="325678" y="4740324"/>
            <a:ext cx="2374114" cy="142497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3244272" y="4740325"/>
            <a:ext cx="2479855" cy="142497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Strzałka w dół 7"/>
          <p:cNvSpPr/>
          <p:nvPr/>
        </p:nvSpPr>
        <p:spPr>
          <a:xfrm>
            <a:off x="1331639" y="4221088"/>
            <a:ext cx="360040" cy="519237"/>
          </a:xfrm>
          <a:prstGeom prst="downArrow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dół 11"/>
          <p:cNvSpPr/>
          <p:nvPr/>
        </p:nvSpPr>
        <p:spPr>
          <a:xfrm>
            <a:off x="4304179" y="4221087"/>
            <a:ext cx="360040" cy="519237"/>
          </a:xfrm>
          <a:prstGeom prst="downArrow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2195736" y="4157538"/>
            <a:ext cx="1561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WYMAGANA</a:t>
            </a:r>
          </a:p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INTERWENCJA</a:t>
            </a:r>
            <a:endParaRPr lang="pl-PL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64868" y="4890728"/>
            <a:ext cx="22388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smtClean="0"/>
              <a:t>SPECJALISTA NAUK </a:t>
            </a:r>
          </a:p>
          <a:p>
            <a:pPr algn="ctr"/>
            <a:r>
              <a:rPr lang="pl-PL" sz="2000" b="1" dirty="0" smtClean="0"/>
              <a:t>O ZACHOWANIU</a:t>
            </a:r>
          </a:p>
          <a:p>
            <a:pPr algn="ctr"/>
            <a:r>
              <a:rPr lang="pl-PL" b="1" dirty="0" smtClean="0"/>
              <a:t>(psycholog)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213553" y="4740324"/>
            <a:ext cx="247985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PSYCHOLOG  </a:t>
            </a:r>
          </a:p>
          <a:p>
            <a:pPr algn="ctr"/>
            <a:r>
              <a:rPr lang="pl-PL" sz="2000" b="1" dirty="0" smtClean="0"/>
              <a:t>KIEROWANIA</a:t>
            </a:r>
          </a:p>
          <a:p>
            <a:pPr algn="ctr"/>
            <a:r>
              <a:rPr lang="pl-PL" sz="1100" b="1" dirty="0" smtClean="0"/>
              <a:t>+</a:t>
            </a:r>
          </a:p>
          <a:p>
            <a:pPr algn="ctr"/>
            <a:r>
              <a:rPr lang="pl-PL" sz="2000" b="1" dirty="0" smtClean="0"/>
              <a:t>PRAKTYCY ROZWOJU </a:t>
            </a:r>
          </a:p>
          <a:p>
            <a:pPr algn="ctr"/>
            <a:r>
              <a:rPr lang="pl-PL" sz="2000" b="1" dirty="0" smtClean="0"/>
              <a:t>ORGANIZACJI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58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PARKER FOLLETT </a:t>
            </a:r>
            <a:r>
              <a:rPr lang="pl-PL" sz="1900" dirty="0" smtClean="0"/>
              <a:t>(PRZECIWNIK SIŁOWYCH ROZWIĄZAŃ)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Synergia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współdziałanie </a:t>
            </a:r>
            <a:r>
              <a:rPr lang="pl-PL" sz="2200" dirty="0"/>
              <a:t>różnych czynników, którego efekt jest większy </a:t>
            </a: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niż </a:t>
            </a:r>
            <a:r>
              <a:rPr lang="pl-PL" sz="2200" dirty="0"/>
              <a:t>suma poszczególnych oddzielnych </a:t>
            </a:r>
            <a:r>
              <a:rPr lang="pl-PL" sz="2200" dirty="0" smtClean="0"/>
              <a:t>działań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Negocjacje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proces </a:t>
            </a:r>
            <a:r>
              <a:rPr lang="pl-PL" sz="2200" dirty="0"/>
              <a:t>komunikowania się, </a:t>
            </a: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którego </a:t>
            </a:r>
            <a:r>
              <a:rPr lang="pl-PL" sz="2200" dirty="0"/>
              <a:t>celem jest osiągnięcie </a:t>
            </a:r>
            <a:r>
              <a:rPr lang="pl-PL" sz="2200" dirty="0" smtClean="0"/>
              <a:t>porozumienia.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Kompromis</a:t>
            </a:r>
            <a:r>
              <a:rPr lang="pl-PL" sz="2400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100" dirty="0" smtClean="0"/>
              <a:t>metoda </a:t>
            </a:r>
            <a:r>
              <a:rPr lang="pl-PL" sz="2100" dirty="0"/>
              <a:t>rozwiązania konfliktu, </a:t>
            </a:r>
            <a:r>
              <a:rPr lang="pl-PL" sz="2100" dirty="0" smtClean="0"/>
              <a:t>oznaczająca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100" dirty="0" smtClean="0"/>
              <a:t>wynegocjowanie wspólnego stanowiska, możliwego </a:t>
            </a:r>
            <a:r>
              <a:rPr lang="pl-PL" sz="2100" dirty="0"/>
              <a:t>do przyjęcia </a:t>
            </a:r>
            <a:r>
              <a:rPr lang="pl-PL" sz="2100" dirty="0" smtClean="0"/>
              <a:t>przez strony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nie </a:t>
            </a:r>
            <a:r>
              <a:rPr lang="pl-PL" sz="2200" dirty="0"/>
              <a:t>jest optymalnym rozwiązaniem konfliktu, ponieważ oznacza konieczność rezygnacji z części interesów każdej ze stron.</a:t>
            </a: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67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4982" y="1268760"/>
            <a:ext cx="8777572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MARCH &amp; HERBERT SIMON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 smtClean="0"/>
              <a:t>(CZTERY GŁÓWNE SPOSOBY REAGOWANIA)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400" dirty="0"/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400" dirty="0"/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Znalezienie rozwiązania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dirty="0" smtClean="0"/>
              <a:t>Najczęściej 			rozwiązanie alternatywne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dirty="0" smtClean="0"/>
              <a:t>				do stanu organizacji rodzącego konflikt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Perswazja</a:t>
            </a:r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200" dirty="0" smtClean="0"/>
              <a:t>założenie 		   wielość poglądów 		brak porozumienia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200" dirty="0"/>
              <a:t>przez odwołanie się do celów wspólnych i celów nowych </a:t>
            </a:r>
            <a:r>
              <a:rPr lang="pl-PL" sz="2200" dirty="0" smtClean="0"/>
              <a:t>(przyszłych)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Nie równa się 9"/>
          <p:cNvSpPr/>
          <p:nvPr/>
        </p:nvSpPr>
        <p:spPr>
          <a:xfrm>
            <a:off x="5580111" y="5999827"/>
            <a:ext cx="936104" cy="325962"/>
          </a:xfrm>
          <a:prstGeom prst="mathNotEqual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1883744" y="6054154"/>
            <a:ext cx="1245705" cy="217309"/>
          </a:xfrm>
          <a:prstGeom prst="rightArrow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1883745" y="4589849"/>
            <a:ext cx="1245705" cy="217309"/>
          </a:xfrm>
          <a:prstGeom prst="rightArrow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52" y="2276873"/>
            <a:ext cx="3097348" cy="203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5" t="32565" r="8698"/>
          <a:stretch/>
        </p:blipFill>
        <p:spPr bwMode="auto">
          <a:xfrm>
            <a:off x="5057477" y="2276873"/>
            <a:ext cx="1730846" cy="203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2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G. MARCH &amp; HERBERT A. SIMON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/>
              <a:t>(CZTERY GŁÓWNE SPOSOBY REAGOWANIA)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Przetarg</a:t>
            </a:r>
            <a:endParaRPr lang="pl-PL" sz="2400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200" dirty="0" smtClean="0"/>
              <a:t>założenie</a:t>
            </a:r>
            <a:r>
              <a:rPr lang="pl-PL" sz="2100" dirty="0" smtClean="0"/>
              <a:t>					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21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1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pl-PL" sz="2200" dirty="0" smtClean="0"/>
              <a:t>użycie różnych zasad gry o pozycję w organizacji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Politykowanie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dirty="0" smtClean="0"/>
              <a:t>Alternatywne wobec przetargu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dirty="0" smtClean="0"/>
              <a:t>Występuje w sytuacji nieokreśloności pola konfliktu.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trzałka w prawo 11"/>
          <p:cNvSpPr/>
          <p:nvPr/>
        </p:nvSpPr>
        <p:spPr>
          <a:xfrm>
            <a:off x="2025080" y="3280826"/>
            <a:ext cx="1245705" cy="217309"/>
          </a:xfrm>
          <a:prstGeom prst="rightArrow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3491880" y="2859965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niezmienność </a:t>
            </a:r>
          </a:p>
          <a:p>
            <a:pPr algn="ctr"/>
            <a:r>
              <a:rPr lang="pl-PL" sz="2000" dirty="0"/>
              <a:t>o</a:t>
            </a:r>
            <a:r>
              <a:rPr lang="pl-PL" sz="2000" dirty="0" smtClean="0"/>
              <a:t>dmiennych </a:t>
            </a:r>
          </a:p>
          <a:p>
            <a:pPr algn="ctr"/>
            <a:r>
              <a:rPr lang="pl-PL" sz="2000" dirty="0" smtClean="0"/>
              <a:t>poglądów</a:t>
            </a:r>
            <a:endParaRPr lang="pl-PL" sz="2000" dirty="0"/>
          </a:p>
        </p:txBody>
      </p:sp>
      <p:sp>
        <p:nvSpPr>
          <p:cNvPr id="4" name="Równa się 3"/>
          <p:cNvSpPr/>
          <p:nvPr/>
        </p:nvSpPr>
        <p:spPr>
          <a:xfrm>
            <a:off x="5508104" y="3212974"/>
            <a:ext cx="936104" cy="353011"/>
          </a:xfrm>
          <a:prstGeom prst="mathEqual">
            <a:avLst/>
          </a:prstGeom>
          <a:gradFill flip="none" rotWithShape="1">
            <a:gsLst>
              <a:gs pos="0">
                <a:srgbClr val="008080">
                  <a:tint val="66000"/>
                  <a:satMod val="160000"/>
                </a:srgbClr>
              </a:gs>
              <a:gs pos="50000">
                <a:srgbClr val="008080">
                  <a:tint val="44500"/>
                  <a:satMod val="160000"/>
                </a:srgbClr>
              </a:gs>
              <a:gs pos="100000">
                <a:srgbClr val="00808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734037" y="2906131"/>
            <a:ext cx="1631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dirty="0"/>
              <a:t>p</a:t>
            </a:r>
            <a:r>
              <a:rPr lang="pl-PL" sz="2000" dirty="0" smtClean="0"/>
              <a:t>orozumienie</a:t>
            </a:r>
          </a:p>
          <a:p>
            <a:pPr algn="ctr"/>
            <a:r>
              <a:rPr lang="pl-PL" sz="2000" dirty="0"/>
              <a:t>b</a:t>
            </a:r>
            <a:r>
              <a:rPr lang="pl-PL" sz="2000" dirty="0" smtClean="0"/>
              <a:t>ez używania </a:t>
            </a:r>
          </a:p>
          <a:p>
            <a:pPr algn="ctr"/>
            <a:r>
              <a:rPr lang="pl-PL" sz="2000" dirty="0" smtClean="0"/>
              <a:t>perswazji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549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052736"/>
            <a:ext cx="8640960" cy="16561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G. MARCH &amp; HERBERT A. SIMON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/>
              <a:t>(CZTERY GŁÓWNE SPOSOBY REAGOWANIA)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668896"/>
              </p:ext>
            </p:extLst>
          </p:nvPr>
        </p:nvGraphicFramePr>
        <p:xfrm>
          <a:off x="139188" y="2924944"/>
          <a:ext cx="8880431" cy="3627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4540"/>
                <a:gridCol w="4752528"/>
                <a:gridCol w="2143363"/>
              </a:tblGrid>
              <a:tr h="12266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SPOSÓB </a:t>
                      </a:r>
                    </a:p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REAGOWANIA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CHARAKTER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 smtClean="0">
                          <a:solidFill>
                            <a:schemeClr val="tx1"/>
                          </a:solidFill>
                        </a:rPr>
                        <a:t>ZASTOSOWANIE</a:t>
                      </a:r>
                      <a:endParaRPr lang="pl-P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ZNALEZIENIE</a:t>
                      </a:r>
                      <a:r>
                        <a:rPr lang="pl-PL" sz="2000" baseline="0" dirty="0" smtClean="0"/>
                        <a:t> ROZWIĄZANIA</a:t>
                      </a:r>
                      <a:endParaRPr lang="pl-P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ANALITYCZNY</a:t>
                      </a:r>
                    </a:p>
                    <a:p>
                      <a:endParaRPr lang="pl-PL" sz="2000" dirty="0" smtClean="0"/>
                    </a:p>
                    <a:p>
                      <a:r>
                        <a:rPr lang="pl-PL" sz="2000" dirty="0" smtClean="0"/>
                        <a:t>Skupiają się na poszukiwaniu: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 smtClean="0"/>
                        <a:t>przyczyn,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pl-PL" sz="2000" dirty="0" smtClean="0"/>
                        <a:t>alternatyw.</a:t>
                      </a:r>
                      <a:endParaRPr lang="pl-P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2000" dirty="0" smtClean="0"/>
                        <a:t>Konflikty</a:t>
                      </a:r>
                      <a:r>
                        <a:rPr lang="pl-PL" sz="2000" baseline="0" dirty="0" smtClean="0"/>
                        <a:t> osobowościowe</a:t>
                      </a:r>
                    </a:p>
                    <a:p>
                      <a:endParaRPr lang="pl-PL" sz="2000" baseline="0" dirty="0" smtClean="0"/>
                    </a:p>
                    <a:p>
                      <a:r>
                        <a:rPr lang="pl-PL" sz="2000" baseline="0" dirty="0" smtClean="0"/>
                        <a:t>Konflikty interpersonalne</a:t>
                      </a:r>
                      <a:endParaRPr lang="pl-P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PERSWAZJA</a:t>
                      </a:r>
                      <a:endParaRPr lang="pl-P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PRZETARG</a:t>
                      </a:r>
                      <a:endParaRPr lang="pl-P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dirty="0" smtClean="0"/>
                        <a:t>PRZETARGOWY</a:t>
                      </a:r>
                    </a:p>
                    <a:p>
                      <a:endParaRPr lang="pl-PL" sz="2000" dirty="0" smtClean="0"/>
                    </a:p>
                    <a:p>
                      <a:r>
                        <a:rPr lang="pl-PL" sz="2000" dirty="0" smtClean="0"/>
                        <a:t>Skupiają się na pozycji</a:t>
                      </a:r>
                      <a:r>
                        <a:rPr lang="pl-PL" sz="2000" baseline="0" dirty="0" smtClean="0"/>
                        <a:t> jaką można osiągnąć.</a:t>
                      </a:r>
                      <a:endParaRPr lang="pl-PL" sz="2000" dirty="0" smtClean="0"/>
                    </a:p>
                    <a:p>
                      <a:r>
                        <a:rPr lang="pl-PL" sz="2000" dirty="0" smtClean="0"/>
                        <a:t>Kładą mały nacisk na ustalenie przyczyn.</a:t>
                      </a:r>
                      <a:endParaRPr lang="pl-P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l-PL" sz="2000" dirty="0" smtClean="0"/>
                        <a:t>Konflikty zbiorowe</a:t>
                      </a:r>
                    </a:p>
                    <a:p>
                      <a:endParaRPr lang="pl-PL" sz="2000" dirty="0" smtClean="0"/>
                    </a:p>
                    <a:p>
                      <a:r>
                        <a:rPr lang="pl-PL" sz="2000" dirty="0" smtClean="0"/>
                        <a:t>Konflikty międzygrupowe</a:t>
                      </a:r>
                      <a:endParaRPr lang="pl-P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dirty="0" smtClean="0"/>
                        <a:t>POLITYKOWANIE</a:t>
                      </a:r>
                      <a:endParaRPr lang="pl-PL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pl-PL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57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</a:t>
            </a:r>
            <a:r>
              <a:rPr lang="pl-PL" sz="2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DuBrin</a:t>
            </a:r>
            <a:endParaRPr lang="pl-PL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 smtClean="0"/>
              <a:t>KLASYCZNE METODY ROZWIĄZYWANIA KONFLIKTÓW</a:t>
            </a:r>
            <a:endParaRPr lang="pl-PL" sz="19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KOMPROMIS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OSĄD OSOBY TRZECIEJ</a:t>
            </a:r>
            <a: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PROKRASTYNACJA</a:t>
            </a:r>
            <a:r>
              <a:rPr lang="pl-PL" sz="2200" dirty="0" smtClean="0"/>
              <a:t/>
            </a:r>
            <a:br>
              <a:rPr lang="pl-PL" sz="2200" dirty="0" smtClean="0"/>
            </a:b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POKOJOWE WSPÓŁISTNIENIE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" t="34799" r="35826" b="12626"/>
          <a:stretch/>
        </p:blipFill>
        <p:spPr bwMode="auto">
          <a:xfrm>
            <a:off x="5660571" y="2185689"/>
            <a:ext cx="3498238" cy="185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5792216" y="3320182"/>
            <a:ext cx="3175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>
                <a:latin typeface="Comic Sans MS" panose="030F0702030302020204" pitchFamily="66" charset="0"/>
              </a:rPr>
              <a:t>- Proponujemy kompromis: oddajesz nam portfel i robisz krok w tył, a my nie tkniemy cię nawet palcem…</a:t>
            </a:r>
            <a:endParaRPr lang="pl-PL" sz="1500" dirty="0">
              <a:latin typeface="Comic Sans MS" panose="030F0702030302020204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t="8361" r="8095" b="15105"/>
          <a:stretch/>
        </p:blipFill>
        <p:spPr bwMode="auto">
          <a:xfrm>
            <a:off x="1115616" y="4653135"/>
            <a:ext cx="1472039" cy="168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0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" r="5280" b="4843"/>
          <a:stretch/>
        </p:blipFill>
        <p:spPr bwMode="auto">
          <a:xfrm>
            <a:off x="282893" y="960809"/>
            <a:ext cx="8593021" cy="5912924"/>
          </a:xfrm>
          <a:prstGeom prst="rect">
            <a:avLst/>
          </a:prstGeom>
          <a:noFill/>
          <a:ln w="57150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2893" y="3948238"/>
            <a:ext cx="4505131" cy="2909762"/>
          </a:xfrm>
          <a:solidFill>
            <a:schemeClr val="bg1">
              <a:lumMod val="85000"/>
            </a:schemeClr>
          </a:solidFill>
          <a:ln w="57150">
            <a:solidFill>
              <a:srgbClr val="008080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PROKRASTYNACJA</a:t>
            </a:r>
            <a:endParaRPr lang="pl-PL" sz="19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900" dirty="0"/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  Tendencja utożsamiana z:</a:t>
            </a:r>
          </a:p>
          <a:p>
            <a:pPr marL="982663">
              <a:spcBef>
                <a:spcPts val="0"/>
              </a:spcBef>
            </a:pPr>
            <a:r>
              <a:rPr lang="pl-PL" sz="1900" dirty="0" smtClean="0"/>
              <a:t>przekładaniem</a:t>
            </a:r>
          </a:p>
          <a:p>
            <a:pPr marL="982663">
              <a:spcBef>
                <a:spcPts val="0"/>
              </a:spcBef>
            </a:pPr>
            <a:r>
              <a:rPr lang="pl-PL" sz="1900" dirty="0"/>
              <a:t>o</a:t>
            </a:r>
            <a:r>
              <a:rPr lang="pl-PL" sz="1900" dirty="0" smtClean="0"/>
              <a:t>dwlekaniem</a:t>
            </a:r>
          </a:p>
          <a:p>
            <a:pPr marL="982663">
              <a:spcBef>
                <a:spcPts val="0"/>
              </a:spcBef>
            </a:pPr>
            <a:r>
              <a:rPr lang="pl-PL" sz="1900" dirty="0" smtClean="0"/>
              <a:t>opóźnianiem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/>
              <a:t> </a:t>
            </a:r>
            <a:r>
              <a:rPr lang="pl-PL" sz="1900" dirty="0" smtClean="0"/>
              <a:t>       czynności, realizacji zadań.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 smtClean="0"/>
              <a:t> </a:t>
            </a:r>
            <a:endParaRPr lang="pl-PL" sz="19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2200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4788024" y="3948801"/>
            <a:ext cx="4087890" cy="0"/>
          </a:xfrm>
          <a:prstGeom prst="line">
            <a:avLst/>
          </a:prstGeom>
          <a:ln w="571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4788024" y="960809"/>
            <a:ext cx="0" cy="2987992"/>
          </a:xfrm>
          <a:prstGeom prst="line">
            <a:avLst/>
          </a:prstGeom>
          <a:ln w="5715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</a:t>
            </a:r>
            <a:r>
              <a:rPr lang="pl-PL" sz="2400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DuBrin</a:t>
            </a:r>
            <a:endParaRPr lang="pl-PL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 smtClean="0"/>
              <a:t>METODY ROZWIĄZYWANIA KONFLIKTÓW WG POZIOMU KONFLIKTU</a:t>
            </a:r>
            <a:endParaRPr lang="pl-PL" sz="1900" dirty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KONFLIKTÓW INTERPERSONALNYCH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Interwencja osoby trzeciej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Konfrontacja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endParaRPr lang="pl-PL" sz="2200" dirty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DLA KONFLIKTÓW MIĘDZYGRUPOWYCH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dirty="0" smtClean="0"/>
              <a:t>				Spotkania dotyczące rozwoju organizacji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dirty="0" smtClean="0"/>
              <a:t>				Wymiana wizerunków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9954" r="3609" b="9266"/>
          <a:stretch/>
        </p:blipFill>
        <p:spPr bwMode="auto">
          <a:xfrm>
            <a:off x="5580112" y="2708920"/>
            <a:ext cx="3328413" cy="212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365104"/>
            <a:ext cx="1901205" cy="19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573325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8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6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STONER &amp; CHARLES WANKEL</a:t>
            </a:r>
            <a:endParaRPr lang="pl-PL" sz="26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100" dirty="0" smtClean="0"/>
              <a:t>METODY ROZWIĄZYWANIA KONFLIKTÓW WG STRON KONFLIKTU</a:t>
            </a:r>
            <a:endParaRPr lang="pl-PL" sz="2100" dirty="0"/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KONFLIKTÓW INTERPERSONALNYCH 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 smtClean="0">
              <a:solidFill>
                <a:srgbClr val="00808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1. Rozdzielenie stron decyzjami organizacyjno-personalnymi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2. Dominacja i tłumienie	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wymuszenie	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łagodzenie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	</a:t>
            </a:r>
            <a:r>
              <a:rPr lang="pl-PL" sz="2400" dirty="0" smtClean="0"/>
              <a:t>			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unik		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zasada większości</a:t>
            </a:r>
          </a:p>
          <a:p>
            <a:pPr marL="0" indent="0">
              <a:spcBef>
                <a:spcPts val="0"/>
              </a:spcBef>
              <a:buNone/>
            </a:pPr>
            <a:endParaRPr lang="pl-PL" sz="1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3. Kompromis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 » </a:t>
            </a:r>
            <a:r>
              <a:rPr lang="pl-PL" sz="2400" dirty="0" smtClean="0"/>
              <a:t>arbitraż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	</a:t>
            </a:r>
            <a:r>
              <a:rPr lang="pl-PL" sz="2400" dirty="0" smtClean="0"/>
              <a:t>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 » </a:t>
            </a:r>
            <a:r>
              <a:rPr lang="pl-PL" sz="2400" dirty="0" smtClean="0"/>
              <a:t>rozdzielenie stron konfliktu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	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 » </a:t>
            </a:r>
            <a:r>
              <a:rPr lang="pl-PL" sz="2400" dirty="0" smtClean="0"/>
              <a:t>rozstrzygnięcie losowe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	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 » </a:t>
            </a:r>
            <a:r>
              <a:rPr lang="pl-PL" sz="2400" dirty="0"/>
              <a:t>odniesienie się do przepisów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	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/>
              </a:rPr>
              <a:t> » </a:t>
            </a:r>
            <a:r>
              <a:rPr lang="pl-PL" sz="2400" dirty="0" smtClean="0"/>
              <a:t>przekupienie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 smtClean="0"/>
              <a:t>4. Integrujące rozwiązanie konfliktu	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smtClean="0"/>
              <a:t>uzgodnienie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			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/>
              <a:t>konfrontacja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400" dirty="0"/>
              <a:t>					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/>
              <a:t>stosowanie celów </a:t>
            </a:r>
            <a:r>
              <a:rPr lang="pl-PL" sz="2400" dirty="0" smtClean="0"/>
              <a:t>nadrzędnych</a:t>
            </a:r>
            <a:endParaRPr lang="pl-PL" sz="24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0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95536" y="476672"/>
            <a:ext cx="8229600" cy="4968552"/>
          </a:xfrm>
          <a:prstGeom prst="rect">
            <a:avLst/>
          </a:prstGeom>
          <a:solidFill>
            <a:srgbClr val="008080"/>
          </a:solidFill>
          <a:ln>
            <a:solidFill>
              <a:srgbClr val="008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NAUKA ORGANIZACJI I ZARZĄDZANIA</a:t>
            </a:r>
          </a:p>
          <a:p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PODSTAWY ORGANIZACJI I ZARZĄDZANIA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ednostka w organizacji</a:t>
            </a:r>
          </a:p>
          <a:p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 w organizacji cz. 2</a:t>
            </a:r>
          </a:p>
        </p:txBody>
      </p:sp>
    </p:spTree>
    <p:extLst>
      <p:ext uri="{BB962C8B-B14F-4D97-AF65-F5344CB8AC3E}">
        <p14:creationId xmlns:p14="http://schemas.microsoft.com/office/powerpoint/2010/main" val="24178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4096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PROCEDURY ROZWIĄZYWANIA KONFLIKTÓW</a:t>
            </a:r>
          </a:p>
          <a:p>
            <a:pPr marL="0" indent="0"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STONER &amp; CHARLES WANKEL</a:t>
            </a:r>
            <a:endParaRPr lang="pl-PL" sz="24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900" dirty="0" smtClean="0"/>
              <a:t>METODY ROZWIĄZYWANIA KONFLIKTÓW WG STRON KONFLIKTU</a:t>
            </a:r>
            <a:endParaRPr lang="pl-PL" sz="1900" dirty="0"/>
          </a:p>
          <a:p>
            <a:pPr marL="0" indent="0"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</a:t>
            </a: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KONFLIKTÓW </a:t>
            </a: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MIĘDZY LINIĄ I SZTABEM</a:t>
            </a:r>
            <a:endParaRPr lang="pl-PL" sz="22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1. Spotkania </a:t>
            </a:r>
            <a:r>
              <a:rPr lang="pl-PL" sz="2100" dirty="0" smtClean="0"/>
              <a:t>dotyczące rozwoju organizacji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2. Wymiana wizerunków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KONFLIKTÓW MIĘDZY KIEROWNICTWEM I ROBOTNIKAMI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1. Otwarty konflikt – dominacja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2. Zbrojny rozejm – ograniczenie roli związku w granicach prawa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3. Przetarg z pozycji siły – wykorzystanie siły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4. Dostosowanie – rutyna i ustępstwa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5. Współpraca – partnerstwo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2100" dirty="0" smtClean="0"/>
              <a:t>6. Zmowa – pozyskanie przywódców związkowych przez kierownictwo nieetycznymi działaniami</a:t>
            </a:r>
            <a:endParaRPr lang="pl-PL" sz="21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97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6936" y="1628800"/>
            <a:ext cx="8424936" cy="70457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 ROBBINSA</a:t>
            </a:r>
            <a:endParaRPr lang="pl-PL" sz="2600" b="1" u="sng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5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0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604864" y="2924944"/>
            <a:ext cx="39490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 smtClean="0"/>
              <a:t>Do zrobienia samemu w domu</a:t>
            </a:r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8968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r>
              <a:rPr lang="pl-PL" sz="4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pl-PL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blog.pracowniatestow.com/wp-content/uploads/2016/01/konflik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920" y="406516"/>
            <a:ext cx="3384376" cy="30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lideplayer.pl/slide/55722/1/images/14/uparty+ugodowy+RYWALIZACJA+WSP%C3%93%C5%81PRACA+KOMPROMIS+UNIKA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0897" y="3823928"/>
            <a:ext cx="4045429" cy="30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2" t="22341" r="8765" b="32889"/>
          <a:stretch/>
        </p:blipFill>
        <p:spPr bwMode="auto">
          <a:xfrm>
            <a:off x="8100392" y="5157192"/>
            <a:ext cx="4760686" cy="15820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7332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ZAJĘĆ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Teorie dotyczące konfliktu w organizacji</a:t>
            </a:r>
          </a:p>
          <a:p>
            <a:pPr marL="0" indent="0">
              <a:buNone/>
            </a:pPr>
            <a:r>
              <a:rPr lang="pl-PL" sz="2400" dirty="0" smtClean="0"/>
              <a:t>Negacja konfliktu (F. Taylor i H. Emmerson)</a:t>
            </a:r>
          </a:p>
          <a:p>
            <a:pPr marL="0" indent="0">
              <a:buNone/>
            </a:pPr>
            <a:r>
              <a:rPr lang="pl-PL" sz="2400" dirty="0" smtClean="0"/>
              <a:t>Konflikt konstruktywny (M. Parker </a:t>
            </a:r>
            <a:r>
              <a:rPr lang="pl-PL" sz="2400" dirty="0" err="1" smtClean="0"/>
              <a:t>Follett</a:t>
            </a:r>
            <a:r>
              <a:rPr lang="pl-PL" sz="2400" dirty="0" smtClean="0"/>
              <a:t>)</a:t>
            </a:r>
          </a:p>
          <a:p>
            <a:pPr marL="0" indent="0">
              <a:buNone/>
            </a:pPr>
            <a:r>
              <a:rPr lang="pl-PL" sz="2400" dirty="0" smtClean="0"/>
              <a:t>Pogląd interakcyjny (S. </a:t>
            </a:r>
            <a:r>
              <a:rPr lang="pl-PL" sz="2400" dirty="0" err="1" smtClean="0"/>
              <a:t>Robbins</a:t>
            </a:r>
            <a:r>
              <a:rPr lang="pl-PL" sz="2400" dirty="0" smtClean="0"/>
              <a:t>)</a:t>
            </a:r>
          </a:p>
          <a:p>
            <a:pPr marL="0" indent="0">
              <a:buNone/>
            </a:pPr>
            <a:r>
              <a:rPr lang="pl-PL" sz="2400" dirty="0" smtClean="0"/>
              <a:t>Definicje konfliktu</a:t>
            </a:r>
          </a:p>
          <a:p>
            <a:pPr marL="0" indent="0">
              <a:buNone/>
            </a:pPr>
            <a:endParaRPr lang="pl-PL" sz="2200" dirty="0" smtClean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Klasyfikacja konfliktów</a:t>
            </a:r>
            <a:r>
              <a:rPr lang="pl-PL" sz="2400" dirty="0" smtClean="0"/>
              <a:t> – do zrobienia w domu (ss. 415-422)</a:t>
            </a:r>
            <a:endParaRPr lang="pl-PL" sz="24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rozwiązywania konfliktów</a:t>
            </a:r>
          </a:p>
          <a:p>
            <a:pPr marL="0" indent="0">
              <a:buNone/>
            </a:pPr>
            <a:r>
              <a:rPr lang="pl-PL" sz="2400" dirty="0" smtClean="0"/>
              <a:t>Warunki rozwiązania konfliktu</a:t>
            </a:r>
          </a:p>
          <a:p>
            <a:pPr marL="0" indent="0">
              <a:buNone/>
            </a:pPr>
            <a:r>
              <a:rPr lang="pl-PL" sz="2400" dirty="0" smtClean="0"/>
              <a:t>Procedura rozwiązywania konfliktów</a:t>
            </a: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March i Simon</a:t>
            </a:r>
          </a:p>
          <a:p>
            <a:pPr marL="0" indent="0">
              <a:buNone/>
            </a:pPr>
            <a:r>
              <a:rPr lang="pl-PL" sz="2400" dirty="0" err="1" smtClean="0"/>
              <a:t>DuBrin</a:t>
            </a:r>
            <a:endParaRPr lang="pl-PL" sz="2400" dirty="0" smtClean="0"/>
          </a:p>
          <a:p>
            <a:pPr marL="0" indent="0">
              <a:buNone/>
            </a:pPr>
            <a:r>
              <a:rPr lang="pl-PL" sz="2400" dirty="0" err="1" smtClean="0"/>
              <a:t>Stoner</a:t>
            </a:r>
            <a:r>
              <a:rPr lang="pl-PL" sz="2400" dirty="0" smtClean="0"/>
              <a:t> i </a:t>
            </a:r>
            <a:r>
              <a:rPr lang="pl-PL" sz="2400" dirty="0" err="1" smtClean="0"/>
              <a:t>Wankel</a:t>
            </a:r>
            <a:endParaRPr lang="pl-PL" sz="2400" dirty="0" smtClean="0"/>
          </a:p>
          <a:p>
            <a:pPr marL="0" indent="0">
              <a:buNone/>
            </a:pPr>
            <a:endParaRPr lang="pl-PL" sz="2200" dirty="0"/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Koncepcja </a:t>
            </a:r>
            <a:r>
              <a:rPr lang="pl-PL" sz="24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Robbinsa</a:t>
            </a:r>
            <a:endParaRPr lang="pl-PL" sz="24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3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44930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ZAGADNIENIA</a:t>
            </a: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pl-PL" sz="26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dirty="0" smtClean="0"/>
              <a:t>Czym jest konflikt dla organizacji?</a:t>
            </a:r>
          </a:p>
          <a:p>
            <a:pPr marL="0" indent="0">
              <a:buNone/>
            </a:pPr>
            <a:r>
              <a:rPr lang="pl-PL" sz="2400" dirty="0" smtClean="0"/>
              <a:t>Jak wpływa na organizację?</a:t>
            </a:r>
          </a:p>
          <a:p>
            <a:pPr marL="0" indent="0">
              <a:buNone/>
            </a:pPr>
            <a:r>
              <a:rPr lang="pl-PL" sz="2400" dirty="0" smtClean="0"/>
              <a:t>Jak konflikty powinny być rozwiązywane w organizacji?</a:t>
            </a:r>
          </a:p>
          <a:p>
            <a:pPr marL="0" indent="0">
              <a:buNone/>
            </a:pPr>
            <a:r>
              <a:rPr lang="pl-PL" sz="2400" dirty="0" smtClean="0"/>
              <a:t>Na jakie konflikty w organizacji należy reagować?</a:t>
            </a:r>
          </a:p>
          <a:p>
            <a:pPr marL="0" indent="0">
              <a:buNone/>
            </a:pPr>
            <a:r>
              <a:rPr lang="pl-PL" sz="2400" dirty="0" smtClean="0"/>
              <a:t>Co jest źródłem konfliktów w organizacji?</a:t>
            </a:r>
            <a:endParaRPr lang="pl-PL" sz="2200" dirty="0"/>
          </a:p>
          <a:p>
            <a:pPr marL="0" indent="0">
              <a:buNone/>
            </a:pPr>
            <a:endParaRPr lang="pl-PL" sz="2400" dirty="0" smtClean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12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227" y="2132856"/>
            <a:ext cx="5976664" cy="3312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u="sng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Lewis A. </a:t>
            </a:r>
            <a:r>
              <a:rPr lang="pl-PL" sz="2400" b="1" u="sng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Coser</a:t>
            </a:r>
            <a:endParaRPr lang="pl-PL" sz="2400" b="1" u="sng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pl-PL" sz="26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sz="2400" dirty="0"/>
              <a:t>K</a:t>
            </a:r>
            <a:r>
              <a:rPr lang="pl-PL" sz="2400" dirty="0" smtClean="0"/>
              <a:t>onflikt </a:t>
            </a:r>
            <a:r>
              <a:rPr lang="pl-PL" sz="2400" dirty="0"/>
              <a:t>jest uwolnieniem wrogości,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gdyby </a:t>
            </a:r>
            <a:r>
              <a:rPr lang="pl-PL" sz="2400" dirty="0"/>
              <a:t>go nie było,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wrogość </a:t>
            </a:r>
            <a:r>
              <a:rPr lang="pl-PL" sz="2400" dirty="0"/>
              <a:t>prowadziłaby </a:t>
            </a:r>
            <a:endParaRPr lang="pl-PL" sz="2400" dirty="0" smtClean="0"/>
          </a:p>
          <a:p>
            <a:pPr marL="0" indent="0" algn="ctr">
              <a:buNone/>
            </a:pPr>
            <a:r>
              <a:rPr lang="pl-PL" sz="2400" dirty="0" smtClean="0"/>
              <a:t>do </a:t>
            </a:r>
            <a:r>
              <a:rPr lang="pl-PL" sz="2400" dirty="0"/>
              <a:t>krwawej </a:t>
            </a:r>
            <a:r>
              <a:rPr lang="pl-PL" sz="2400" dirty="0" smtClean="0"/>
              <a:t>przemocy.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341276" y="5534480"/>
            <a:ext cx="2379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Lewis A. </a:t>
            </a:r>
            <a:r>
              <a:rPr lang="pl-PL" dirty="0" err="1" smtClean="0"/>
              <a:t>Coser</a:t>
            </a:r>
            <a:endParaRPr lang="pl-PL" dirty="0" smtClean="0"/>
          </a:p>
          <a:p>
            <a:pPr algn="ctr"/>
            <a:r>
              <a:rPr lang="pl-PL" dirty="0" smtClean="0"/>
              <a:t>1913-2003</a:t>
            </a:r>
            <a:endParaRPr lang="pl-P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91" y="2132856"/>
            <a:ext cx="2666495" cy="293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052736"/>
            <a:ext cx="8640960" cy="55446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PSYCHOLOGICZNE ASPEKTY KONFLIKTU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000" dirty="0" smtClean="0"/>
              <a:t>(mechanizmy mające wpływ na przebieg konfliktu)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500" dirty="0" smtClean="0">
              <a:solidFill>
                <a:srgbClr val="008000"/>
              </a:solidFill>
            </a:endParaRPr>
          </a:p>
          <a:p>
            <a:pPr marL="1588" indent="-1588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LUSTRZANE ODBICIE </a:t>
            </a:r>
          </a:p>
          <a:p>
            <a:pPr marL="1588" indent="-1588" algn="just">
              <a:spcBef>
                <a:spcPts val="0"/>
              </a:spcBef>
              <a:buNone/>
            </a:pPr>
            <a:r>
              <a:rPr lang="pl-PL" sz="2200" dirty="0" smtClean="0"/>
              <a:t>Obie </a:t>
            </a:r>
            <a:r>
              <a:rPr lang="pl-PL" sz="2200" dirty="0"/>
              <a:t>strony </a:t>
            </a:r>
            <a:r>
              <a:rPr lang="pl-PL" sz="2200" dirty="0" smtClean="0"/>
              <a:t>uważają, </a:t>
            </a:r>
            <a:r>
              <a:rPr lang="pl-PL" sz="2200" dirty="0"/>
              <a:t>że </a:t>
            </a:r>
            <a:r>
              <a:rPr lang="pl-PL" sz="2200" dirty="0" smtClean="0"/>
              <a:t>są ofiarą</a:t>
            </a:r>
            <a:r>
              <a:rPr lang="pl-PL" sz="2200" dirty="0"/>
              <a:t>, która broni prawdy i </a:t>
            </a:r>
            <a:r>
              <a:rPr lang="pl-PL" sz="2200" dirty="0" smtClean="0"/>
              <a:t>sprawiedliwości </a:t>
            </a:r>
          </a:p>
          <a:p>
            <a:pPr marL="1588" indent="-1588" algn="just">
              <a:spcBef>
                <a:spcPts val="0"/>
              </a:spcBef>
              <a:buNone/>
            </a:pPr>
            <a:r>
              <a:rPr lang="pl-PL" sz="2200" dirty="0" smtClean="0"/>
              <a:t>oraz została złośliwie </a:t>
            </a:r>
            <a:r>
              <a:rPr lang="pl-PL" sz="2200" dirty="0"/>
              <a:t>napadnięta przez </a:t>
            </a:r>
            <a:r>
              <a:rPr lang="pl-PL" sz="2200" dirty="0" smtClean="0"/>
              <a:t>drugą.</a:t>
            </a:r>
          </a:p>
          <a:p>
            <a:pPr marL="1588" indent="-1588" algn="just">
              <a:spcBef>
                <a:spcPts val="0"/>
              </a:spcBef>
              <a:buNone/>
            </a:pPr>
            <a:endParaRPr lang="pl-PL" sz="1000" dirty="0" smtClean="0"/>
          </a:p>
          <a:p>
            <a:pPr marL="1588" indent="-1588" algn="just">
              <a:spcBef>
                <a:spcPts val="0"/>
              </a:spcBef>
              <a:buNone/>
            </a:pPr>
            <a:r>
              <a:rPr lang="pl-PL" sz="2200" dirty="0" smtClean="0"/>
              <a:t>Obie strony są głęboko przekonane</a:t>
            </a:r>
            <a:r>
              <a:rPr lang="pl-PL" sz="2200" dirty="0"/>
              <a:t>, </a:t>
            </a:r>
            <a:r>
              <a:rPr lang="pl-PL" sz="2200" dirty="0" smtClean="0"/>
              <a:t>że:</a:t>
            </a:r>
          </a:p>
          <a:p>
            <a:pPr marL="1352550" algn="just">
              <a:spcBef>
                <a:spcPts val="0"/>
              </a:spcBef>
            </a:pPr>
            <a:r>
              <a:rPr lang="pl-PL" sz="2200" dirty="0" smtClean="0"/>
              <a:t>mają </a:t>
            </a:r>
            <a:r>
              <a:rPr lang="pl-PL" sz="2200" dirty="0"/>
              <a:t>rację, a </a:t>
            </a:r>
            <a:r>
              <a:rPr lang="pl-PL" sz="2200" dirty="0" smtClean="0"/>
              <a:t>przeciwnik jej nie ma,</a:t>
            </a:r>
          </a:p>
          <a:p>
            <a:pPr marL="1352550" algn="just">
              <a:spcBef>
                <a:spcPts val="0"/>
              </a:spcBef>
            </a:pPr>
            <a:r>
              <a:rPr lang="pl-PL" sz="2200" dirty="0" smtClean="0"/>
              <a:t>chcą ,,</a:t>
            </a:r>
            <a:r>
              <a:rPr lang="pl-PL" sz="2200" dirty="0"/>
              <a:t>sprawiedliwego” rozwiązania, </a:t>
            </a:r>
            <a:endParaRPr lang="pl-PL" sz="2200" dirty="0" smtClean="0"/>
          </a:p>
          <a:p>
            <a:pPr marL="1350963" indent="0" algn="just">
              <a:spcBef>
                <a:spcPts val="0"/>
              </a:spcBef>
              <a:buNone/>
            </a:pPr>
            <a:r>
              <a:rPr lang="pl-PL" sz="2200" dirty="0" smtClean="0"/>
              <a:t>a </a:t>
            </a:r>
            <a:r>
              <a:rPr lang="pl-PL" sz="2200" dirty="0"/>
              <a:t>przeciwnik się </a:t>
            </a:r>
            <a:r>
              <a:rPr lang="pl-PL" sz="2200" dirty="0" smtClean="0"/>
              <a:t>nie zgadza.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MECHANIZM ŹDŹBŁA I BELKI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Strona widzi wszystkie podstępy </a:t>
            </a:r>
            <a:r>
              <a:rPr lang="pl-PL" sz="2200" dirty="0"/>
              <a:t>i fałszywe czyny </a:t>
            </a:r>
            <a:r>
              <a:rPr lang="pl-PL" sz="2200" dirty="0" smtClean="0"/>
              <a:t>drugiej </a:t>
            </a:r>
            <a:r>
              <a:rPr lang="pl-PL" sz="2200" dirty="0"/>
              <a:t>strony</a:t>
            </a:r>
            <a:r>
              <a:rPr lang="pl-PL" sz="2200" dirty="0" smtClean="0"/>
              <a:t>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a nie dostrzega takich samych zachowań u siebie.</a:t>
            </a:r>
            <a:endParaRPr lang="pl-PL" sz="2200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8000"/>
          <a:stretch/>
        </p:blipFill>
        <p:spPr>
          <a:xfrm>
            <a:off x="6732240" y="2708920"/>
            <a:ext cx="202557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052736"/>
            <a:ext cx="8640960" cy="55446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4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PSYCHOLOGICZNE ASPEKTY KONFLIKTU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000" dirty="0" smtClean="0"/>
              <a:t>(mechanizmy mające wpływ na przebieg konfliktu)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500" dirty="0" smtClean="0">
              <a:solidFill>
                <a:srgbClr val="008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PODWÓJNE NORMY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Strony podejmują takie same (negatywne) działania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i każda z nich uważa, że:</a:t>
            </a:r>
          </a:p>
          <a:p>
            <a:pPr marL="1530350" algn="just">
              <a:spcBef>
                <a:spcPts val="0"/>
              </a:spcBef>
            </a:pPr>
            <a:r>
              <a:rPr lang="pl-PL" sz="2200" dirty="0" smtClean="0"/>
              <a:t>ma </a:t>
            </a:r>
            <a:r>
              <a:rPr lang="pl-PL" sz="2200" dirty="0"/>
              <a:t>prawo tak robić</a:t>
            </a:r>
            <a:r>
              <a:rPr lang="pl-PL" sz="2200" dirty="0" smtClean="0"/>
              <a:t>, </a:t>
            </a:r>
          </a:p>
          <a:p>
            <a:pPr marL="1530350" algn="just">
              <a:spcBef>
                <a:spcPts val="0"/>
              </a:spcBef>
            </a:pPr>
            <a:r>
              <a:rPr lang="pl-PL" sz="2200" dirty="0" smtClean="0"/>
              <a:t>drugiej stronie to prawo nie przysługuje.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BIEGUNOWE MYŚLENIE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Obie </a:t>
            </a:r>
            <a:r>
              <a:rPr lang="pl-PL" sz="2200" dirty="0"/>
              <a:t>strony mają </a:t>
            </a:r>
            <a:r>
              <a:rPr lang="pl-PL" sz="2200" dirty="0" smtClean="0"/>
              <a:t>uproszczony obraz </a:t>
            </a:r>
            <a:r>
              <a:rPr lang="pl-PL" sz="2200" dirty="0"/>
              <a:t>konfliktu, </a:t>
            </a:r>
            <a:r>
              <a:rPr lang="pl-PL" sz="2200" dirty="0" smtClean="0"/>
              <a:t>uznając:</a:t>
            </a:r>
          </a:p>
          <a:p>
            <a:pPr marL="1530350" algn="just">
              <a:spcBef>
                <a:spcPts val="0"/>
              </a:spcBef>
            </a:pPr>
            <a:r>
              <a:rPr lang="pl-PL" sz="2200" dirty="0" smtClean="0"/>
              <a:t>wszystko</a:t>
            </a:r>
            <a:r>
              <a:rPr lang="pl-PL" sz="2200" dirty="0"/>
              <a:t>, co </a:t>
            </a:r>
            <a:r>
              <a:rPr lang="pl-PL" sz="2200" dirty="0" smtClean="0"/>
              <a:t>sami robią </a:t>
            </a:r>
            <a:r>
              <a:rPr lang="pl-PL" sz="2200" dirty="0"/>
              <a:t>za dobre</a:t>
            </a:r>
            <a:r>
              <a:rPr lang="pl-PL" sz="2200" dirty="0" smtClean="0"/>
              <a:t>, </a:t>
            </a:r>
          </a:p>
          <a:p>
            <a:pPr marL="1530350" algn="just">
              <a:spcBef>
                <a:spcPts val="0"/>
              </a:spcBef>
            </a:pPr>
            <a:r>
              <a:rPr lang="pl-PL" sz="2200" dirty="0" smtClean="0"/>
              <a:t>a </a:t>
            </a:r>
            <a:r>
              <a:rPr lang="pl-PL" sz="2200" dirty="0"/>
              <a:t>wszystko, co robi drugi – za złe.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3" t="14300" r="27114" b="15351"/>
          <a:stretch/>
        </p:blipFill>
        <p:spPr>
          <a:xfrm>
            <a:off x="6732240" y="2420888"/>
            <a:ext cx="2360090" cy="30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72608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8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FAZY KONFLIKTU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1800" dirty="0" smtClean="0">
              <a:solidFill>
                <a:srgbClr val="008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przeczuć				* </a:t>
            </a:r>
            <a:r>
              <a:rPr lang="pl-PL" sz="2200" dirty="0" smtClean="0"/>
              <a:t>złe </a:t>
            </a:r>
            <a:r>
              <a:rPr lang="pl-PL" sz="2200" dirty="0"/>
              <a:t>samopoczucie </a:t>
            </a:r>
            <a:endParaRPr lang="pl-PL" sz="22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					</a:t>
            </a: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200" dirty="0" smtClean="0"/>
              <a:t> zwiastuny konfliktu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</a:t>
            </a:r>
            <a:r>
              <a:rPr lang="pl-PL" sz="24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wzajemnej </a:t>
            </a: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wrogości		* </a:t>
            </a:r>
            <a:r>
              <a:rPr lang="pl-PL" sz="2200" dirty="0" smtClean="0"/>
              <a:t>egocentryzm </a:t>
            </a:r>
            <a:endParaRPr lang="pl-PL" sz="2200" b="1" dirty="0" smtClean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 smtClean="0"/>
              <a:t>					</a:t>
            </a: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200" dirty="0" smtClean="0"/>
              <a:t> stronniczość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kulminacji	</a:t>
            </a:r>
            <a:r>
              <a:rPr lang="pl-PL" sz="2200" dirty="0"/>
              <a:t> </a:t>
            </a:r>
            <a:r>
              <a:rPr lang="pl-PL" sz="2200" dirty="0" smtClean="0"/>
              <a:t>		rozładowanie napięcia, np.: 	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dirty="0"/>
              <a:t>	</a:t>
            </a:r>
            <a:r>
              <a:rPr lang="pl-PL" sz="2200" dirty="0" smtClean="0"/>
              <a:t>					</a:t>
            </a: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pl-PL" sz="2200" dirty="0" smtClean="0"/>
              <a:t> krzyk, złość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sz="2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* </a:t>
            </a:r>
            <a:r>
              <a:rPr lang="pl-PL" sz="2200" dirty="0" smtClean="0"/>
              <a:t>wzburzenie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wyciszenia			* </a:t>
            </a:r>
            <a:r>
              <a:rPr lang="pl-PL" sz="2200" dirty="0" smtClean="0"/>
              <a:t>szukanie rozwiązań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l-PL" sz="22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Faza porozumienia			* </a:t>
            </a:r>
            <a:r>
              <a:rPr lang="pl-PL" sz="2200" dirty="0" smtClean="0"/>
              <a:t>zakończenie</a:t>
            </a:r>
            <a:endParaRPr lang="pl-PL" sz="2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chemeClr val="bg1"/>
                </a:solidFill>
              </a:rPr>
              <a:t>NAUKA ORGANIZACJI I ZARZĄDZANIA</a:t>
            </a:r>
          </a:p>
          <a:p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232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8924" y="1124744"/>
            <a:ext cx="8633556" cy="55172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600" b="1" u="sng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WARUNKI ROZWIĄZANIA KONFLIKTU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</a:rPr>
              <a:t>1. Konflikt musi być </a:t>
            </a:r>
            <a:r>
              <a:rPr lang="pl-PL" sz="2400" b="1" u="sng" dirty="0" smtClean="0">
                <a:solidFill>
                  <a:srgbClr val="008080"/>
                </a:solidFill>
              </a:rPr>
              <a:t>jawny</a:t>
            </a:r>
            <a:r>
              <a:rPr lang="pl-PL" sz="2400" b="1" dirty="0" smtClean="0">
                <a:solidFill>
                  <a:srgbClr val="008080"/>
                </a:solidFill>
              </a:rPr>
              <a:t> </a:t>
            </a:r>
            <a:r>
              <a:rPr lang="pl-PL" sz="2200" dirty="0" smtClean="0"/>
              <a:t>(nie może być utajniony).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</a:rPr>
              <a:t>2. Musi istnieć tzw. </a:t>
            </a:r>
            <a:r>
              <a:rPr lang="pl-PL" sz="2400" b="1" u="sng" dirty="0">
                <a:solidFill>
                  <a:srgbClr val="008080"/>
                </a:solidFill>
              </a:rPr>
              <a:t>t</a:t>
            </a:r>
            <a:r>
              <a:rPr lang="pl-PL" sz="2400" b="1" u="sng" dirty="0" smtClean="0">
                <a:solidFill>
                  <a:srgbClr val="008080"/>
                </a:solidFill>
              </a:rPr>
              <a:t>rzecia strona </a:t>
            </a:r>
            <a:r>
              <a:rPr lang="pl-PL" sz="2400" b="1" dirty="0" smtClean="0">
                <a:solidFill>
                  <a:srgbClr val="008080"/>
                </a:solidFill>
              </a:rPr>
              <a:t>nie zaangażowana w konflikt.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(arbiter, autorytet osobisty, autorytet kierownika, bezstronność)</a:t>
            </a:r>
          </a:p>
          <a:p>
            <a:pPr marL="0" indent="0">
              <a:spcBef>
                <a:spcPts val="0"/>
              </a:spcBef>
              <a:buNone/>
            </a:pPr>
            <a:endParaRPr lang="pl-PL" sz="11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000" b="1" dirty="0" smtClean="0"/>
              <a:t>Autorytet kierownika</a:t>
            </a:r>
          </a:p>
          <a:p>
            <a:pPr marL="0" indent="0">
              <a:spcBef>
                <a:spcPts val="0"/>
              </a:spcBef>
              <a:buNone/>
            </a:pPr>
            <a:endParaRPr lang="pl-PL" sz="2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000" b="1" dirty="0"/>
              <a:t>	</a:t>
            </a:r>
            <a:r>
              <a:rPr lang="pl-PL" sz="2000" b="1" dirty="0" smtClean="0"/>
              <a:t>Arbiter 					Narzuca swoja wolę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					</a:t>
            </a:r>
            <a:r>
              <a:rPr lang="pl-PL" sz="2000" dirty="0" smtClean="0"/>
              <a:t>- uległość skonfliktowanych stron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000" dirty="0" smtClean="0"/>
              <a:t>					- brak chęci do rozwiązania konfliktu</a:t>
            </a:r>
          </a:p>
          <a:p>
            <a:pPr marL="0" indent="0">
              <a:spcBef>
                <a:spcPts val="0"/>
              </a:spcBef>
              <a:buNone/>
            </a:pPr>
            <a:endParaRPr lang="pl-PL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pl-PL" sz="2400" b="1" dirty="0" smtClean="0">
                <a:solidFill>
                  <a:srgbClr val="008080"/>
                </a:solidFill>
              </a:rPr>
              <a:t>3. Strony konfliktu muszą łączyć jakieś </a:t>
            </a:r>
            <a:r>
              <a:rPr lang="pl-PL" sz="2400" b="1" u="sng" dirty="0" smtClean="0">
                <a:solidFill>
                  <a:srgbClr val="008080"/>
                </a:solidFill>
              </a:rPr>
              <a:t>niekonfliktowe stosunki.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 smtClean="0"/>
              <a:t>(powołanie się na te stosunki i możliwość ustępstw w negocjacjach)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58808" cy="908720"/>
          </a:xfrm>
          <a:prstGeom prst="rect">
            <a:avLst/>
          </a:prstGeom>
          <a:solidFill>
            <a:srgbClr val="00808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/>
              <a:t>NAUKA ORGANIZACJI I ZARZĄDZANIA</a:t>
            </a:r>
          </a:p>
          <a:p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Jednostka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organizacji – KONFLIKT W ORGANIZACJI</a:t>
            </a:r>
            <a:endParaRPr lang="pl-PL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Łącznik prosty ze strzałką 3"/>
          <p:cNvCxnSpPr/>
          <p:nvPr/>
        </p:nvCxnSpPr>
        <p:spPr>
          <a:xfrm flipH="1">
            <a:off x="2222245" y="3839728"/>
            <a:ext cx="2129434" cy="296160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4375723" y="3839728"/>
            <a:ext cx="2308553" cy="296160"/>
          </a:xfrm>
          <a:prstGeom prst="straightConnector1">
            <a:avLst/>
          </a:prstGeom>
          <a:ln w="28575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34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7483</TotalTime>
  <Words>995</Words>
  <Application>Microsoft Office PowerPoint</Application>
  <PresentationFormat>Pokaz na ekranie (4:3)</PresentationFormat>
  <Paragraphs>337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8" baseType="lpstr">
      <vt:lpstr>Agency FB</vt:lpstr>
      <vt:lpstr>Arial</vt:lpstr>
      <vt:lpstr>Calibri</vt:lpstr>
      <vt:lpstr>Comic Sans MS</vt:lpstr>
      <vt:lpstr>Wingdings</vt:lpstr>
      <vt:lpstr>Motyw pakietu Office</vt:lpstr>
      <vt:lpstr>NAUKA ORGANIZACJI I ZARZĄDZANIA          III SSA, III SNA licencjat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</dc:creator>
  <cp:lastModifiedBy>Małgorzata Giełda</cp:lastModifiedBy>
  <cp:revision>520</cp:revision>
  <cp:lastPrinted>2017-10-06T09:14:31Z</cp:lastPrinted>
  <dcterms:created xsi:type="dcterms:W3CDTF">2017-10-03T20:06:39Z</dcterms:created>
  <dcterms:modified xsi:type="dcterms:W3CDTF">2017-12-15T10:22:49Z</dcterms:modified>
</cp:coreProperties>
</file>