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3"/>
  </p:notesMasterIdLst>
  <p:sldIdLst>
    <p:sldId id="256" r:id="rId6"/>
    <p:sldId id="292" r:id="rId7"/>
    <p:sldId id="295" r:id="rId8"/>
    <p:sldId id="451" r:id="rId9"/>
    <p:sldId id="453" r:id="rId10"/>
    <p:sldId id="452" r:id="rId11"/>
    <p:sldId id="454" r:id="rId12"/>
    <p:sldId id="455" r:id="rId13"/>
    <p:sldId id="456" r:id="rId14"/>
    <p:sldId id="457" r:id="rId15"/>
    <p:sldId id="460" r:id="rId16"/>
    <p:sldId id="459" r:id="rId17"/>
    <p:sldId id="458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1" r:id="rId28"/>
    <p:sldId id="472" r:id="rId29"/>
    <p:sldId id="473" r:id="rId30"/>
    <p:sldId id="474" r:id="rId31"/>
    <p:sldId id="325" r:id="rId32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24C"/>
    <a:srgbClr val="A0BBDC"/>
    <a:srgbClr val="D4650A"/>
    <a:srgbClr val="008080"/>
    <a:srgbClr val="E9F1F5"/>
    <a:srgbClr val="D0E3EA"/>
    <a:srgbClr val="E20000"/>
    <a:srgbClr val="996633"/>
    <a:srgbClr val="FF7171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8046" autoAdjust="0"/>
  </p:normalViewPr>
  <p:slideViewPr>
    <p:cSldViewPr>
      <p:cViewPr varScale="1">
        <p:scale>
          <a:sx n="74" d="100"/>
          <a:sy n="74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F172B-A4BF-4F18-94F3-53B90B245F5B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4AADB-CE64-4B66-99A7-895152BA1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49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27928D-04B7-4A79-88B6-0D39FF54F44C}" type="slidenum">
              <a:rPr lang="pl-PL" altLang="pl-PL" sz="1200">
                <a:solidFill>
                  <a:prstClr val="black"/>
                </a:solidFill>
              </a:rPr>
              <a:pPr/>
              <a:t>24</a:t>
            </a:fld>
            <a:endParaRPr lang="pl-PL" altLang="pl-P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1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87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65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737A4-6F84-48C0-8D01-27038CA61EB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57816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9DDD4-6EF1-49D4-9BEA-1357E32E80C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9792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D020-87CC-49EA-B200-08788D9E733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67390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8A73-31F4-4D53-BED8-9F01A8A4D3F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25916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BA9B-2DB4-4324-A93A-368965C1695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297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116-4D65-4354-9262-9C567FFC556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47154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A448D-9BF3-41C0-8FF2-28A0A25C879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75308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D021-8397-4428-8A73-8FED8691A03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5612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3581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38D0-E00A-4591-8598-F04421E6669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55300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21B0-19E4-4802-AB82-D2CF4127112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90288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2A2C0-8D2E-4C3D-BEBC-D3CC2D1C6E6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9547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737A4-6F84-48C0-8D01-27038CA61EB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65750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9DDD4-6EF1-49D4-9BEA-1357E32E80C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27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D020-87CC-49EA-B200-08788D9E733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514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8A73-31F4-4D53-BED8-9F01A8A4D3F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74681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BA9B-2DB4-4324-A93A-368965C1695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50733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116-4D65-4354-9262-9C567FFC556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0993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A448D-9BF3-41C0-8FF2-28A0A25C879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3423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128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D021-8397-4428-8A73-8FED8691A03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87953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38D0-E00A-4591-8598-F04421E6669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18570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21B0-19E4-4802-AB82-D2CF4127112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4043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2A2C0-8D2E-4C3D-BEBC-D3CC2D1C6E6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67649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737A4-6F84-48C0-8D01-27038CA61EB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87195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9DDD4-6EF1-49D4-9BEA-1357E32E80C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2721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D020-87CC-49EA-B200-08788D9E733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07222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8A73-31F4-4D53-BED8-9F01A8A4D3F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24184"/>
      </p:ext>
    </p:extLst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BA9B-2DB4-4324-A93A-368965C1695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50239"/>
      </p:ext>
    </p:extLst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116-4D65-4354-9262-9C567FFC556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91090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65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A448D-9BF3-41C0-8FF2-28A0A25C879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38111"/>
      </p:ext>
    </p:extLst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D021-8397-4428-8A73-8FED8691A03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67039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38D0-E00A-4591-8598-F04421E6669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07533"/>
      </p:ext>
    </p:extLst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21B0-19E4-4802-AB82-D2CF4127112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9333"/>
      </p:ext>
    </p:extLst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2A2C0-8D2E-4C3D-BEBC-D3CC2D1C6E6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56115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737A4-6F84-48C0-8D01-27038CA61EB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26108"/>
      </p:ext>
    </p:extLst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9DDD4-6EF1-49D4-9BEA-1357E32E80C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84660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D020-87CC-49EA-B200-08788D9E733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83524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8A73-31F4-4D53-BED8-9F01A8A4D3F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7957"/>
      </p:ext>
    </p:extLst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BA9B-2DB4-4324-A93A-368965C1695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60634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116-4D65-4354-9262-9C567FFC556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00639"/>
      </p:ext>
    </p:extLst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A448D-9BF3-41C0-8FF2-28A0A25C879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7770"/>
      </p:ext>
    </p:extLst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D021-8397-4428-8A73-8FED8691A03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6941"/>
      </p:ext>
    </p:extLst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38D0-E00A-4591-8598-F04421E6669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24492"/>
      </p:ext>
    </p:extLst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21B0-19E4-4802-AB82-D2CF4127112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44557"/>
      </p:ext>
    </p:extLst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2A2C0-8D2E-4C3D-BEBC-D3CC2D1C6E6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8434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49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7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2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6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7E90-A204-4B81-9AA5-1FC1261BBB9C}" type="datetimeFigureOut">
              <a:rPr lang="pl-PL" smtClean="0"/>
              <a:t>2018-01-19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77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FBFAD0-B94D-45C0-9CB5-F0D39DC7B7F6}" type="slidenum">
              <a:rPr lang="pl-PL" altLang="pl-PL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6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FBFAD0-B94D-45C0-9CB5-F0D39DC7B7F6}" type="slidenum">
              <a:rPr lang="pl-PL" altLang="pl-PL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FBFAD0-B94D-45C0-9CB5-F0D39DC7B7F6}" type="slidenum">
              <a:rPr lang="pl-PL" altLang="pl-PL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1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FBFAD0-B94D-45C0-9CB5-F0D39DC7B7F6}" type="slidenum">
              <a:rPr lang="pl-PL" altLang="pl-PL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9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80920" cy="6264696"/>
          </a:xfrm>
          <a:noFill/>
          <a:ln w="25400">
            <a:solidFill>
              <a:srgbClr val="002060">
                <a:alpha val="50000"/>
              </a:srgbClr>
            </a:solidFill>
          </a:ln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ORGANIZACJI I ZARZĄDZANIA</a:t>
            </a:r>
            <a:r>
              <a:rPr lang="pl-PL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nn-NO" sz="1800" dirty="0" smtClean="0"/>
              <a:t>I</a:t>
            </a:r>
            <a:r>
              <a:rPr lang="pl-PL" sz="1800" dirty="0" smtClean="0"/>
              <a:t>II </a:t>
            </a:r>
            <a:r>
              <a:rPr lang="nn-NO" sz="1800" dirty="0" smtClean="0"/>
              <a:t>SS</a:t>
            </a:r>
            <a:r>
              <a:rPr lang="pl-PL" sz="1800" dirty="0" smtClean="0"/>
              <a:t>A, </a:t>
            </a:r>
            <a:r>
              <a:rPr lang="nn-NO" sz="1800" dirty="0" smtClean="0"/>
              <a:t>I</a:t>
            </a:r>
            <a:r>
              <a:rPr lang="pl-PL" sz="1800" dirty="0" smtClean="0"/>
              <a:t>II </a:t>
            </a:r>
            <a:r>
              <a:rPr lang="nn-NO" sz="1800" dirty="0" smtClean="0"/>
              <a:t>SN</a:t>
            </a:r>
            <a:r>
              <a:rPr lang="pl-PL" sz="1800" dirty="0" smtClean="0"/>
              <a:t>A licencjat</a:t>
            </a:r>
            <a:endParaRPr lang="pl-P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21757"/>
            <a:ext cx="4910220" cy="493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994420"/>
            <a:ext cx="892899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 Z POJĘCIEM: </a:t>
            </a:r>
            <a:r>
              <a:rPr lang="pl-PL" sz="2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Pojęcia tożsame</a:t>
            </a:r>
          </a:p>
          <a:p>
            <a:pPr marL="0" indent="0" algn="ctr">
              <a:buNone/>
            </a:pPr>
            <a:endParaRPr lang="pl-PL" sz="1050" dirty="0" smtClean="0"/>
          </a:p>
          <a:p>
            <a:pPr marL="0" indent="0" algn="ctr">
              <a:buNone/>
            </a:pPr>
            <a:endParaRPr lang="pl-PL" sz="1050" dirty="0" smtClean="0"/>
          </a:p>
          <a:p>
            <a:pPr marL="0" indent="0" algn="ctr">
              <a:buNone/>
            </a:pPr>
            <a:endParaRPr lang="pl-PL" sz="1050" dirty="0"/>
          </a:p>
          <a:p>
            <a:pPr marL="0" indent="0" algn="ctr">
              <a:buNone/>
            </a:pPr>
            <a:endParaRPr lang="pl-PL" sz="1050" dirty="0" smtClean="0"/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Współcześnie zarządzanie uznaje się za jedną z metod rządzenia.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r="9553"/>
          <a:stretch/>
        </p:blipFill>
        <p:spPr bwMode="auto">
          <a:xfrm>
            <a:off x="5220072" y="3501008"/>
            <a:ext cx="4418067" cy="26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1988840"/>
            <a:ext cx="85689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 a </a:t>
            </a:r>
            <a:r>
              <a:rPr lang="pl-P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RZĄDZENIE</a:t>
            </a: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różnice</a:t>
            </a:r>
          </a:p>
          <a:p>
            <a:endParaRPr lang="pl-PL" sz="800" dirty="0"/>
          </a:p>
          <a:p>
            <a:r>
              <a:rPr lang="pl-PL" sz="2200" dirty="0"/>
              <a:t>Kryterium wyodrębnienia jest </a:t>
            </a:r>
            <a:r>
              <a:rPr lang="pl-PL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źródło władzy</a:t>
            </a:r>
            <a:r>
              <a:rPr lang="pl-PL" sz="2200" dirty="0"/>
              <a:t>.</a:t>
            </a:r>
          </a:p>
          <a:p>
            <a:endParaRPr lang="pl-PL" sz="800" dirty="0" smtClean="0"/>
          </a:p>
          <a:p>
            <a:r>
              <a:rPr lang="pl-PL" sz="2200" dirty="0" smtClean="0"/>
              <a:t>„</a:t>
            </a:r>
            <a:r>
              <a:rPr lang="pl-PL" sz="2200" dirty="0"/>
              <a:t>Tym co rozróżnia zarządzanie od rządzenia jest specyfika </a:t>
            </a:r>
            <a:r>
              <a:rPr lang="pl-PL" sz="2200" b="1" dirty="0"/>
              <a:t>stosunków między rządzącymi a rządzonymi</a:t>
            </a:r>
            <a:r>
              <a:rPr lang="pl-PL" sz="2200" dirty="0"/>
              <a:t>.</a:t>
            </a:r>
          </a:p>
          <a:p>
            <a:endParaRPr lang="pl-PL" sz="1000" dirty="0" smtClean="0"/>
          </a:p>
          <a:p>
            <a:r>
              <a:rPr lang="pl-PL" sz="2200" dirty="0" smtClean="0"/>
              <a:t>„</a:t>
            </a:r>
            <a:r>
              <a:rPr lang="pl-PL" sz="2200" dirty="0"/>
              <a:t>Owe stosunki oparte są </a:t>
            </a:r>
            <a:endParaRPr lang="pl-PL" sz="2200" dirty="0" smtClean="0"/>
          </a:p>
          <a:p>
            <a:r>
              <a:rPr lang="pl-PL" sz="2200" dirty="0" smtClean="0"/>
              <a:t>na </a:t>
            </a:r>
            <a:r>
              <a:rPr lang="pl-PL" sz="2200" dirty="0"/>
              <a:t>formalnej </a:t>
            </a:r>
            <a:r>
              <a:rPr lang="pl-PL" sz="2200" b="1" dirty="0"/>
              <a:t>legitymizacji władzy</a:t>
            </a:r>
            <a:r>
              <a:rPr lang="pl-PL" sz="2200" dirty="0"/>
              <a:t>, </a:t>
            </a:r>
            <a:endParaRPr lang="pl-PL" sz="2200" dirty="0" smtClean="0"/>
          </a:p>
          <a:p>
            <a:r>
              <a:rPr lang="pl-PL" sz="2200" dirty="0" smtClean="0"/>
              <a:t>brak </a:t>
            </a:r>
            <a:r>
              <a:rPr lang="pl-PL" sz="2200" dirty="0"/>
              <a:t>jej akceptacji, powoduje </a:t>
            </a:r>
            <a:endParaRPr lang="pl-PL" sz="2200" dirty="0" smtClean="0"/>
          </a:p>
          <a:p>
            <a:r>
              <a:rPr lang="pl-PL" sz="2200" dirty="0" smtClean="0"/>
              <a:t>odwołanie </a:t>
            </a:r>
            <a:r>
              <a:rPr lang="pl-PL" sz="2200" dirty="0"/>
              <a:t>się do </a:t>
            </a:r>
            <a:r>
              <a:rPr lang="pl-PL" sz="2200" b="1" dirty="0"/>
              <a:t>przymusu państwowego</a:t>
            </a:r>
            <a:r>
              <a:rPr lang="pl-PL" sz="2200" dirty="0"/>
              <a:t>. </a:t>
            </a:r>
          </a:p>
          <a:p>
            <a:r>
              <a:rPr lang="pl-PL" sz="2200" dirty="0"/>
              <a:t>Podstawowym </a:t>
            </a:r>
            <a:r>
              <a:rPr lang="pl-PL" sz="2200" b="1" dirty="0"/>
              <a:t>sposobem rządzenia </a:t>
            </a:r>
            <a:endParaRPr lang="pl-PL" sz="2200" b="1" dirty="0" smtClean="0"/>
          </a:p>
          <a:p>
            <a:r>
              <a:rPr lang="pl-PL" sz="2200" b="1" dirty="0" smtClean="0"/>
              <a:t>jest </a:t>
            </a:r>
            <a:r>
              <a:rPr lang="pl-PL" sz="2200" b="1" dirty="0"/>
              <a:t>hierarchia</a:t>
            </a:r>
            <a:r>
              <a:rPr lang="pl-PL" sz="2200" dirty="0"/>
              <a:t>, odnoszona </a:t>
            </a:r>
            <a:endParaRPr lang="pl-PL" sz="2200" dirty="0" smtClean="0"/>
          </a:p>
          <a:p>
            <a:r>
              <a:rPr lang="pl-PL" sz="2200" dirty="0" smtClean="0"/>
              <a:t>do </a:t>
            </a:r>
            <a:r>
              <a:rPr lang="pl-PL" sz="2200" dirty="0"/>
              <a:t>poziomu makrospołecznego</a:t>
            </a:r>
            <a:r>
              <a:rPr lang="pl-PL" sz="2200" dirty="0" smtClean="0"/>
              <a:t>.”</a:t>
            </a:r>
          </a:p>
          <a:p>
            <a:r>
              <a:rPr lang="pl-PL" sz="1200" dirty="0" smtClean="0"/>
              <a:t>			(</a:t>
            </a:r>
            <a:r>
              <a:rPr lang="pl-PL" sz="1200" dirty="0"/>
              <a:t>Agnieszka </a:t>
            </a:r>
            <a:r>
              <a:rPr lang="pl-PL" sz="1200" dirty="0" err="1"/>
              <a:t>Chrisidu</a:t>
            </a:r>
            <a:r>
              <a:rPr lang="pl-PL" sz="1200" dirty="0"/>
              <a:t>-Budnik</a:t>
            </a:r>
            <a:r>
              <a:rPr lang="pl-PL" sz="1200" dirty="0" smtClean="0"/>
              <a:t>)</a:t>
            </a:r>
            <a:endParaRPr lang="pl-PL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0" y="1052736"/>
            <a:ext cx="1292106" cy="9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35" y="945240"/>
            <a:ext cx="1979704" cy="19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4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99" y="4365104"/>
            <a:ext cx="3293922" cy="247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124744"/>
            <a:ext cx="8928992" cy="57332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 Z POJĘCIEM: </a:t>
            </a:r>
            <a:r>
              <a:rPr lang="pl-PL" sz="2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Pojęcia tożsame</a:t>
            </a:r>
          </a:p>
          <a:p>
            <a:pPr marL="0" indent="0" algn="ctr">
              <a:buNone/>
            </a:pPr>
            <a:endParaRPr lang="pl-PL" sz="1050" dirty="0" smtClean="0"/>
          </a:p>
          <a:p>
            <a:pPr marL="0" indent="0" algn="ctr">
              <a:buNone/>
            </a:pPr>
            <a:endParaRPr lang="pl-PL" sz="1050" dirty="0" smtClean="0"/>
          </a:p>
          <a:p>
            <a:pPr marL="0" indent="0">
              <a:buNone/>
            </a:pPr>
            <a:r>
              <a:rPr lang="pl-PL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 a </a:t>
            </a:r>
            <a:r>
              <a:rPr lang="pl-PL" sz="2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ADMINISTROWANIE</a:t>
            </a: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prakseologii</a:t>
            </a:r>
            <a:endParaRPr lang="pl-PL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sz="2200" dirty="0" smtClean="0"/>
              <a:t>Założenie: rozpatrujemy administrowanie w znaczeniu czynnościowym.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Kryterium </a:t>
            </a:r>
            <a:r>
              <a:rPr lang="pl-PL" sz="2200" dirty="0"/>
              <a:t>wyodrębnienia </a:t>
            </a:r>
            <a:r>
              <a:rPr lang="pl-PL" sz="2200" dirty="0" smtClean="0"/>
              <a:t>jest „(…) </a:t>
            </a: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funkcja w instytucji</a:t>
            </a:r>
            <a:r>
              <a:rPr lang="pl-PL" sz="22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scharakteryzowana przede wszystkim przez to,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że występuje ona tylko w </a:t>
            </a:r>
            <a:r>
              <a:rPr lang="pl-PL" sz="2200" b="1" dirty="0" smtClean="0"/>
              <a:t>instytucjach względnie trwale zorganizowanych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i </a:t>
            </a:r>
            <a:r>
              <a:rPr lang="pl-PL" sz="2200" b="1" dirty="0" smtClean="0"/>
              <a:t>regulując ich funkcjonowanie </a:t>
            </a:r>
            <a:r>
              <a:rPr lang="pl-PL" sz="2200" dirty="0" smtClean="0"/>
              <a:t>(wewnątrz i w stosunkach z otoczeniem)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/>
              <a:t>nie obejmuje </a:t>
            </a:r>
            <a:r>
              <a:rPr lang="pl-PL" sz="2200" dirty="0" smtClean="0"/>
              <a:t>jednak bezpośrednio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realizowania podstawowego </a:t>
            </a:r>
            <a:r>
              <a:rPr lang="pl-PL" sz="2200" b="1" dirty="0" smtClean="0"/>
              <a:t>celu danej instytucji</a:t>
            </a:r>
            <a:r>
              <a:rPr lang="pl-PL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Przyczynia się więc do realizacji tego celu raczej pośrednio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i raczej ze względu na formy funkcjonowania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niż na ich treść merytoryczną.”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pl-PL" sz="1600" dirty="0" smtClean="0"/>
              <a:t>				              (Jan Zieleniewski)</a:t>
            </a:r>
            <a:endParaRPr lang="pl-PL" sz="16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6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124744"/>
            <a:ext cx="892899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INTERPRETACJE POJĘCIA: </a:t>
            </a:r>
            <a:r>
              <a:rPr lang="pl-PL" sz="2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2232268" y="2204864"/>
            <a:ext cx="46439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ZARZĄDZANIE</a:t>
            </a:r>
          </a:p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(INTERPRETACJA)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144036" y="3789040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PRAKSEOLOGICZNA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6876256" y="3789040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SOCJOLOGICZNA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4788024" y="5085184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SYSTEMOWA</a:t>
            </a:r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232268" y="5085184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CYBERNETYCZNA</a:t>
            </a:r>
            <a:endParaRPr lang="pl-PL" dirty="0"/>
          </a:p>
        </p:txBody>
      </p:sp>
      <p:cxnSp>
        <p:nvCxnSpPr>
          <p:cNvPr id="10" name="Łącznik prosty ze strzałką 9"/>
          <p:cNvCxnSpPr>
            <a:stCxn id="2" idx="2"/>
          </p:cNvCxnSpPr>
          <p:nvPr/>
        </p:nvCxnSpPr>
        <p:spPr>
          <a:xfrm flipH="1">
            <a:off x="1188152" y="3140968"/>
            <a:ext cx="336611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stCxn id="2" idx="2"/>
          </p:cNvCxnSpPr>
          <p:nvPr/>
        </p:nvCxnSpPr>
        <p:spPr>
          <a:xfrm>
            <a:off x="4554262" y="3140968"/>
            <a:ext cx="336611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2" idx="2"/>
          </p:cNvCxnSpPr>
          <p:nvPr/>
        </p:nvCxnSpPr>
        <p:spPr>
          <a:xfrm flipH="1">
            <a:off x="3276384" y="3140968"/>
            <a:ext cx="127787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2" idx="2"/>
          </p:cNvCxnSpPr>
          <p:nvPr/>
        </p:nvCxnSpPr>
        <p:spPr>
          <a:xfrm>
            <a:off x="4554262" y="3140968"/>
            <a:ext cx="1169866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7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124744"/>
            <a:ext cx="8928992" cy="57332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INTERPRETACJA PRAKSEOLOGICZNA POJĘCIA: </a:t>
            </a:r>
            <a:r>
              <a:rPr lang="pl-PL" sz="2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sz="2200" dirty="0" smtClean="0"/>
              <a:t>Założenie: pojęciem wyjściowym dla zarządzania jest kierowanie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dirty="0" smtClean="0"/>
              <a:t>Kierowanie w ujęciu wąskim, w organizacji nieformalnej nazywane jest </a:t>
            </a: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przewodzeniem (przywództwem).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251520" y="2667083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ujmowane w ogólnym znaczeniu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6732240" y="2667083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ujmowane w wąskim znaczeniu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610341" y="2204864"/>
            <a:ext cx="3923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KIEROWANIE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51520" y="4293096"/>
            <a:ext cx="410445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</a:t>
            </a:r>
            <a:r>
              <a:rPr lang="pl-PL" dirty="0" smtClean="0"/>
              <a:t>znacza powodowanie, </a:t>
            </a:r>
          </a:p>
          <a:p>
            <a:pPr algn="ctr"/>
            <a:r>
              <a:rPr lang="pl-PL" dirty="0" smtClean="0"/>
              <a:t>aby inne rzeczy funkcjonowały </a:t>
            </a:r>
          </a:p>
          <a:p>
            <a:pPr algn="ctr"/>
            <a:r>
              <a:rPr lang="pl-PL" dirty="0" smtClean="0"/>
              <a:t>zgodnie z celem kierującego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4788024" y="4293096"/>
            <a:ext cx="410445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</a:t>
            </a:r>
            <a:r>
              <a:rPr lang="pl-PL" dirty="0" smtClean="0"/>
              <a:t>dnosi się wyłącznie do ludzi i oznacza działanie zmierzające do spowodowania działania innych ludzi zgodnego z celem tego, kto nimi kieruje</a:t>
            </a:r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1331640" y="40050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7819505" y="40176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124744"/>
            <a:ext cx="892899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INTERPRETACJA PRAKSEOLOGICZNA POJĘCIA: </a:t>
            </a:r>
            <a:r>
              <a:rPr lang="pl-PL" sz="2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 algn="ctr">
              <a:buNone/>
            </a:pPr>
            <a:r>
              <a:rPr lang="pl-PL" sz="2200" dirty="0" smtClean="0"/>
              <a:t>Koncepcja prakseologiczna zrównuje kierowanie ludźmi z władzą.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2200" dirty="0" smtClean="0"/>
              <a:t>„„Władza nad ludźmi to nic innego, jak możność kierowania nimi”, co oczywiście wymaga przyzwolenia podwładnych, ich posłuszeństwa, „(…) obojętnie jakie jest jego źródło: miłość, zaufanie, interes, strach, czy cokolwiek innego.” Jednocześnie od tak rozumianej władzy rozróżnić trzeba autorytet” rzeczywisty i autorytet formalny.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l-PL" sz="1600" dirty="0" smtClean="0"/>
              <a:t>(Andrzej Pakuła, Jan </a:t>
            </a:r>
            <a:r>
              <a:rPr lang="pl-PL" sz="1600" dirty="0" err="1" smtClean="0"/>
              <a:t>ZIeleniewski</a:t>
            </a:r>
            <a:r>
              <a:rPr lang="pl-PL" sz="1600" dirty="0" smtClean="0"/>
              <a:t>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2492896"/>
            <a:ext cx="39233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KIEROWANIE</a:t>
            </a:r>
          </a:p>
          <a:p>
            <a:pPr algn="ctr"/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LUDŹMI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794438" y="2908394"/>
            <a:ext cx="2707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WŁADZA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ówna się 8"/>
          <p:cNvSpPr/>
          <p:nvPr/>
        </p:nvSpPr>
        <p:spPr>
          <a:xfrm>
            <a:off x="4548857" y="3139226"/>
            <a:ext cx="1000708" cy="46166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124744"/>
            <a:ext cx="892899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INTERPRETACJA PRAKSEOLOGICZNA POJĘCIA: </a:t>
            </a:r>
            <a:r>
              <a:rPr lang="pl-PL" sz="2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Główne obowiązki kierowników w zarządzaniu:</a:t>
            </a:r>
          </a:p>
          <a:p>
            <a:pPr marL="0" indent="0">
              <a:buNone/>
            </a:pPr>
            <a:endParaRPr lang="pl-PL" sz="22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pl-PL" sz="2200" b="1" dirty="0" smtClean="0"/>
              <a:t>powodowanie takiego zachowania się podwładnych</a:t>
            </a:r>
            <a:r>
              <a:rPr lang="pl-PL" sz="2200" dirty="0" smtClean="0"/>
              <a:t>, aby najpełniej przyczyniało się do realizacji przypadających im zadań,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pl-PL" sz="2200" b="1" dirty="0" smtClean="0"/>
              <a:t>stwarzanie warunków </a:t>
            </a:r>
            <a:r>
              <a:rPr lang="pl-PL" sz="2200" dirty="0" smtClean="0"/>
              <a:t>umożliwiających podwładnym wykonywanie zadań,</a:t>
            </a:r>
            <a:endParaRPr lang="pl-PL" sz="2200" dirty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pl-PL" sz="2200" b="1" dirty="0"/>
              <a:t>w</a:t>
            </a:r>
            <a:r>
              <a:rPr lang="pl-PL" sz="2200" b="1" dirty="0" smtClean="0"/>
              <a:t>szczepianie podwładnym nawyków</a:t>
            </a:r>
            <a:r>
              <a:rPr lang="pl-PL" sz="2200" dirty="0" smtClean="0"/>
              <a:t> dokładnego wykonywania otrzymanych instrukcji, z tym jednakże, że unikać należy ich nadmiaru oraz </a:t>
            </a:r>
            <a:r>
              <a:rPr lang="pl-PL" sz="2200" dirty="0" err="1" smtClean="0"/>
              <a:t>niedopuszczać</a:t>
            </a:r>
            <a:r>
              <a:rPr lang="pl-PL" sz="2200" dirty="0" smtClean="0"/>
              <a:t> do nieformalnej centralizacji,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pl-PL" sz="2200" b="1" dirty="0"/>
              <a:t>p</a:t>
            </a:r>
            <a:r>
              <a:rPr lang="pl-PL" sz="2200" b="1" dirty="0" smtClean="0"/>
              <a:t>rzyczynianie się do rozwoju</a:t>
            </a:r>
            <a:r>
              <a:rPr lang="pl-PL" sz="2200" dirty="0" smtClean="0"/>
              <a:t> zawodowego  i awansu życiowego podwładnych.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71758"/>
            <a:ext cx="1673492" cy="14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2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083761"/>
            <a:ext cx="892899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INTERPRETACJA PRAKSEOLOGICZNA POJĘCIA: </a:t>
            </a:r>
            <a:r>
              <a:rPr lang="pl-PL" sz="2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zrobienia w domu:</a:t>
            </a:r>
            <a:endParaRPr lang="pl-PL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200" dirty="0" smtClean="0"/>
              <a:t>Prakseologiczna konstrukcja odpowiedzialności kierowniczej</a:t>
            </a:r>
          </a:p>
          <a:p>
            <a:pPr marL="0" indent="0">
              <a:buNone/>
            </a:pPr>
            <a:r>
              <a:rPr lang="pl-PL" sz="2100" dirty="0" smtClean="0"/>
              <a:t>(każdy odpowiada w granicach rzeczywiście posiadanych możliwości działania)</a:t>
            </a:r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r>
              <a:rPr lang="pl-PL" sz="2200" dirty="0" smtClean="0"/>
              <a:t>Fazy czynności kierowniczych i cykl działań zorganizowanych</a:t>
            </a:r>
          </a:p>
          <a:p>
            <a:pPr marL="0" indent="0">
              <a:buNone/>
            </a:pPr>
            <a:endParaRPr lang="pl-PL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200" dirty="0" smtClean="0"/>
              <a:t>Funkcje zarządzania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1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124744"/>
            <a:ext cx="892899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INTERPRETACJA PRAKSEOLOGICZNA POJĘCIA: </a:t>
            </a:r>
            <a:r>
              <a:rPr lang="pl-PL" sz="2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Postacie kierowania ze względu na źródła władzy:</a:t>
            </a:r>
          </a:p>
          <a:p>
            <a:pPr marL="0" indent="0">
              <a:buNone/>
            </a:pPr>
            <a:endParaRPr lang="pl-PL" sz="11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pl-PL" sz="2200" b="1" dirty="0" smtClean="0"/>
              <a:t>rządzenie </a:t>
            </a:r>
            <a:r>
              <a:rPr lang="pl-PL" sz="2200" dirty="0" smtClean="0"/>
              <a:t>(władztwo – legalny przymus, przekonanie o legalności, działania kierownicze administracji publicznej)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pl-PL" sz="2200" b="1" dirty="0" smtClean="0"/>
              <a:t>zarządzanie </a:t>
            </a:r>
            <a:r>
              <a:rPr lang="pl-PL" sz="2200" dirty="0" smtClean="0"/>
              <a:t>(władztwo – własność zasobów, upoważnienie właściciela zasobów, organizacje gospodarcze, komercyjne)</a:t>
            </a:r>
            <a:endParaRPr lang="pl-PL" sz="2200" dirty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pl-PL" sz="2200" b="1" dirty="0" smtClean="0"/>
              <a:t>wymuszanie </a:t>
            </a:r>
            <a:r>
              <a:rPr lang="pl-PL" sz="2200" dirty="0" smtClean="0"/>
              <a:t>(władztwo – przymus nielegalny)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pl-PL" sz="2200" b="1" dirty="0" smtClean="0"/>
              <a:t>egzekwowanie roszczeń </a:t>
            </a:r>
            <a:r>
              <a:rPr lang="pl-PL" sz="2200" dirty="0" smtClean="0"/>
              <a:t>(władztwo – wyrok sądowy)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pl-PL" sz="2200" b="1" dirty="0" smtClean="0"/>
              <a:t>dobrowolne podporządkowanie </a:t>
            </a:r>
            <a:r>
              <a:rPr lang="pl-PL" sz="2200" dirty="0" smtClean="0"/>
              <a:t>( władztwo – inne źródła, np.: zaufanie, miłość, …)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7"/>
          <a:stretch/>
        </p:blipFill>
        <p:spPr bwMode="auto">
          <a:xfrm>
            <a:off x="2890918" y="4852509"/>
            <a:ext cx="3376972" cy="20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6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5536684" y="1791092"/>
            <a:ext cx="3456384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6377022" y="3279966"/>
            <a:ext cx="1890070" cy="1823494"/>
          </a:xfrm>
          <a:prstGeom prst="ellipse">
            <a:avLst/>
          </a:prstGeom>
          <a:solidFill>
            <a:srgbClr val="A0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124744"/>
            <a:ext cx="8878160" cy="57332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INTERPRETACJA </a:t>
            </a: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CYBERNETYCZNA POJĘCIA</a:t>
            </a: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sz="2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Cybernetyka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zajmuje </a:t>
            </a:r>
            <a:r>
              <a:rPr lang="pl-PL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procesami </a:t>
            </a:r>
            <a:r>
              <a:rPr lang="pl-PL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sterowania.</a:t>
            </a:r>
            <a:endParaRPr lang="pl-PL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200" b="1" u="sng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u="sng" dirty="0" smtClean="0"/>
              <a:t>Sterowanie:</a:t>
            </a:r>
          </a:p>
          <a:p>
            <a:pPr>
              <a:spcBef>
                <a:spcPts val="0"/>
              </a:spcBef>
            </a:pPr>
            <a:r>
              <a:rPr lang="pl-PL" sz="2200" dirty="0" smtClean="0"/>
              <a:t>pojęcie ogólniejsze od zarządzania</a:t>
            </a:r>
          </a:p>
          <a:p>
            <a:pPr>
              <a:spcBef>
                <a:spcPts val="0"/>
              </a:spcBef>
            </a:pPr>
            <a:r>
              <a:rPr lang="pl-PL" sz="2200" dirty="0" smtClean="0"/>
              <a:t>odnosi </a:t>
            </a:r>
            <a:r>
              <a:rPr lang="pl-PL" sz="2200" dirty="0"/>
              <a:t>się </a:t>
            </a:r>
            <a:r>
              <a:rPr lang="pl-PL" sz="2200" dirty="0" smtClean="0"/>
              <a:t>do </a:t>
            </a:r>
            <a:r>
              <a:rPr lang="pl-PL" sz="2200" dirty="0"/>
              <a:t>wielu zjawisk natury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u="sng" dirty="0" smtClean="0"/>
              <a:t>Sterowanie – definicja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jest to wszelkie celowe oddziaływanie jednego </a:t>
            </a:r>
            <a:r>
              <a:rPr lang="pl-PL" sz="2200" dirty="0"/>
              <a:t>systemu na </a:t>
            </a:r>
            <a:r>
              <a:rPr lang="pl-PL" sz="2200" dirty="0" smtClean="0"/>
              <a:t>inny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w </a:t>
            </a:r>
            <a:r>
              <a:rPr lang="pl-PL" sz="2200" dirty="0"/>
              <a:t>celu otrzymywania takich zmian </a:t>
            </a:r>
            <a:r>
              <a:rPr lang="pl-PL" sz="2200" dirty="0" smtClean="0"/>
              <a:t>przebiegu procesu </a:t>
            </a:r>
            <a:r>
              <a:rPr lang="pl-PL" sz="2200" dirty="0"/>
              <a:t>zachodzącego w przedmiocie sterowania lub stanu sterowanego systemu w danej chwili, które uważa się za </a:t>
            </a:r>
            <a:r>
              <a:rPr lang="pl-PL" sz="2200" dirty="0" smtClean="0"/>
              <a:t>pożądane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/>
              <a:t>Zarządzanie to szczególna </a:t>
            </a:r>
            <a:r>
              <a:rPr lang="pl-PL" sz="2200" b="1" dirty="0"/>
              <a:t>forma </a:t>
            </a:r>
            <a:r>
              <a:rPr lang="pl-PL" sz="2200" b="1" dirty="0" smtClean="0"/>
              <a:t>sterowania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00174" y="2420888"/>
            <a:ext cx="189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STEROWANIE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81024" y="3933056"/>
            <a:ext cx="152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ZARZĄDZANIE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100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124744"/>
            <a:ext cx="892899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INTERPRETACJA </a:t>
            </a: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CYBERNETYCZNA POJĘCIA</a:t>
            </a: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sz="2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Organizm (mechanizm),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który jest </a:t>
            </a:r>
            <a:r>
              <a:rPr lang="pl-PL" sz="2200" b="1" dirty="0" smtClean="0"/>
              <a:t>sterowalny i sterowany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/>
              <a:t>ma swoje centrum</a:t>
            </a:r>
            <a:r>
              <a:rPr lang="pl-PL" sz="2200" dirty="0" smtClean="0"/>
              <a:t>, które nim steruje.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Centrum steruje także innymi obiektami,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które współdziałają w systemie.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/>
              <a:t>Obiekty w systemie </a:t>
            </a:r>
            <a:r>
              <a:rPr lang="pl-PL" sz="2200" b="1" dirty="0" smtClean="0"/>
              <a:t>nie </a:t>
            </a:r>
            <a:r>
              <a:rPr lang="pl-PL" sz="2200" b="1" dirty="0"/>
              <a:t>mogą </a:t>
            </a:r>
            <a:r>
              <a:rPr lang="pl-PL" sz="2200" b="1" dirty="0" smtClean="0"/>
              <a:t>mieć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/>
              <a:t>pełnej </a:t>
            </a:r>
            <a:r>
              <a:rPr lang="pl-PL" sz="2200" b="1" dirty="0"/>
              <a:t>autonomii</a:t>
            </a:r>
            <a:r>
              <a:rPr lang="pl-PL" sz="2200" dirty="0"/>
              <a:t>, </a:t>
            </a: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system </a:t>
            </a:r>
            <a:r>
              <a:rPr lang="pl-PL" sz="2200" dirty="0"/>
              <a:t>istnieje o ile </a:t>
            </a: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traktują </a:t>
            </a:r>
            <a:r>
              <a:rPr lang="pl-PL" sz="2200" dirty="0"/>
              <a:t>one jego cele jako </a:t>
            </a:r>
            <a:r>
              <a:rPr lang="pl-PL" sz="2200" dirty="0" smtClean="0"/>
              <a:t>nadrzędne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/>
              <a:t>(</a:t>
            </a:r>
            <a:r>
              <a:rPr lang="pl-PL" sz="2200" dirty="0" smtClean="0"/>
              <a:t>występuje </a:t>
            </a:r>
            <a:r>
              <a:rPr lang="pl-PL" sz="2200" dirty="0"/>
              <a:t>wtedy synergia </a:t>
            </a:r>
            <a:r>
              <a:rPr lang="pl-PL" sz="2200" dirty="0" smtClean="0"/>
              <a:t>dodatnia).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/>
              <a:t>Synergia dodatnia  </a:t>
            </a:r>
            <a:r>
              <a:rPr lang="pl-PL" sz="2200" dirty="0"/>
              <a:t>– wartość działania systemu jako całości jest większa niż wartość </a:t>
            </a:r>
            <a:r>
              <a:rPr lang="pl-PL" sz="2200" dirty="0" smtClean="0"/>
              <a:t>dodawanych </a:t>
            </a:r>
            <a:r>
              <a:rPr lang="pl-PL" sz="2200" dirty="0"/>
              <a:t>efektów działania </a:t>
            </a:r>
            <a:r>
              <a:rPr lang="pl-PL" sz="2200" dirty="0" smtClean="0"/>
              <a:t>poszczególnych obiektów;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lipsa 1"/>
          <p:cNvSpPr/>
          <p:nvPr/>
        </p:nvSpPr>
        <p:spPr>
          <a:xfrm>
            <a:off x="5580112" y="2420888"/>
            <a:ext cx="3456384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6581611" y="3368692"/>
            <a:ext cx="1481289" cy="1416759"/>
          </a:xfrm>
          <a:prstGeom prst="ellipse">
            <a:avLst/>
          </a:prstGeom>
          <a:solidFill>
            <a:srgbClr val="A0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00" b="1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685707" y="4743486"/>
            <a:ext cx="164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/>
              <a:t>SYSTEM</a:t>
            </a:r>
          </a:p>
          <a:p>
            <a:pPr algn="ctr"/>
            <a:r>
              <a:rPr lang="pl-PL" sz="2400" b="1" dirty="0" smtClean="0"/>
              <a:t>ORGANIZM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44120" y="3764751"/>
            <a:ext cx="155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CENTRUM</a:t>
            </a:r>
          </a:p>
        </p:txBody>
      </p:sp>
      <p:sp>
        <p:nvSpPr>
          <p:cNvPr id="9" name="Elipsa 8"/>
          <p:cNvSpPr/>
          <p:nvPr/>
        </p:nvSpPr>
        <p:spPr>
          <a:xfrm>
            <a:off x="7497311" y="2733296"/>
            <a:ext cx="792088" cy="720080"/>
          </a:xfrm>
          <a:prstGeom prst="ellipse">
            <a:avLst/>
          </a:prstGeom>
          <a:solidFill>
            <a:srgbClr val="1C32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423"/>
            <a:ext cx="817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45" y="4340647"/>
            <a:ext cx="817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6" y="3276823"/>
            <a:ext cx="817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50" y="4077072"/>
            <a:ext cx="817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9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476672"/>
            <a:ext cx="8229600" cy="496855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ORGANIZACJI I ZARZĄDZANIA</a:t>
            </a: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ORGANIZACJI I ZARZĄDZANIA</a:t>
            </a:r>
          </a:p>
          <a:p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</p:txBody>
      </p:sp>
    </p:spTree>
    <p:extLst>
      <p:ext uri="{BB962C8B-B14F-4D97-AF65-F5344CB8AC3E}">
        <p14:creationId xmlns:p14="http://schemas.microsoft.com/office/powerpoint/2010/main" val="24178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95" y="1700808"/>
            <a:ext cx="3305944" cy="328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124744"/>
            <a:ext cx="892899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INTERPRETACJA </a:t>
            </a: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CYBERNETYCZNA POJĘCIA</a:t>
            </a: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sz="2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Sterowanie ma miejsce, </a:t>
            </a:r>
            <a:endParaRPr lang="pl-PL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jeżeli </a:t>
            </a:r>
            <a:r>
              <a:rPr lang="pl-P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obiektu sterującego jest </a:t>
            </a:r>
            <a:r>
              <a:rPr lang="pl-PL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celowe</a:t>
            </a:r>
            <a:endParaRPr lang="pl-PL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u="sng" dirty="0" smtClean="0"/>
              <a:t>Sterowanie świadome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(obiekt sterujący jest obdarzony świadomością)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sterowanie ma charakter działania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u="sng" dirty="0" smtClean="0"/>
              <a:t>Sterowanie zautomatyzowane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(obiekt sterujący nie ma świadomości, jest zaprogramowany)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/>
              <a:t>s</a:t>
            </a:r>
            <a:r>
              <a:rPr lang="pl-PL" sz="2200" dirty="0" smtClean="0"/>
              <a:t>terowanie ma jedynie charakter zachowania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(obiekt </a:t>
            </a:r>
            <a:r>
              <a:rPr lang="pl-PL" sz="2200" dirty="0"/>
              <a:t>sterujący jedynie zachowuje się, mimo celowości </a:t>
            </a:r>
            <a:r>
              <a:rPr lang="pl-PL" sz="2200" dirty="0" smtClean="0"/>
              <a:t>funkcjonowania</a:t>
            </a:r>
            <a:r>
              <a:rPr lang="pl-PL" sz="2200" dirty="0"/>
              <a:t>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124744"/>
            <a:ext cx="9043900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INTERPRETACJA </a:t>
            </a: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SYSTEMOWA POJĘCIA</a:t>
            </a: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sz="2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170180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 jest pojmowane funkcjonalnie</a:t>
            </a:r>
            <a:endParaRPr lang="pl-PL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01800" indent="0">
              <a:spcBef>
                <a:spcPts val="0"/>
              </a:spcBef>
              <a:buNone/>
            </a:pPr>
            <a:r>
              <a:rPr lang="pl-PL" sz="2000" dirty="0" smtClean="0"/>
              <a:t>jako </a:t>
            </a:r>
            <a:r>
              <a:rPr lang="pl-PL" sz="2000" dirty="0"/>
              <a:t>utrzymywanie równowagi między organizacją a jej otoczeniem </a:t>
            </a:r>
            <a:endParaRPr lang="pl-PL" sz="2000" dirty="0" smtClean="0"/>
          </a:p>
          <a:p>
            <a:pPr marL="1701800" indent="0">
              <a:spcBef>
                <a:spcPts val="0"/>
              </a:spcBef>
              <a:buNone/>
            </a:pPr>
            <a:r>
              <a:rPr lang="pl-PL" sz="2000" dirty="0" smtClean="0"/>
              <a:t>oraz </a:t>
            </a:r>
            <a:r>
              <a:rPr lang="pl-PL" sz="2000" dirty="0"/>
              <a:t>między wszystkimi jej podsystemami. </a:t>
            </a:r>
          </a:p>
          <a:p>
            <a:pPr marL="1701800" indent="0">
              <a:spcBef>
                <a:spcPts val="0"/>
              </a:spcBef>
              <a:buNone/>
            </a:pPr>
            <a:endParaRPr lang="pl-PL" sz="2200" b="1" u="sng" dirty="0"/>
          </a:p>
          <a:p>
            <a:pPr marL="1701800" indent="0">
              <a:spcBef>
                <a:spcPts val="0"/>
              </a:spcBef>
              <a:buNone/>
            </a:pPr>
            <a:r>
              <a:rPr lang="pl-PL" sz="2200" b="1" u="sng" dirty="0"/>
              <a:t>Utrzymywanie równowagi </a:t>
            </a:r>
            <a:endParaRPr lang="pl-PL" sz="2200" b="1" u="sng" dirty="0" smtClean="0"/>
          </a:p>
          <a:p>
            <a:pPr marL="1701800" indent="0">
              <a:spcBef>
                <a:spcPts val="0"/>
              </a:spcBef>
              <a:buNone/>
            </a:pPr>
            <a:r>
              <a:rPr lang="pl-PL" sz="2000" dirty="0" smtClean="0"/>
              <a:t>polega </a:t>
            </a:r>
            <a:r>
              <a:rPr lang="pl-PL" sz="2000" dirty="0"/>
              <a:t>na zapewnieniu organizacji odpowiednich zasileń, </a:t>
            </a:r>
            <a:endParaRPr lang="pl-PL" sz="2000" dirty="0" smtClean="0"/>
          </a:p>
          <a:p>
            <a:pPr marL="1701800" indent="0">
              <a:spcBef>
                <a:spcPts val="0"/>
              </a:spcBef>
              <a:buNone/>
            </a:pPr>
            <a:r>
              <a:rPr lang="pl-PL" sz="2000" dirty="0" smtClean="0"/>
              <a:t>które </a:t>
            </a:r>
            <a:r>
              <a:rPr lang="pl-PL" sz="2000" dirty="0"/>
              <a:t>pozwalają na zachowanie </a:t>
            </a:r>
            <a:r>
              <a:rPr lang="pl-PL" sz="2000" dirty="0" smtClean="0"/>
              <a:t>w otoczeniu </a:t>
            </a:r>
          </a:p>
          <a:p>
            <a:pPr marL="1701800" indent="0">
              <a:spcBef>
                <a:spcPts val="0"/>
              </a:spcBef>
              <a:buNone/>
            </a:pPr>
            <a:r>
              <a:rPr lang="pl-PL" sz="2000" dirty="0" smtClean="0"/>
              <a:t>odrębności, </a:t>
            </a:r>
            <a:r>
              <a:rPr lang="pl-PL" sz="2000" dirty="0"/>
              <a:t>integralności </a:t>
            </a:r>
            <a:r>
              <a:rPr lang="pl-PL" sz="2000" dirty="0" smtClean="0"/>
              <a:t>i </a:t>
            </a:r>
            <a:r>
              <a:rPr lang="pl-PL" sz="2000" dirty="0"/>
              <a:t>zdolności </a:t>
            </a:r>
            <a:r>
              <a:rPr lang="pl-PL" sz="2000" dirty="0" smtClean="0"/>
              <a:t>w formułowania </a:t>
            </a:r>
            <a:r>
              <a:rPr lang="pl-PL" sz="2000" dirty="0"/>
              <a:t>celów i </a:t>
            </a:r>
            <a:r>
              <a:rPr lang="pl-PL" sz="2000" dirty="0" smtClean="0"/>
              <a:t>strategii</a:t>
            </a:r>
          </a:p>
          <a:p>
            <a:pPr marL="1701800" indent="0">
              <a:spcBef>
                <a:spcPts val="0"/>
              </a:spcBef>
              <a:buNone/>
            </a:pPr>
            <a:r>
              <a:rPr lang="pl-PL" sz="2000" dirty="0" smtClean="0"/>
              <a:t>a </a:t>
            </a:r>
            <a:r>
              <a:rPr lang="pl-PL" sz="2000" dirty="0"/>
              <a:t>następnie </a:t>
            </a:r>
            <a:r>
              <a:rPr lang="pl-PL" sz="2000" dirty="0" smtClean="0"/>
              <a:t>do ich realizowania.</a:t>
            </a:r>
            <a:endParaRPr lang="pl-PL" sz="2000" dirty="0"/>
          </a:p>
          <a:p>
            <a:pPr marL="2419350" indent="0">
              <a:spcBef>
                <a:spcPts val="0"/>
              </a:spcBef>
              <a:buNone/>
            </a:pPr>
            <a:endParaRPr lang="pl-PL" sz="2200" b="1" dirty="0" smtClean="0"/>
          </a:p>
          <a:p>
            <a:pPr marL="2419350" indent="0">
              <a:spcBef>
                <a:spcPts val="0"/>
              </a:spcBef>
              <a:buNone/>
            </a:pPr>
            <a:endParaRPr lang="pl-PL" sz="2200" b="1" dirty="0"/>
          </a:p>
          <a:p>
            <a:pPr marL="2419350" indent="0">
              <a:spcBef>
                <a:spcPts val="0"/>
              </a:spcBef>
              <a:buNone/>
            </a:pPr>
            <a:endParaRPr lang="pl-PL" sz="2200" b="1" dirty="0"/>
          </a:p>
          <a:p>
            <a:pPr marL="1435100" indent="0" algn="ctr">
              <a:spcBef>
                <a:spcPts val="0"/>
              </a:spcBef>
              <a:buNone/>
            </a:pPr>
            <a:r>
              <a:rPr lang="pl-PL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Nadrzędnym celem zarządzania jest </a:t>
            </a:r>
            <a:endParaRPr lang="pl-PL" sz="2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35100" indent="0" algn="ctr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przetrwanie </a:t>
            </a:r>
            <a:r>
              <a:rPr lang="pl-PL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i adaptacja do otoczenia</a:t>
            </a:r>
            <a:endParaRPr lang="pl-PL" sz="2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9" r="28695"/>
          <a:stretch/>
        </p:blipFill>
        <p:spPr bwMode="auto">
          <a:xfrm>
            <a:off x="0" y="1916832"/>
            <a:ext cx="1814732" cy="45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3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r="6165"/>
          <a:stretch/>
        </p:blipFill>
        <p:spPr bwMode="auto">
          <a:xfrm>
            <a:off x="6527320" y="3789040"/>
            <a:ext cx="29307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124744"/>
            <a:ext cx="892899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INTERPRETACJA </a:t>
            </a: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SOCJOLOGICZNA POJĘCIA</a:t>
            </a:r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sz="2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 w organizacji formalnej jest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charakterystycznym stosunkiem społecznym 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Jest to </a:t>
            </a:r>
            <a:r>
              <a:rPr lang="pl-PL" sz="2200" b="1" dirty="0" smtClean="0"/>
              <a:t>sformalizowana relacja</a:t>
            </a:r>
            <a:r>
              <a:rPr lang="pl-PL" sz="22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która </a:t>
            </a:r>
            <a:r>
              <a:rPr lang="pl-PL" sz="2200" dirty="0"/>
              <a:t>występuje między pozycjami i rolami, </a:t>
            </a:r>
            <a:r>
              <a:rPr lang="pl-PL" sz="2200" dirty="0" smtClean="0"/>
              <a:t>które </a:t>
            </a:r>
            <a:r>
              <a:rPr lang="pl-PL" sz="2200" dirty="0"/>
              <a:t>są z nimi związane.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Zarządzanie </a:t>
            </a:r>
            <a:r>
              <a:rPr lang="pl-PL" sz="2200" dirty="0"/>
              <a:t>to </a:t>
            </a:r>
            <a:r>
              <a:rPr lang="pl-PL" sz="2200" b="1" dirty="0"/>
              <a:t>wtórny stosunek </a:t>
            </a:r>
            <a:r>
              <a:rPr lang="pl-PL" sz="2200" b="1" dirty="0" smtClean="0"/>
              <a:t>społeczny</a:t>
            </a:r>
            <a:r>
              <a:rPr lang="pl-PL" sz="22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który występuje </a:t>
            </a:r>
            <a:r>
              <a:rPr lang="pl-PL" sz="2200" dirty="0"/>
              <a:t>w </a:t>
            </a:r>
            <a:r>
              <a:rPr lang="pl-PL" sz="2200" b="1" dirty="0"/>
              <a:t>grupach </a:t>
            </a:r>
            <a:r>
              <a:rPr lang="pl-PL" sz="2200" b="1" dirty="0" smtClean="0"/>
              <a:t>wtórnych</a:t>
            </a:r>
            <a:r>
              <a:rPr lang="pl-PL" sz="22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charakteryzuje </a:t>
            </a:r>
            <a:r>
              <a:rPr lang="pl-PL" sz="2200" dirty="0"/>
              <a:t>się </a:t>
            </a:r>
            <a:r>
              <a:rPr lang="pl-PL" sz="2200" b="1" dirty="0"/>
              <a:t>oficjalnością, formalizacją, specjalizacją</a:t>
            </a:r>
            <a:r>
              <a:rPr lang="pl-PL" sz="2200" dirty="0"/>
              <a:t>, </a:t>
            </a: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/>
              <a:t>ograniczonym </a:t>
            </a:r>
            <a:r>
              <a:rPr lang="pl-PL" sz="2200" b="1" dirty="0"/>
              <a:t>zakresem tematycznym </a:t>
            </a:r>
            <a:r>
              <a:rPr lang="pl-PL" sz="2200" dirty="0"/>
              <a:t>interakcji i działań.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3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0825" y="2262950"/>
            <a:ext cx="5976938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KLASYFIKACJA DECYZJI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WEDŁUG </a:t>
            </a:r>
            <a:r>
              <a:rPr lang="pl-P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FUNKCJI KIEROWNICZYCH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decyzje związane z funkcją 	planowania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decyzje związane z funkcją 	organizowania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decyzje związane z funkcją 	rozkazywania*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decyzje związane z funkcją 	koordynowania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decyzje związane z funkcją 	kontrolowania</a:t>
            </a:r>
          </a:p>
        </p:txBody>
      </p:sp>
      <p:cxnSp>
        <p:nvCxnSpPr>
          <p:cNvPr id="19461" name="Łącznik prosty ze strzałką 5"/>
          <p:cNvCxnSpPr>
            <a:cxnSpLocks noChangeShapeType="1"/>
          </p:cNvCxnSpPr>
          <p:nvPr/>
        </p:nvCxnSpPr>
        <p:spPr bwMode="auto">
          <a:xfrm>
            <a:off x="1979613" y="6669088"/>
            <a:ext cx="7635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4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04" y="1733108"/>
            <a:ext cx="26066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pole tekstowe 7"/>
          <p:cNvSpPr txBox="1">
            <a:spLocks noChangeArrowheads="1"/>
          </p:cNvSpPr>
          <p:nvPr/>
        </p:nvSpPr>
        <p:spPr bwMode="auto">
          <a:xfrm>
            <a:off x="279400" y="6083300"/>
            <a:ext cx="84343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100" smtClean="0">
                <a:solidFill>
                  <a:srgbClr val="000000"/>
                </a:solidFill>
                <a:latin typeface="Calibri" pitchFamily="34" charset="0"/>
              </a:rPr>
              <a:t>* Z czasem następuje zmiana określenia: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100" smtClean="0">
                <a:solidFill>
                  <a:srgbClr val="000000"/>
                </a:solidFill>
                <a:latin typeface="Calibri" pitchFamily="34" charset="0"/>
              </a:rPr>
              <a:t>rozkazywanie		przewodzenie i / lub motywowanie.</a:t>
            </a:r>
          </a:p>
        </p:txBody>
      </p:sp>
      <p:sp>
        <p:nvSpPr>
          <p:cNvPr id="19464" name="pole tekstowe 8"/>
          <p:cNvSpPr txBox="1">
            <a:spLocks noChangeArrowheads="1"/>
          </p:cNvSpPr>
          <p:nvPr/>
        </p:nvSpPr>
        <p:spPr bwMode="auto">
          <a:xfrm>
            <a:off x="6802438" y="5079037"/>
            <a:ext cx="1458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b="1" dirty="0" smtClean="0">
                <a:solidFill>
                  <a:srgbClr val="000000"/>
                </a:solidFill>
                <a:latin typeface="Calibri" pitchFamily="34" charset="0"/>
              </a:rPr>
              <a:t>Henri </a:t>
            </a:r>
            <a:r>
              <a:rPr lang="pl-PL" altLang="pl-PL" sz="2000" b="1" dirty="0" err="1" smtClean="0">
                <a:solidFill>
                  <a:srgbClr val="000000"/>
                </a:solidFill>
                <a:latin typeface="Calibri" pitchFamily="34" charset="0"/>
              </a:rPr>
              <a:t>Fayol</a:t>
            </a:r>
            <a:endParaRPr lang="pl-PL" altLang="pl-PL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dirty="0" smtClean="0">
                <a:solidFill>
                  <a:srgbClr val="000000"/>
                </a:solidFill>
                <a:latin typeface="Calibri" pitchFamily="34" charset="0"/>
              </a:rPr>
              <a:t>(1841-1925)</a:t>
            </a:r>
          </a:p>
        </p:txBody>
      </p:sp>
      <p:cxnSp>
        <p:nvCxnSpPr>
          <p:cNvPr id="19465" name="Łącznik prostoliniowy 11"/>
          <p:cNvCxnSpPr>
            <a:cxnSpLocks noChangeShapeType="1"/>
          </p:cNvCxnSpPr>
          <p:nvPr/>
        </p:nvCxnSpPr>
        <p:spPr bwMode="auto">
          <a:xfrm>
            <a:off x="0" y="6083300"/>
            <a:ext cx="9396413" cy="0"/>
          </a:xfrm>
          <a:prstGeom prst="line">
            <a:avLst/>
          </a:prstGeom>
          <a:noFill/>
          <a:ln w="25400" algn="ctr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38231" y="1240665"/>
            <a:ext cx="56578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ZARZĄDZANIE JAKO PROCES </a:t>
            </a: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DECYZYJNY</a:t>
            </a:r>
            <a:endParaRPr lang="pl-PL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741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smtClean="0">
                <a:solidFill>
                  <a:srgbClr val="FFFFFF"/>
                </a:solidFill>
                <a:latin typeface="Tahoma" pitchFamily="34" charset="0"/>
              </a:rPr>
              <a:t>Pojęcia decydowania i decyzji</a:t>
            </a: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1563688" y="3116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400" smtClean="0">
              <a:solidFill>
                <a:srgbClr val="000000"/>
              </a:solidFill>
            </a:endParaRPr>
          </a:p>
        </p:txBody>
      </p:sp>
      <p:sp>
        <p:nvSpPr>
          <p:cNvPr id="36869" name="pole tekstowe 1"/>
          <p:cNvSpPr txBox="1">
            <a:spLocks noChangeArrowheads="1"/>
          </p:cNvSpPr>
          <p:nvPr/>
        </p:nvSpPr>
        <p:spPr bwMode="auto">
          <a:xfrm>
            <a:off x="0" y="1311275"/>
            <a:ext cx="867568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ZARZĄDZANIE JAKO PROCES DECYZYJNY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pl-PL" altLang="pl-PL" sz="2400" b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Organizowanie i kierowanie</a:t>
            </a:r>
            <a:endParaRPr lang="pl-PL" altLang="pl-PL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oczywisty związek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organizowanie to jedna z funkcji kierowniczych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400" b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Decydowanie i kierowanie</a:t>
            </a:r>
            <a:endParaRPr lang="pl-PL" altLang="pl-PL" sz="2400" u="sng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 teoretycznego i praktycznego punktu widzenia związek ten nie jest wcale oczywisty.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Można sądzić, że decydowanie jest jedną z funkcji kierowniczych.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Osobiście podzielam pogląd, że decydowanie: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(1) nie jest odrębną funkcją kierowniczą,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(2) lecz sposobem realizacji funkcji kierowniczych.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188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smtClean="0">
                <a:solidFill>
                  <a:srgbClr val="FFFFFF"/>
                </a:solidFill>
                <a:latin typeface="Tahoma" pitchFamily="34" charset="0"/>
              </a:rPr>
              <a:t>Pojęcia decydowania i decyzji</a:t>
            </a:r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1563688" y="3116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4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74650" y="1970088"/>
          <a:ext cx="8394700" cy="4541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6246"/>
                <a:gridCol w="2460862"/>
                <a:gridCol w="2727592"/>
              </a:tblGrid>
              <a:tr h="2523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kern="50" dirty="0">
                          <a:effectLst/>
                          <a:latin typeface="Calibri" panose="020F0502020204030204" pitchFamily="34" charset="0"/>
                        </a:rPr>
                        <a:t>Autorytet formalny i status kierownika</a:t>
                      </a:r>
                      <a:endParaRPr lang="pl-PL" sz="16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kern="50" dirty="0">
                          <a:effectLst/>
                          <a:latin typeface="Calibri" panose="020F0502020204030204" pitchFamily="34" charset="0"/>
                        </a:rPr>
                        <a:t>Role interpersonalne (3)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kern="5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6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kern="50" dirty="0">
                          <a:effectLst/>
                          <a:latin typeface="Calibri" panose="020F0502020204030204" pitchFamily="34" charset="0"/>
                        </a:rPr>
                        <a:t>Role informacyjne (3)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kern="5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6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kern="50" dirty="0">
                          <a:effectLst/>
                          <a:latin typeface="Calibri" panose="020F0502020204030204" pitchFamily="34" charset="0"/>
                        </a:rPr>
                        <a:t>Role decyzyjne (4)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kern="5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6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</a:tr>
              <a:tr h="126162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reprezentacyjna (ceremonialna)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 przywódcy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 łącznika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6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monitorująca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 dystrybutora informacji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 rzecznika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6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</a:rPr>
                        <a:t>inicjatora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</a:rPr>
                        <a:t> reagująca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</a:rPr>
                        <a:t> alokatora zasobów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</a:rPr>
                        <a:t> negocjatora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6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</a:tr>
              <a:tr h="2523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kern="50" dirty="0">
                          <a:effectLst/>
                          <a:latin typeface="Calibri" panose="020F0502020204030204" pitchFamily="34" charset="0"/>
                        </a:rPr>
                        <a:t>Role w administracji publicznej (5)</a:t>
                      </a:r>
                      <a:endParaRPr lang="pl-PL" sz="16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13946">
                <a:tc gridSpan="3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architekt konsensusu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popularyzator spraw lokalnych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interpretator wartości lokalnych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wzór etycznego postępowania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współwykonawca władzy lokalnej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6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5697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Można jednak mieć poważne wątpliwości czy wskazanych pięć dodatkowych ról kierowniczych jest właściwych wyłącznie kierownikom w administracji publicznej.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</a:rPr>
                        <a:t>Zarządzanie jest zarządzaniem.</a:t>
                      </a:r>
                      <a:endParaRPr lang="pl-PL" sz="16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91" name="Rectangle 1"/>
          <p:cNvSpPr>
            <a:spLocks noChangeArrowheads="1"/>
          </p:cNvSpPr>
          <p:nvPr/>
        </p:nvSpPr>
        <p:spPr bwMode="auto">
          <a:xfrm>
            <a:off x="1654175" y="2530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400" smtClean="0">
              <a:solidFill>
                <a:srgbClr val="00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58825" y="1054100"/>
            <a:ext cx="73390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Ad. 1. Decydowanie jest odrębną funkcją kierowniczą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Henry </a:t>
            </a:r>
            <a:r>
              <a:rPr lang="pl-PL" altLang="pl-PL" sz="2400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Mintzberg</a:t>
            </a: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 – Decydowanie to funkcja kierownicza</a:t>
            </a:r>
          </a:p>
        </p:txBody>
      </p:sp>
      <p:pic>
        <p:nvPicPr>
          <p:cNvPr id="3689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06813"/>
            <a:ext cx="14224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625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smtClean="0">
                <a:solidFill>
                  <a:srgbClr val="FFFFFF"/>
                </a:solidFill>
                <a:latin typeface="Tahoma" pitchFamily="34" charset="0"/>
              </a:rPr>
              <a:t>Pojęcia decydowania i decyzji</a:t>
            </a:r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1563688" y="3116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400" smtClean="0">
              <a:solidFill>
                <a:srgbClr val="000000"/>
              </a:solidFill>
            </a:endParaRPr>
          </a:p>
        </p:txBody>
      </p:sp>
      <p:sp>
        <p:nvSpPr>
          <p:cNvPr id="36869" name="pole tekstowe 1"/>
          <p:cNvSpPr txBox="1">
            <a:spLocks noChangeArrowheads="1"/>
          </p:cNvSpPr>
          <p:nvPr/>
        </p:nvSpPr>
        <p:spPr bwMode="auto">
          <a:xfrm>
            <a:off x="0" y="1311275"/>
            <a:ext cx="758666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Ad. 2. Decydowanie jest sposobem realizacji funkcji kierowniczych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20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Peter F. Drucker </a:t>
            </a:r>
            <a:endParaRPr lang="pl-PL" altLang="pl-PL" sz="2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Cokolwiek robi kierownik, robi to przez podejmowanie decyzji.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l-PL" altLang="pl-PL" sz="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20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Victor H. </a:t>
            </a:r>
            <a:r>
              <a:rPr lang="pl-PL" altLang="pl-PL" sz="2200" u="sng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Vroom</a:t>
            </a:r>
            <a:r>
              <a:rPr lang="pl-PL" altLang="pl-PL" sz="220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pl-PL" altLang="pl-PL" sz="2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Wszyscy kierownicy są decydentami.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l-PL" altLang="pl-PL" sz="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20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Andrzej M. Zawiślak </a:t>
            </a:r>
            <a:endParaRPr lang="pl-PL" altLang="pl-PL" sz="2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Istotą zarządzania jest permanentny proces podejmowania decyzji.</a:t>
            </a:r>
          </a:p>
        </p:txBody>
      </p:sp>
      <p:pic>
        <p:nvPicPr>
          <p:cNvPr id="3789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992188"/>
            <a:ext cx="13303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987550"/>
            <a:ext cx="14192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3756025"/>
            <a:ext cx="1219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pole tekstowe 4"/>
          <p:cNvSpPr txBox="1">
            <a:spLocks noChangeArrowheads="1"/>
          </p:cNvSpPr>
          <p:nvPr/>
        </p:nvSpPr>
        <p:spPr bwMode="auto">
          <a:xfrm>
            <a:off x="-7938" y="5514975"/>
            <a:ext cx="9159876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200" smtClean="0">
                <a:solidFill>
                  <a:srgbClr val="000000"/>
                </a:solidFill>
                <a:latin typeface="Calibri" pitchFamily="34" charset="0"/>
              </a:rPr>
              <a:t>Decydowanie jest wspólnym mianownikiem kierowania (funkcji kierowniczych):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10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200" b="1" u="sng" smtClean="0">
                <a:solidFill>
                  <a:srgbClr val="0070C0"/>
                </a:solidFill>
                <a:latin typeface="Calibri" pitchFamily="34" charset="0"/>
              </a:rPr>
              <a:t>planowanie+organizowanie+motywowanie+kontrolowanie+koordynowanie</a:t>
            </a:r>
            <a:r>
              <a:rPr lang="pl-PL" altLang="pl-PL" sz="2200" b="1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pl-PL" altLang="pl-PL" sz="2200" smtClean="0">
              <a:solidFill>
                <a:srgbClr val="0070C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300" b="1" smtClean="0">
                <a:solidFill>
                  <a:srgbClr val="0070C0"/>
                </a:solidFill>
                <a:latin typeface="Calibri" pitchFamily="34" charset="0"/>
              </a:rPr>
              <a:t>d  e   c   y   d   o   w   a   n   i   e</a:t>
            </a:r>
            <a:endParaRPr lang="pl-PL" altLang="pl-PL" sz="230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425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r>
              <a:rPr lang="pl-PL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1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ZAJĘĆ</a:t>
            </a:r>
          </a:p>
          <a:p>
            <a:pPr marL="0" indent="0" algn="ctr">
              <a:buNone/>
            </a:pPr>
            <a:endParaRPr lang="pl-PL" sz="1700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 z pojęciem zarządzanie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Różne definicje pojęcia.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Nieprecyzyjne </a:t>
            </a:r>
            <a:r>
              <a:rPr lang="pl-PL" sz="2400" dirty="0"/>
              <a:t>tłumaczenie </a:t>
            </a:r>
            <a:r>
              <a:rPr lang="pl-PL" sz="2400" dirty="0" smtClean="0"/>
              <a:t>na </a:t>
            </a:r>
            <a:r>
              <a:rPr lang="pl-PL" sz="2400" dirty="0"/>
              <a:t>język polski terminu: management.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Pojęcia tożsame.</a:t>
            </a:r>
            <a:endParaRPr lang="pl-PL" sz="24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Różne </a:t>
            </a:r>
            <a:r>
              <a:rPr lang="pl-PL" sz="2400" dirty="0"/>
              <a:t>interpretacje pojęcia.</a:t>
            </a:r>
          </a:p>
          <a:p>
            <a:pPr marL="0" indent="0">
              <a:buNone/>
            </a:pPr>
            <a:endParaRPr lang="pl-PL" sz="1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 jako </a:t>
            </a:r>
            <a:r>
              <a:rPr lang="pl-PL" sz="2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decyzyjny</a:t>
            </a:r>
          </a:p>
          <a:p>
            <a:pPr marL="0" indent="0">
              <a:buNone/>
            </a:pPr>
            <a:endParaRPr lang="pl-PL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w domu</a:t>
            </a:r>
            <a:endParaRPr lang="pl-PL" sz="2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Prakseologiczna konstrukcja odpowiedzialności kierowniczej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Fazy </a:t>
            </a:r>
            <a:r>
              <a:rPr lang="pl-PL" sz="2400" dirty="0"/>
              <a:t>czynności kierowniczych i cykl działań zorganizowanych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Funkcje zarządzania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4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600" b="1" u="sng" dirty="0" smtClean="0">
              <a:solidFill>
                <a:srgbClr val="D465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 Z POJĘCIEM: </a:t>
            </a:r>
            <a:r>
              <a:rPr lang="pl-PL" sz="2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 algn="ctr">
              <a:buNone/>
            </a:pPr>
            <a:endParaRPr lang="pl-PL" sz="17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pl-PL" sz="17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pl-PL" sz="2400" dirty="0" smtClean="0"/>
              <a:t>1. Różne definicje pojęcia.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2. Nieprecyzyjne tłumaczenie </a:t>
            </a:r>
          </a:p>
          <a:p>
            <a:pPr marL="0" indent="0" algn="ctr">
              <a:buNone/>
            </a:pPr>
            <a:r>
              <a:rPr lang="pl-PL" sz="2400" dirty="0" smtClean="0"/>
              <a:t>na język polski terminu: </a:t>
            </a:r>
            <a:r>
              <a:rPr lang="pl-PL" sz="2400" i="1" dirty="0" smtClean="0"/>
              <a:t>management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400" dirty="0" smtClean="0"/>
              <a:t>3. Pojęcia tożsame (?) </a:t>
            </a:r>
          </a:p>
          <a:p>
            <a:pPr marL="0" indent="0" algn="ctr">
              <a:buNone/>
            </a:pPr>
            <a:r>
              <a:rPr lang="pl-PL" sz="2400" dirty="0" smtClean="0"/>
              <a:t>kierowanie, zarządzanie, administrowanie, rządzenie.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 smtClean="0"/>
              <a:t>4. Różne interpretacje pojęcia.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1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 Z POJĘCIEM: </a:t>
            </a:r>
            <a:r>
              <a:rPr lang="pl-PL" sz="2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Różne definicje </a:t>
            </a: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pojęcia</a:t>
            </a:r>
            <a:endParaRPr lang="pl-PL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400" dirty="0" smtClean="0">
                <a:solidFill>
                  <a:srgbClr val="008080"/>
                </a:solidFill>
              </a:rPr>
              <a:t>Definicje podane na zajęciach </a:t>
            </a:r>
          </a:p>
          <a:p>
            <a:pPr marL="0" indent="0" algn="ctr">
              <a:buNone/>
            </a:pPr>
            <a:r>
              <a:rPr lang="pl-PL" sz="2400" dirty="0" smtClean="0">
                <a:solidFill>
                  <a:srgbClr val="008080"/>
                </a:solidFill>
              </a:rPr>
              <a:t>ze zwróceniem wielości punktów widzenia </a:t>
            </a:r>
          </a:p>
          <a:p>
            <a:pPr marL="0" indent="0" algn="ctr">
              <a:buNone/>
            </a:pPr>
            <a:r>
              <a:rPr lang="pl-PL" sz="2400" dirty="0" smtClean="0">
                <a:solidFill>
                  <a:srgbClr val="008080"/>
                </a:solidFill>
              </a:rPr>
              <a:t>przy ich konstruowaniu.</a:t>
            </a:r>
            <a:endParaRPr lang="pl-PL" sz="2400" dirty="0" smtClean="0">
              <a:solidFill>
                <a:srgbClr val="008080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1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 Z POJĘCIEM: </a:t>
            </a:r>
            <a:r>
              <a:rPr lang="pl-PL" sz="2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Nieprecyzyjne tłumaczenie </a:t>
            </a:r>
          </a:p>
          <a:p>
            <a:pPr marL="0" indent="0" algn="ctr">
              <a:buNone/>
            </a:pPr>
            <a:endParaRPr lang="pl-PL" sz="2200" dirty="0" smtClean="0"/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</a:p>
          <a:p>
            <a:pPr marL="0" indent="0">
              <a:buNone/>
            </a:pPr>
            <a:r>
              <a:rPr lang="pl-PL" sz="2200" b="1" u="sng" dirty="0" smtClean="0"/>
              <a:t>Znaczenie czynnościowe:</a:t>
            </a:r>
          </a:p>
          <a:p>
            <a:pPr marL="0" indent="0">
              <a:buNone/>
            </a:pPr>
            <a:r>
              <a:rPr lang="pl-PL" sz="2200" dirty="0" smtClean="0"/>
              <a:t>	</a:t>
            </a:r>
            <a:r>
              <a:rPr lang="pl-PL" sz="2200" b="1" dirty="0" smtClean="0">
                <a:solidFill>
                  <a:srgbClr val="0070C0"/>
                </a:solidFill>
              </a:rPr>
              <a:t>(1)</a:t>
            </a:r>
            <a:r>
              <a:rPr lang="pl-PL" sz="2200" dirty="0" smtClean="0"/>
              <a:t> proces nadzoru i/lub kontroli oraz koordynacji </a:t>
            </a:r>
          </a:p>
          <a:p>
            <a:pPr marL="0" indent="0">
              <a:buNone/>
            </a:pPr>
            <a:r>
              <a:rPr lang="pl-PL" sz="2200" dirty="0" smtClean="0"/>
              <a:t>	aktywności społecznej i produkcyjnej w organizacji </a:t>
            </a:r>
          </a:p>
          <a:p>
            <a:pPr marL="0" indent="0">
              <a:buNone/>
            </a:pPr>
            <a:r>
              <a:rPr lang="pl-PL" sz="2200" dirty="0" smtClean="0"/>
              <a:t>	</a:t>
            </a:r>
            <a:r>
              <a:rPr lang="pl-PL" sz="2200" b="1" dirty="0" smtClean="0">
                <a:solidFill>
                  <a:srgbClr val="0070C0"/>
                </a:solidFill>
              </a:rPr>
              <a:t>(2)</a:t>
            </a:r>
            <a:r>
              <a:rPr lang="pl-PL" sz="2200" dirty="0" smtClean="0"/>
              <a:t> zarządzanie (kierowanie)</a:t>
            </a:r>
            <a:endParaRPr lang="pl-PL" sz="2200" dirty="0"/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r>
              <a:rPr lang="pl-PL" sz="2200" b="1" u="sng" dirty="0" smtClean="0"/>
              <a:t>Znaczenie rzeczowe:</a:t>
            </a:r>
          </a:p>
          <a:p>
            <a:pPr marL="0" indent="0">
              <a:buNone/>
            </a:pPr>
            <a:r>
              <a:rPr lang="pl-PL" sz="2200" dirty="0" smtClean="0"/>
              <a:t>	</a:t>
            </a:r>
            <a:r>
              <a:rPr lang="pl-PL" sz="2200" b="1" dirty="0" smtClean="0">
                <a:solidFill>
                  <a:srgbClr val="0070C0"/>
                </a:solidFill>
              </a:rPr>
              <a:t>(1)</a:t>
            </a:r>
            <a:r>
              <a:rPr lang="pl-PL" sz="2200" dirty="0" smtClean="0"/>
              <a:t> grupa ludzi zarządzających (kierujących) organizacją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8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 Z POJĘCIEM: </a:t>
            </a:r>
            <a:r>
              <a:rPr lang="pl-PL" sz="2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Nieprecyzyjne tłumaczenie </a:t>
            </a:r>
          </a:p>
          <a:p>
            <a:pPr marL="0" indent="0" algn="ctr">
              <a:buNone/>
            </a:pPr>
            <a:endParaRPr lang="pl-PL" sz="1050" dirty="0" smtClean="0"/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Poprawne tłumaczenie pojęcia </a:t>
            </a:r>
            <a:r>
              <a:rPr lang="pl-PL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</a:t>
            </a: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pl-PL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KIEROWNICTWO</a:t>
            </a:r>
            <a:endParaRPr lang="pl-PL" sz="2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2200" dirty="0" smtClean="0"/>
              <a:t>„Polskim ekwiwalentem terminu management powinien być w ogólnym przypadku termin kierownictwo, a to z racji jego podwójnego (rzeczowego</a:t>
            </a:r>
            <a:br>
              <a:rPr lang="pl-PL" sz="2200" dirty="0" smtClean="0"/>
            </a:br>
            <a:r>
              <a:rPr lang="pl-PL" sz="2200" dirty="0" smtClean="0"/>
              <a:t> i czynnościowego) znaczenia.” </a:t>
            </a:r>
          </a:p>
          <a:p>
            <a:pPr marL="0" indent="0">
              <a:buNone/>
            </a:pPr>
            <a:r>
              <a:rPr lang="pl-PL" sz="1800" dirty="0" smtClean="0"/>
              <a:t>Jerzy </a:t>
            </a:r>
            <a:r>
              <a:rPr lang="pl-PL" sz="1800" dirty="0" err="1" smtClean="0"/>
              <a:t>Supernat</a:t>
            </a:r>
            <a:r>
              <a:rPr lang="pl-PL" sz="1800" dirty="0" smtClean="0"/>
              <a:t>, </a:t>
            </a:r>
            <a:r>
              <a:rPr lang="pl-PL" sz="1800" i="1" dirty="0" smtClean="0"/>
              <a:t>Management. Tezaurus kierownictwa</a:t>
            </a:r>
            <a:r>
              <a:rPr lang="pl-PL" sz="1800" dirty="0" smtClean="0"/>
              <a:t>, Wrocław 2000, s. 287.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 b="4495"/>
          <a:stretch/>
        </p:blipFill>
        <p:spPr bwMode="auto">
          <a:xfrm>
            <a:off x="870743" y="2680356"/>
            <a:ext cx="2088232" cy="282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80356"/>
            <a:ext cx="1953991" cy="282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 Z POJĘCIEM: </a:t>
            </a:r>
            <a:r>
              <a:rPr lang="pl-PL" sz="2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Pojęcia tożsame</a:t>
            </a:r>
          </a:p>
          <a:p>
            <a:pPr marL="0" indent="0" algn="ctr">
              <a:buNone/>
            </a:pPr>
            <a:endParaRPr lang="pl-PL" sz="1050" dirty="0" smtClean="0"/>
          </a:p>
          <a:p>
            <a:pPr marL="0" indent="0" algn="ctr">
              <a:buNone/>
            </a:pPr>
            <a:endParaRPr lang="pl-PL" sz="1050" dirty="0" smtClean="0"/>
          </a:p>
          <a:p>
            <a:pPr marL="0" indent="0">
              <a:buNone/>
            </a:pP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 a </a:t>
            </a:r>
            <a:r>
              <a:rPr lang="pl-PL" sz="2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KIEROWANIE</a:t>
            </a: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prakseologii</a:t>
            </a:r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pl-PL" sz="2200" dirty="0" smtClean="0"/>
              <a:t> Zarządzanie jest </a:t>
            </a:r>
            <a:r>
              <a:rPr lang="pl-PL" sz="2200" b="1" u="sng" dirty="0" smtClean="0"/>
              <a:t>pojęciem węższym</a:t>
            </a:r>
          </a:p>
          <a:p>
            <a:pPr marL="0" indent="0">
              <a:buNone/>
            </a:pPr>
            <a:r>
              <a:rPr lang="pl-PL" sz="2200" dirty="0" smtClean="0"/>
              <a:t>Kierowanie jest pojęciem szerszym </a:t>
            </a:r>
          </a:p>
          <a:p>
            <a:pPr>
              <a:buFontTx/>
              <a:buChar char="-"/>
            </a:pPr>
            <a:r>
              <a:rPr lang="pl-PL" sz="2200" dirty="0" smtClean="0"/>
              <a:t>zarządzanie jest postacią kierowania</a:t>
            </a:r>
          </a:p>
          <a:p>
            <a:pPr>
              <a:buFontTx/>
              <a:buChar char="-"/>
            </a:pPr>
            <a:r>
              <a:rPr lang="pl-PL" sz="2200" dirty="0" smtClean="0"/>
              <a:t>zarządzanie zawiera się tylko w relacjach międzyludzkich</a:t>
            </a:r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pl-PL" sz="2200" dirty="0" smtClean="0"/>
              <a:t>Zarządzanie jest </a:t>
            </a:r>
            <a:r>
              <a:rPr lang="pl-PL" sz="2200" b="1" u="sng" dirty="0" smtClean="0"/>
              <a:t>pojęciem szerszym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r>
              <a:rPr lang="pl-PL" sz="2200" dirty="0" smtClean="0"/>
              <a:t> Zarządzanie i kierowanie są </a:t>
            </a:r>
            <a:r>
              <a:rPr lang="pl-PL" sz="2200" b="1" u="sng" dirty="0" smtClean="0"/>
              <a:t>pojęciami tożsamymi</a:t>
            </a:r>
            <a:endParaRPr lang="pl-PL" sz="2000" b="1" u="sng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385114" y="2492896"/>
            <a:ext cx="13681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Z &lt; K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397080" y="3933056"/>
            <a:ext cx="13681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Z &gt; K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397080" y="5373216"/>
            <a:ext cx="13681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Z = K</a:t>
            </a: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6696744" cy="57332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2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 Z POJĘCIEM: </a:t>
            </a:r>
            <a:r>
              <a:rPr lang="pl-PL" sz="2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Pojęcia tożsame</a:t>
            </a:r>
          </a:p>
          <a:p>
            <a:pPr marL="0" indent="0" algn="ctr">
              <a:buNone/>
            </a:pPr>
            <a:endParaRPr lang="pl-PL" sz="1050" dirty="0" smtClean="0"/>
          </a:p>
          <a:p>
            <a:pPr marL="0" indent="0" algn="ctr">
              <a:buNone/>
            </a:pPr>
            <a:endParaRPr lang="pl-PL" sz="1050" dirty="0" smtClean="0"/>
          </a:p>
          <a:p>
            <a:pPr marL="0" indent="0">
              <a:buNone/>
            </a:pP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 a </a:t>
            </a:r>
            <a:r>
              <a:rPr lang="pl-PL" sz="2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RZĄDZENIE</a:t>
            </a: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prakseologii</a:t>
            </a:r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sz="2200" b="1" u="sng" dirty="0" smtClean="0"/>
              <a:t>Rządzenie to jedna z  form kierowania.</a:t>
            </a:r>
          </a:p>
          <a:p>
            <a:pPr marL="0" indent="0">
              <a:buNone/>
            </a:pPr>
            <a:endParaRPr lang="pl-PL" sz="1000" dirty="0" smtClean="0"/>
          </a:p>
          <a:p>
            <a:pPr marL="0" indent="0" algn="just">
              <a:buNone/>
            </a:pPr>
            <a:r>
              <a:rPr lang="pl-PL" sz="2200" dirty="0" smtClean="0"/>
              <a:t>Rządzenie to „(…) możność legalnego </a:t>
            </a:r>
            <a:r>
              <a:rPr lang="pl-PL" sz="2200" dirty="0"/>
              <a:t>zastosowania </a:t>
            </a:r>
            <a:r>
              <a:rPr lang="pl-PL" sz="2200" dirty="0" smtClean="0"/>
              <a:t>przymusu lub przekonanie obywateli o legalności państwowych organów władzy (…)”</a:t>
            </a:r>
          </a:p>
          <a:p>
            <a:pPr marL="0" indent="0" algn="r">
              <a:buNone/>
            </a:pPr>
            <a:r>
              <a:rPr lang="pl-PL" sz="1800" dirty="0" smtClean="0"/>
              <a:t>(Jan Zieleniewski)</a:t>
            </a:r>
          </a:p>
          <a:p>
            <a:pPr marL="0" indent="0" algn="just">
              <a:buNone/>
            </a:pPr>
            <a:endParaRPr lang="pl-PL" sz="1000" dirty="0" smtClean="0"/>
          </a:p>
          <a:p>
            <a:pPr marL="0" indent="0" algn="just">
              <a:buNone/>
            </a:pPr>
            <a:r>
              <a:rPr lang="pl-PL" sz="2200" dirty="0" smtClean="0"/>
              <a:t>Rządzenie w nowoczesnych strukturach biurokratycznych opiera się na podstawach racjonalno-prawnych.</a:t>
            </a:r>
          </a:p>
          <a:p>
            <a:pPr marL="0" indent="0" algn="r">
              <a:buNone/>
            </a:pPr>
            <a:r>
              <a:rPr lang="pl-PL" sz="1800" dirty="0" smtClean="0"/>
              <a:t>(Max Weber)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1" t="28963" r="45898" b="15795"/>
          <a:stretch/>
        </p:blipFill>
        <p:spPr bwMode="auto">
          <a:xfrm>
            <a:off x="6781260" y="2348880"/>
            <a:ext cx="2354560" cy="32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9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zablon z logo">
  <a:themeElements>
    <a:clrScheme name="Szablon z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zablon z log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zablon z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z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zablon z logo">
  <a:themeElements>
    <a:clrScheme name="Szablon z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zablon z log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zablon z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z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zablon z logo">
  <a:themeElements>
    <a:clrScheme name="Szablon z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zablon z log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zablon z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z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Szablon z logo">
  <a:themeElements>
    <a:clrScheme name="Szablon z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zablon z log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zablon z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z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z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8920</TotalTime>
  <Words>1353</Words>
  <Application>Microsoft Office PowerPoint</Application>
  <PresentationFormat>Pokaz na ekranie (4:3)</PresentationFormat>
  <Paragraphs>433</Paragraphs>
  <Slides>27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Motyw pakietu Office</vt:lpstr>
      <vt:lpstr>Szablon z logo</vt:lpstr>
      <vt:lpstr>1_Szablon z logo</vt:lpstr>
      <vt:lpstr>2_Szablon z logo</vt:lpstr>
      <vt:lpstr>3_Szablon z logo</vt:lpstr>
      <vt:lpstr>NAUKA ORGANIZACJI I ZARZĄDZANIA          III SSA, III SNA licencjat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mg</dc:creator>
  <cp:lastModifiedBy>Małgorzata Giełda</cp:lastModifiedBy>
  <cp:revision>647</cp:revision>
  <cp:lastPrinted>2017-10-06T09:14:31Z</cp:lastPrinted>
  <dcterms:created xsi:type="dcterms:W3CDTF">2017-10-03T20:06:39Z</dcterms:created>
  <dcterms:modified xsi:type="dcterms:W3CDTF">2018-01-19T11:49:40Z</dcterms:modified>
</cp:coreProperties>
</file>