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72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PARTYCYPACJA PRACOWNICZA – ZAGADNIENIA WYBRANE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5707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KONSULTACJE  W </a:t>
            </a:r>
            <a:r>
              <a:rPr lang="pl-PL" b="1" dirty="0" smtClean="0"/>
              <a:t>SPRAWACH:</a:t>
            </a: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dirty="0"/>
              <a:t>stanu, struktury i przewidywanych zmian </a:t>
            </a:r>
            <a:r>
              <a:rPr lang="pl-PL" u="sng" dirty="0"/>
              <a:t>zatrudnienia</a:t>
            </a:r>
            <a:r>
              <a:rPr lang="pl-PL" dirty="0"/>
              <a:t> oraz działań mających na celu utrzymanie poziomu </a:t>
            </a:r>
            <a:r>
              <a:rPr lang="pl-PL" u="sng" dirty="0"/>
              <a:t>zatrudnienia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 smtClean="0"/>
              <a:t>2) </a:t>
            </a:r>
            <a:r>
              <a:rPr lang="pl-PL" dirty="0"/>
              <a:t>działań, które mogą powodować istotne </a:t>
            </a:r>
            <a:r>
              <a:rPr lang="pl-PL" u="sng" dirty="0"/>
              <a:t>zmiany w organizacji pracy lub podstawach zatrudnienia</a:t>
            </a:r>
            <a:r>
              <a:rPr lang="pl-PL" dirty="0"/>
              <a:t>. </a:t>
            </a:r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74660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ZASADY PROWADZENIA KONSULTACJI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Konsultacja powinna być prowadzona:</a:t>
            </a:r>
          </a:p>
          <a:p>
            <a:pPr algn="r"/>
            <a:r>
              <a:rPr lang="pl-PL" dirty="0" smtClean="0"/>
              <a:t>z odpowiednim wyprzedzeniem czasowym</a:t>
            </a:r>
          </a:p>
          <a:p>
            <a:pPr algn="r"/>
            <a:r>
              <a:rPr lang="pl-PL" dirty="0"/>
              <a:t>n</a:t>
            </a:r>
            <a:r>
              <a:rPr lang="pl-PL" dirty="0" smtClean="0"/>
              <a:t>a odpowiednim szczeblu zarządzania</a:t>
            </a:r>
          </a:p>
          <a:p>
            <a:pPr algn="r"/>
            <a:r>
              <a:rPr lang="pl-PL" dirty="0"/>
              <a:t>w</a:t>
            </a:r>
            <a:r>
              <a:rPr lang="pl-PL" dirty="0" smtClean="0"/>
              <a:t> oparciu o przekazane informacje</a:t>
            </a:r>
          </a:p>
          <a:p>
            <a:pPr algn="r"/>
            <a:r>
              <a:rPr lang="pl-PL" dirty="0" smtClean="0"/>
              <a:t>„twarzą </a:t>
            </a:r>
            <a:r>
              <a:rPr lang="pl-PL" dirty="0" smtClean="0"/>
              <a:t>w </a:t>
            </a:r>
            <a:r>
              <a:rPr lang="pl-PL" dirty="0" smtClean="0"/>
              <a:t>twarz”</a:t>
            </a:r>
            <a:endParaRPr lang="pl-PL" dirty="0" smtClean="0"/>
          </a:p>
          <a:p>
            <a:pPr algn="r"/>
            <a:r>
              <a:rPr lang="pl-PL" dirty="0" smtClean="0"/>
              <a:t>w celu osiągnięcia porozumienia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695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UCZESTNICY PROCEDUR </a:t>
            </a:r>
          </a:p>
          <a:p>
            <a:pPr marL="109728" indent="0" algn="ctr">
              <a:buNone/>
            </a:pPr>
            <a:r>
              <a:rPr lang="pl-PL" b="1" dirty="0" smtClean="0"/>
              <a:t>INFORMOWANIA I KONSULTOWANIA 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PRACODAWCA</a:t>
            </a:r>
          </a:p>
          <a:p>
            <a:pPr marL="109728" indent="0" algn="ctr">
              <a:buNone/>
            </a:pPr>
            <a:r>
              <a:rPr lang="pl-PL" dirty="0" smtClean="0"/>
              <a:t>I</a:t>
            </a:r>
          </a:p>
          <a:p>
            <a:pPr marL="109728" indent="0" algn="ctr">
              <a:buNone/>
            </a:pPr>
            <a:r>
              <a:rPr lang="pl-PL" dirty="0" smtClean="0"/>
              <a:t>RADA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19683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000" b="1" dirty="0" smtClean="0"/>
              <a:t>RADA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60187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SKŁAD RADY PRACOWNIKÓW 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) j</a:t>
            </a:r>
            <a:r>
              <a:rPr lang="pl-PL" dirty="0" smtClean="0"/>
              <a:t>eżeli pracodawca zatrudnia od </a:t>
            </a:r>
            <a:r>
              <a:rPr lang="pl-PL" dirty="0"/>
              <a:t>50 do 250 pracowników – </a:t>
            </a:r>
            <a:r>
              <a:rPr lang="pl-PL" b="1" dirty="0"/>
              <a:t>3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2) jeżeli pracodawca zatrudnia </a:t>
            </a:r>
            <a:r>
              <a:rPr lang="pl-PL" dirty="0" smtClean="0"/>
              <a:t>od </a:t>
            </a:r>
            <a:r>
              <a:rPr lang="pl-PL" dirty="0"/>
              <a:t>251 do 500 pracowników – </a:t>
            </a:r>
            <a:r>
              <a:rPr lang="pl-PL" b="1" dirty="0"/>
              <a:t>5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3) jeżeli pracodawca zatrudnia </a:t>
            </a:r>
            <a:r>
              <a:rPr lang="pl-PL" dirty="0" smtClean="0"/>
              <a:t>powyżej </a:t>
            </a:r>
            <a:r>
              <a:rPr lang="pl-PL" dirty="0"/>
              <a:t>500 pracowników – </a:t>
            </a:r>
            <a:r>
              <a:rPr lang="pl-PL" b="1" dirty="0"/>
              <a:t>7 pracowników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41129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Członków </a:t>
            </a:r>
            <a:r>
              <a:rPr lang="pl-PL" b="1" dirty="0"/>
              <a:t>rady pracowników u pracodawcy zatrudniającego: </a:t>
            </a:r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u="sng" dirty="0" smtClean="0"/>
              <a:t>do </a:t>
            </a:r>
            <a:r>
              <a:rPr lang="pl-PL" u="sng" dirty="0"/>
              <a:t>100 pracowników </a:t>
            </a:r>
            <a:r>
              <a:rPr lang="pl-PL" dirty="0"/>
              <a:t>– wybierają pracownicy spośród kandydatów zgłoszonych na piśmie przez </a:t>
            </a:r>
            <a:r>
              <a:rPr lang="pl-PL" u="sng" dirty="0"/>
              <a:t>grupę co najmniej 10 pracowników</a:t>
            </a:r>
            <a:r>
              <a:rPr lang="pl-PL" dirty="0"/>
              <a:t>;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powyżej 100 pracowników </a:t>
            </a:r>
            <a:r>
              <a:rPr lang="pl-PL" dirty="0"/>
              <a:t>– wybierają pracownicy spośród kandydatów zgłoszonych na piśmie przez grupę </a:t>
            </a:r>
            <a:r>
              <a:rPr lang="pl-PL" u="sng" dirty="0"/>
              <a:t>co najmniej 20 pracowników</a:t>
            </a:r>
            <a:endParaRPr lang="pl-PL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38306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Wybory </a:t>
            </a:r>
            <a:r>
              <a:rPr lang="pl-PL" dirty="0"/>
              <a:t>członków rady pracowników organizuje pracodawca na pisemny wniosek grupy co najmniej 10% </a:t>
            </a:r>
            <a:r>
              <a:rPr lang="pl-PL" dirty="0" smtClean="0"/>
              <a:t>pracowników.</a:t>
            </a:r>
          </a:p>
          <a:p>
            <a:pPr marL="109728" indent="0" algn="just">
              <a:buNone/>
            </a:pPr>
            <a:endParaRPr lang="pl-PL" u="sng" dirty="0"/>
          </a:p>
          <a:p>
            <a:pPr marL="109728" indent="0" algn="r">
              <a:buNone/>
            </a:pPr>
            <a:r>
              <a:rPr lang="pl-PL" i="1" dirty="0" smtClean="0"/>
              <a:t>A co jeśli nie będzie wniosku?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49215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Kto nie może być wybrany do rady pracowników?</a:t>
            </a:r>
          </a:p>
          <a:p>
            <a:pPr algn="just"/>
            <a:r>
              <a:rPr lang="pl-PL" dirty="0" smtClean="0"/>
              <a:t>pracownik kierujący </a:t>
            </a:r>
            <a:r>
              <a:rPr lang="pl-PL" dirty="0"/>
              <a:t>jednoosobowo zakładem </a:t>
            </a:r>
            <a:r>
              <a:rPr lang="pl-PL" dirty="0" smtClean="0"/>
              <a:t>pracy</a:t>
            </a:r>
            <a:r>
              <a:rPr lang="pl-PL" dirty="0"/>
              <a:t> </a:t>
            </a:r>
            <a:r>
              <a:rPr lang="pl-PL" dirty="0" smtClean="0"/>
              <a:t>i jego zastępca,</a:t>
            </a:r>
          </a:p>
          <a:p>
            <a:pPr algn="just"/>
            <a:r>
              <a:rPr lang="pl-PL" dirty="0" smtClean="0"/>
              <a:t>pracownik wchodzący </a:t>
            </a:r>
            <a:r>
              <a:rPr lang="pl-PL" dirty="0"/>
              <a:t>w skład kolegialnego organu zarządzającego zakładem pracy, </a:t>
            </a:r>
            <a:r>
              <a:rPr lang="pl-PL" dirty="0" smtClean="0"/>
              <a:t>główny księgowy,</a:t>
            </a:r>
          </a:p>
          <a:p>
            <a:pPr algn="just"/>
            <a:r>
              <a:rPr lang="pl-PL" dirty="0" smtClean="0"/>
              <a:t>radca prawny,</a:t>
            </a:r>
          </a:p>
          <a:p>
            <a:pPr algn="just"/>
            <a:r>
              <a:rPr lang="pl-PL" dirty="0" smtClean="0"/>
              <a:t>pracownik młodociany.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96307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Kadencja </a:t>
            </a:r>
            <a:r>
              <a:rPr lang="pl-PL" dirty="0"/>
              <a:t>rady </a:t>
            </a:r>
            <a:r>
              <a:rPr lang="pl-PL" dirty="0" smtClean="0"/>
              <a:t>pracowników: </a:t>
            </a:r>
          </a:p>
          <a:p>
            <a:pPr marL="109728" indent="0" algn="ctr">
              <a:buNone/>
            </a:pPr>
            <a:r>
              <a:rPr lang="pl-PL" dirty="0" smtClean="0"/>
              <a:t>4 </a:t>
            </a:r>
            <a:r>
              <a:rPr lang="pl-PL" dirty="0"/>
              <a:t>lata od dnia jej </a:t>
            </a:r>
            <a:r>
              <a:rPr lang="pl-PL" dirty="0" smtClean="0"/>
              <a:t>wyboru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3977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SYTUACJA PRAWNA CZŁONKA RADY PRACOWNIKÓW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Szczególna ochrona </a:t>
            </a:r>
          </a:p>
          <a:p>
            <a:pPr marL="109728" indent="0">
              <a:buNone/>
            </a:pPr>
            <a:r>
              <a:rPr lang="pl-PL" dirty="0" smtClean="0"/>
              <a:t>trwałości </a:t>
            </a:r>
          </a:p>
          <a:p>
            <a:pPr marL="109728" indent="0">
              <a:buNone/>
            </a:pPr>
            <a:r>
              <a:rPr lang="pl-PL" dirty="0" smtClean="0"/>
              <a:t>stosunku pracy</a:t>
            </a:r>
          </a:p>
          <a:p>
            <a:pPr marL="109728" indent="0" algn="ctr">
              <a:buNone/>
            </a:pPr>
            <a:r>
              <a:rPr lang="pl-PL" dirty="0" smtClean="0"/>
              <a:t>Ochrona warunków</a:t>
            </a:r>
          </a:p>
          <a:p>
            <a:pPr marL="109728" indent="0" algn="ctr">
              <a:buNone/>
            </a:pPr>
            <a:r>
              <a:rPr lang="pl-PL" dirty="0" smtClean="0"/>
              <a:t> pracy i płacy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Płatne zwolnienie </a:t>
            </a:r>
          </a:p>
          <a:p>
            <a:pPr marL="109728" indent="0" algn="r">
              <a:buNone/>
            </a:pPr>
            <a:r>
              <a:rPr lang="pl-PL" dirty="0" smtClean="0"/>
              <a:t>od pracy</a:t>
            </a:r>
          </a:p>
          <a:p>
            <a:pPr marL="109728" indent="0"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21602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276872"/>
            <a:ext cx="7200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2276872"/>
            <a:ext cx="3312368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559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/>
              <a:t>USTAWA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7 kwietnia 2006 r. </a:t>
            </a:r>
          </a:p>
          <a:p>
            <a:pPr marL="109728" indent="0" algn="ctr">
              <a:buNone/>
            </a:pPr>
            <a:r>
              <a:rPr lang="pl-PL" b="1" dirty="0"/>
              <a:t>o informowaniu pracowników i przeprowadzaniu z nimi </a:t>
            </a:r>
            <a:r>
              <a:rPr lang="pl-PL" b="1" dirty="0" smtClean="0"/>
              <a:t>konsultacji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87167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4000" b="1" dirty="0" smtClean="0"/>
              <a:t>SAMORZĄD ZAŁOGI PRZEDSIEBIORSTWA PAŃSTWOWEGO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341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USTAWA Z DNIA 25 WRZEŚNIA 1981 R. </a:t>
            </a:r>
          </a:p>
          <a:p>
            <a:pPr marL="109728" indent="0" algn="ctr">
              <a:buNone/>
            </a:pPr>
            <a:r>
              <a:rPr lang="pl-PL" b="1" dirty="0" smtClean="0"/>
              <a:t>O SAMORZĄDZIE ZAŁOGI PRZEDSIĘBIORSTWA PAŃSTWOWEGO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664145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Do </a:t>
            </a:r>
            <a:r>
              <a:rPr lang="pl-PL" b="1" dirty="0"/>
              <a:t>samorządu załogi przedsiębiorstwa państwowego </a:t>
            </a:r>
            <a:r>
              <a:rPr lang="pl-PL" b="1" dirty="0" smtClean="0"/>
              <a:t>należy:</a:t>
            </a:r>
          </a:p>
          <a:p>
            <a:r>
              <a:rPr lang="pl-PL" dirty="0" smtClean="0"/>
              <a:t> </a:t>
            </a:r>
            <a:r>
              <a:rPr lang="pl-PL" b="1" u="sng" dirty="0"/>
              <a:t>stanowienie</a:t>
            </a:r>
            <a:r>
              <a:rPr lang="pl-PL" dirty="0"/>
              <a:t> w istotnych sprawach przedsiębiorstwa, </a:t>
            </a:r>
            <a:endParaRPr lang="pl-PL" dirty="0" smtClean="0"/>
          </a:p>
          <a:p>
            <a:r>
              <a:rPr lang="pl-PL" dirty="0" smtClean="0"/>
              <a:t>wyrażanie </a:t>
            </a:r>
            <a:r>
              <a:rPr lang="pl-PL" b="1" u="sng" dirty="0"/>
              <a:t>opinii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podejmowanie </a:t>
            </a:r>
            <a:r>
              <a:rPr lang="pl-PL" b="1" u="sng" dirty="0"/>
              <a:t>inicjatyw</a:t>
            </a:r>
            <a:r>
              <a:rPr lang="pl-PL" dirty="0"/>
              <a:t>y i zgłaszanie </a:t>
            </a:r>
            <a:r>
              <a:rPr lang="pl-PL" b="1" u="sng" dirty="0"/>
              <a:t>wniosków</a:t>
            </a:r>
            <a:r>
              <a:rPr lang="pl-PL" dirty="0"/>
              <a:t> oraz </a:t>
            </a:r>
            <a:endParaRPr lang="pl-PL" dirty="0" smtClean="0"/>
          </a:p>
          <a:p>
            <a:r>
              <a:rPr lang="pl-PL" dirty="0" smtClean="0"/>
              <a:t>sprawowanie </a:t>
            </a:r>
            <a:r>
              <a:rPr lang="pl-PL" b="1" u="sng" dirty="0"/>
              <a:t>kontroli</a:t>
            </a:r>
            <a:r>
              <a:rPr lang="pl-PL" dirty="0"/>
              <a:t> działalności przedsiębiorstwa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551471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/>
              <a:t>Organami samorządu załogi są</a:t>
            </a:r>
            <a:r>
              <a:rPr lang="pl-PL" dirty="0"/>
              <a:t>: </a:t>
            </a:r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b="1" dirty="0"/>
              <a:t>ogólne zebranie pracowników </a:t>
            </a:r>
            <a:r>
              <a:rPr lang="pl-PL" dirty="0"/>
              <a:t>przedsiębiorstwa, ogólne zebranie pracowników poszczególnych zakładów oraz innych jednostek organizacyjnych wchodzących w skład przedsiębiorstwa,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b="1" dirty="0"/>
              <a:t>rada pracownicza przedsiębiorstwa</a:t>
            </a:r>
            <a:r>
              <a:rPr lang="pl-PL" dirty="0"/>
              <a:t>,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3</a:t>
            </a:r>
            <a:r>
              <a:rPr lang="pl-PL" dirty="0"/>
              <a:t>) rada pracownicza zakładu w przedsiębiorstwie wielozakładowym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85617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REFERENDUM</a:t>
            </a:r>
            <a:endParaRPr lang="pl-PL" b="1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Załoga</a:t>
            </a:r>
            <a:r>
              <a:rPr lang="pl-PL" dirty="0" smtClean="0"/>
              <a:t> przedsiębiorstwa państwowego może </a:t>
            </a:r>
            <a:r>
              <a:rPr lang="pl-PL" dirty="0"/>
              <a:t>wypowiadać się w istotnych sprawach przedsiębiorstwa w formie referendum.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623668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- forma </a:t>
            </a:r>
            <a:r>
              <a:rPr lang="pl-PL" dirty="0"/>
              <a:t>bezpośredniego uczestniczenia załogi w zarządzaniu przedsiębiorstwem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r>
              <a:rPr lang="pl-PL" dirty="0" smtClean="0"/>
              <a:t>- odbywa </a:t>
            </a:r>
            <a:r>
              <a:rPr lang="pl-PL" dirty="0"/>
              <a:t>posiedzenia co najmniej dwa razy w roku.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22163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uchwala, na wniosek dyrektora, </a:t>
            </a:r>
            <a:r>
              <a:rPr lang="pl-PL" u="sng" dirty="0"/>
              <a:t>statut przedsiębiorstwa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2) podejmuje uchwały w sprawie </a:t>
            </a:r>
            <a:r>
              <a:rPr lang="pl-PL" u="sng" dirty="0"/>
              <a:t>podziału zysku</a:t>
            </a:r>
            <a:r>
              <a:rPr lang="pl-PL" dirty="0"/>
              <a:t> przeznaczonego dla załogi, </a:t>
            </a:r>
          </a:p>
          <a:p>
            <a:pPr marL="109728" indent="0">
              <a:buNone/>
            </a:pPr>
            <a:r>
              <a:rPr lang="pl-PL" dirty="0"/>
              <a:t>3) dokonuje </a:t>
            </a:r>
            <a:r>
              <a:rPr lang="pl-PL" u="sng" dirty="0"/>
              <a:t>rocznej oceny </a:t>
            </a:r>
            <a:r>
              <a:rPr lang="pl-PL" dirty="0"/>
              <a:t>działalności rady pracowniczej przedsiębiorstwa oraz dyrektora przedsiębiorstwa, 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484935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4</a:t>
            </a:r>
            <a:r>
              <a:rPr lang="pl-PL" dirty="0"/>
              <a:t>) uchwala </a:t>
            </a:r>
            <a:r>
              <a:rPr lang="pl-PL" u="sng" dirty="0"/>
              <a:t>wieloletnie plany </a:t>
            </a:r>
            <a:r>
              <a:rPr lang="pl-PL" dirty="0"/>
              <a:t>przedsiębiorstwa, </a:t>
            </a:r>
          </a:p>
          <a:p>
            <a:pPr marL="109728" indent="0">
              <a:buNone/>
            </a:pPr>
            <a:r>
              <a:rPr lang="pl-PL" dirty="0"/>
              <a:t>5) uchwala, na wniosek rady pracowniczej przedsiębiorstwa, statut samorządu załogi </a:t>
            </a:r>
            <a:r>
              <a:rPr lang="pl-PL" dirty="0" smtClean="0"/>
              <a:t>przedsiębiorstwa,</a:t>
            </a:r>
          </a:p>
          <a:p>
            <a:pPr marL="109728" indent="0">
              <a:buNone/>
            </a:pPr>
            <a:r>
              <a:rPr lang="pl-PL" dirty="0" smtClean="0"/>
              <a:t>6)</a:t>
            </a:r>
            <a:r>
              <a:rPr lang="pl-PL" dirty="0"/>
              <a:t> ma prawo wyrażania opinii we wszystkich sprawach dotyczących przedsiębiorstwa 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454335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RADA PRACOWNICZA PRZEDSIĘBIORSTWA PAŃSTWOWEGO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- składa </a:t>
            </a:r>
            <a:r>
              <a:rPr lang="pl-PL" dirty="0"/>
              <a:t>się </a:t>
            </a:r>
            <a:r>
              <a:rPr lang="pl-PL" dirty="0" smtClean="0"/>
              <a:t>typowo z </a:t>
            </a:r>
            <a:r>
              <a:rPr lang="pl-PL" dirty="0"/>
              <a:t>piętnastu </a:t>
            </a:r>
            <a:r>
              <a:rPr lang="pl-PL" dirty="0" smtClean="0"/>
              <a:t>członków</a:t>
            </a:r>
          </a:p>
          <a:p>
            <a:pPr marL="109728" indent="0">
              <a:buNone/>
            </a:pPr>
            <a:r>
              <a:rPr lang="pl-PL" dirty="0" smtClean="0"/>
              <a:t>- wybierana jest na 2 lata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170846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RADA PRACOWNICZA PRZEDSIĘBIORSTWA PAŃSTWOWEGO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- składa </a:t>
            </a:r>
            <a:r>
              <a:rPr lang="pl-PL" dirty="0"/>
              <a:t>się </a:t>
            </a:r>
            <a:r>
              <a:rPr lang="pl-PL" dirty="0" smtClean="0"/>
              <a:t>typowo z </a:t>
            </a:r>
            <a:r>
              <a:rPr lang="pl-PL" dirty="0"/>
              <a:t>piętnastu </a:t>
            </a:r>
            <a:r>
              <a:rPr lang="pl-PL" dirty="0" smtClean="0"/>
              <a:t>członków</a:t>
            </a:r>
          </a:p>
          <a:p>
            <a:pPr marL="109728" indent="0">
              <a:buNone/>
            </a:pPr>
            <a:r>
              <a:rPr lang="pl-PL" smtClean="0"/>
              <a:t>- wybierana </a:t>
            </a:r>
            <a:r>
              <a:rPr lang="pl-PL" dirty="0" smtClean="0"/>
              <a:t>jest na 2 lata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45229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b="1" dirty="0" smtClean="0"/>
              <a:t>ZAKRES PODMIOTOWY USTAWY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 smtClean="0"/>
              <a:t>1/ pracodawcy wykonujący </a:t>
            </a:r>
            <a:r>
              <a:rPr lang="pl-PL" dirty="0"/>
              <a:t>działalność gospodarczą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2/ zatrudniający </a:t>
            </a:r>
            <a:r>
              <a:rPr lang="pl-PL" dirty="0"/>
              <a:t>co najmniej 50 pracowników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39426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</a:p>
          <a:p>
            <a:pPr marL="109728" indent="0">
              <a:buNone/>
            </a:pPr>
            <a:r>
              <a:rPr lang="pl-PL" dirty="0"/>
              <a:t>1) uchwalanie oraz zmiana planu rocznego przedsiębiorstwa, </a:t>
            </a:r>
          </a:p>
          <a:p>
            <a:pPr marL="109728" indent="0">
              <a:buNone/>
            </a:pPr>
            <a:r>
              <a:rPr lang="pl-PL" dirty="0"/>
              <a:t>2) przyjmowanie sprawozdania rocznego oraz zatwierdzanie bilansu, </a:t>
            </a:r>
          </a:p>
          <a:p>
            <a:pPr marL="109728" indent="0">
              <a:buNone/>
            </a:pPr>
            <a:r>
              <a:rPr lang="pl-PL" dirty="0"/>
              <a:t>3) podejmowanie uchwał w sprawie inwestycji</a:t>
            </a:r>
            <a:endParaRPr lang="pl-PL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5261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4) wyrażanie zgody na utworzenie lub przystąpienie do spółki handlowej lub innej struktury organizacyjnej przewidzianej przepisami prawa bądź nabycie jej udziałów (akcji), jak również podejmowanie uchwał w sprawie wystąpienia z takiej struktury, żądania jej rozwiązania lub zbycia jej udziałów (akcji),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486394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5)wyrażanie </a:t>
            </a:r>
            <a:r>
              <a:rPr lang="pl-PL" dirty="0"/>
              <a:t>zgody na oddawanie środków trwałych przedsiębiorstwa osobom prawnym lub fizycznym do korzystania z nich w formie przewidzianej w prawie cywilnym, </a:t>
            </a:r>
          </a:p>
          <a:p>
            <a:pPr marL="109728" indent="0">
              <a:buNone/>
            </a:pPr>
            <a:r>
              <a:rPr lang="pl-PL" dirty="0"/>
              <a:t>6) podejmowanie uchwał w sprawie łączenia i podziału przedsiębiorstw, </a:t>
            </a:r>
          </a:p>
          <a:p>
            <a:pPr marL="109728" indent="0">
              <a:buNone/>
            </a:pPr>
            <a:r>
              <a:rPr lang="pl-PL" dirty="0"/>
              <a:t>7) podejmowanie uchwał w sprawie zakładowego budownictwa mieszkaniowego i socjalnego, </a:t>
            </a:r>
          </a:p>
          <a:p>
            <a:pPr marL="109728" indent="0">
              <a:buNone/>
            </a:pPr>
            <a:r>
              <a:rPr lang="pl-PL" dirty="0"/>
              <a:t>8) podejmowanie uchwał w sprawie zmiany kierunku działalności przedsiębiorstwa,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58206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9</a:t>
            </a:r>
            <a:r>
              <a:rPr lang="pl-PL" dirty="0"/>
              <a:t>) podejmowanie uchwał w sprawie podziału na fundusze wygospodarowanego dochodu pozostającego w dyspozycji przedsiębiorstwa oraz zasad wykorzystania tych </a:t>
            </a:r>
            <a:r>
              <a:rPr lang="pl-PL" dirty="0" smtClean="0"/>
              <a:t>funduszów</a:t>
            </a:r>
          </a:p>
          <a:p>
            <a:pPr marL="109728" indent="0">
              <a:buNone/>
            </a:pPr>
            <a:r>
              <a:rPr lang="pl-PL" dirty="0" smtClean="0"/>
              <a:t>10</a:t>
            </a:r>
            <a:r>
              <a:rPr lang="pl-PL" dirty="0"/>
              <a:t>) wyrażanie zgody na zbywanie środków trwałych stanowiących przedmiot stałego użytku przedsiębiorstwa oraz na dokonanie darowizny, </a:t>
            </a:r>
          </a:p>
          <a:p>
            <a:pPr marL="109728" indent="0">
              <a:buNone/>
            </a:pPr>
            <a:r>
              <a:rPr lang="pl-PL" dirty="0"/>
              <a:t>11) decydowanie o przystąpieniu przedsiębiorstwa w charakterze członka zbiorowego do organizacji społecznych,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285932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12) podejmowanie uchwał w sprawie klubów techniki i racjonalizacji, </a:t>
            </a:r>
          </a:p>
          <a:p>
            <a:pPr marL="109728" indent="0">
              <a:buNone/>
            </a:pPr>
            <a:r>
              <a:rPr lang="pl-PL" dirty="0" smtClean="0"/>
              <a:t>13) </a:t>
            </a:r>
            <a:r>
              <a:rPr lang="pl-PL" dirty="0"/>
              <a:t>podejmowanie uchwał o przeprowadzeniu w przedsiębiorstwie referendum, </a:t>
            </a:r>
          </a:p>
          <a:p>
            <a:pPr marL="109728" indent="0">
              <a:buNone/>
            </a:pPr>
            <a:r>
              <a:rPr lang="pl-PL" dirty="0" smtClean="0"/>
              <a:t>14) </a:t>
            </a:r>
            <a:r>
              <a:rPr lang="pl-PL" dirty="0"/>
              <a:t>wybieranie swego przedstawiciela do rady zrzeszenia przedsiębiorstw.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43573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podejmowanie </a:t>
            </a:r>
            <a:r>
              <a:rPr lang="pl-PL" dirty="0"/>
              <a:t>uchwał w sprawach </a:t>
            </a:r>
            <a:r>
              <a:rPr lang="pl-PL" u="sng" dirty="0"/>
              <a:t>powołania i odwołania dyrektora przedsiębiorstwa </a:t>
            </a:r>
            <a:r>
              <a:rPr lang="pl-PL" dirty="0"/>
              <a:t>oraz innych osób wykonujących kierownicze funkcje w przedsiębiorstwie, zgodnie z przepisami ustawy o przedsiębiorstwach państwowych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8759155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r>
              <a:rPr lang="pl-PL" b="1" u="sng" dirty="0"/>
              <a:t>prawo wyrażania opinii </a:t>
            </a:r>
            <a:r>
              <a:rPr lang="pl-PL" dirty="0"/>
              <a:t>we wszystkich sprawach dotyczących przedsiębiorstwa oraz jego kierownictwa.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879450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prawo występowania </a:t>
            </a:r>
            <a:r>
              <a:rPr lang="pl-PL" dirty="0" smtClean="0"/>
              <a:t>z </a:t>
            </a:r>
            <a:r>
              <a:rPr lang="pl-PL" b="1" u="sng" dirty="0" smtClean="0"/>
              <a:t>pytaniami, </a:t>
            </a:r>
            <a:r>
              <a:rPr lang="pl-PL" b="1" u="sng" dirty="0"/>
              <a:t>inicjatywami, wnioskami i uwagami </a:t>
            </a:r>
            <a:r>
              <a:rPr lang="pl-PL" dirty="0"/>
              <a:t>we wszystkich sprawach dotyczących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25898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prawo </a:t>
            </a:r>
            <a:r>
              <a:rPr lang="pl-PL" b="1" u="sng" dirty="0"/>
              <a:t>kontroli</a:t>
            </a:r>
            <a:r>
              <a:rPr lang="pl-PL" dirty="0"/>
              <a:t> całokształtu działalności przedsiębiorstwa, ze szczególnym uwzględnieniem dbałości o racjonalną gospodarkę mieniem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364650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mtClean="0"/>
              <a:t>Rada </a:t>
            </a:r>
            <a:r>
              <a:rPr lang="pl-PL"/>
              <a:t>pracownicza przedsiębiorstwa odbywa posiedzenia co najmniej raz na kwartał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31127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PRACODAWCY-PRZEDSIĘBIORCY WYŁĄCZENI SPOD PRZEPSIÓW USTAWY</a:t>
            </a:r>
          </a:p>
          <a:p>
            <a:pPr marL="109728" indent="0">
              <a:buNone/>
            </a:pPr>
            <a:r>
              <a:rPr lang="pl-PL" dirty="0" smtClean="0"/>
              <a:t> 1) przedsiębiorstwa państwowe, w których tworzony jest samorząd załogi przedsiębiorstwa; </a:t>
            </a:r>
          </a:p>
          <a:p>
            <a:pPr marL="109728" indent="0">
              <a:buNone/>
            </a:pPr>
            <a:r>
              <a:rPr lang="pl-PL" dirty="0" smtClean="0"/>
              <a:t>2) przedsiębiorstwa mieszane zatrudniające co najmniej 50 pracowników; </a:t>
            </a:r>
          </a:p>
          <a:p>
            <a:pPr marL="109728" indent="0">
              <a:buNone/>
            </a:pPr>
            <a:r>
              <a:rPr lang="pl-PL" dirty="0" smtClean="0"/>
              <a:t>3) państwowe instytucje filmowe.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56102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W podmiotach, o których mowa, prawo do uzyskiwania informacji i przeprowadzania konsultacji przysługuje radzie pracowniczej.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82262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INFORMOWANIE  TO</a:t>
            </a:r>
            <a:endParaRPr lang="pl-PL" b="1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…przekazywanie </a:t>
            </a:r>
            <a:r>
              <a:rPr lang="pl-PL" dirty="0"/>
              <a:t>radzie pracowników danych w sprawach dotyczących pracodawcy umożliwiających zapoznanie się ze </a:t>
            </a:r>
            <a:r>
              <a:rPr lang="pl-PL" dirty="0" smtClean="0"/>
              <a:t>sprawą…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63641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 smtClean="0"/>
              <a:t>INFORMACJE DOTYCZĄCE</a:t>
            </a:r>
            <a:r>
              <a:rPr lang="pl-PL" dirty="0" smtClean="0"/>
              <a:t>: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u="sng" dirty="0"/>
              <a:t>działalności i sytuacji ekonomicznej </a:t>
            </a:r>
            <a:r>
              <a:rPr lang="pl-PL" dirty="0"/>
              <a:t>pracodawcy oraz przewidywanych w tym zakresie </a:t>
            </a:r>
            <a:r>
              <a:rPr lang="pl-PL" u="sng" dirty="0"/>
              <a:t>zmian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stanu, struktury i przewidywanych zmian zatrudnienia</a:t>
            </a:r>
            <a:r>
              <a:rPr lang="pl-PL" dirty="0"/>
              <a:t> oraz działań mających na celu utrzymanie poziomu zatrudnienia; </a:t>
            </a:r>
          </a:p>
          <a:p>
            <a:pPr marL="109728" indent="0">
              <a:buNone/>
            </a:pPr>
            <a:r>
              <a:rPr lang="pl-PL" dirty="0"/>
              <a:t>3) działań, które mogą powodować istotne </a:t>
            </a:r>
            <a:r>
              <a:rPr lang="pl-PL" u="sng" dirty="0"/>
              <a:t>zmiany w organizacji pracy lub podstawach zatrudnienia</a:t>
            </a:r>
            <a:r>
              <a:rPr lang="pl-PL" dirty="0"/>
              <a:t>. 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68349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Pracodawca </a:t>
            </a:r>
            <a:r>
              <a:rPr lang="pl-PL" dirty="0"/>
              <a:t>przekazuje </a:t>
            </a:r>
            <a:r>
              <a:rPr lang="pl-PL" dirty="0" smtClean="0"/>
              <a:t>informacje:</a:t>
            </a:r>
          </a:p>
          <a:p>
            <a:endParaRPr lang="pl-PL" dirty="0" smtClean="0"/>
          </a:p>
          <a:p>
            <a:pPr algn="r"/>
            <a:r>
              <a:rPr lang="pl-PL" dirty="0" smtClean="0"/>
              <a:t> w </a:t>
            </a:r>
            <a:r>
              <a:rPr lang="pl-PL" dirty="0"/>
              <a:t>razie przewidywanych zmian lub </a:t>
            </a:r>
            <a:endParaRPr lang="pl-PL" dirty="0" smtClean="0"/>
          </a:p>
          <a:p>
            <a:pPr algn="r"/>
            <a:r>
              <a:rPr lang="pl-PL" dirty="0" smtClean="0"/>
              <a:t>zamierzonych </a:t>
            </a:r>
            <a:r>
              <a:rPr lang="pl-PL" dirty="0" smtClean="0"/>
              <a:t>działań, </a:t>
            </a:r>
            <a:r>
              <a:rPr lang="pl-PL" dirty="0"/>
              <a:t>oraz </a:t>
            </a:r>
            <a:endParaRPr lang="pl-PL" dirty="0" smtClean="0"/>
          </a:p>
          <a:p>
            <a:pPr algn="r"/>
            <a:r>
              <a:rPr lang="pl-PL" dirty="0" smtClean="0"/>
              <a:t>na </a:t>
            </a:r>
            <a:r>
              <a:rPr lang="pl-PL" dirty="0"/>
              <a:t>pisemny wniosek rady pracowników. </a:t>
            </a: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07373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PRZEPROWADZANIE KONSULTACJI 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…</a:t>
            </a:r>
            <a:r>
              <a:rPr lang="pl-PL" u="sng" dirty="0" smtClean="0"/>
              <a:t>wymiana </a:t>
            </a:r>
            <a:r>
              <a:rPr lang="pl-PL" u="sng" dirty="0"/>
              <a:t>poglądów </a:t>
            </a:r>
            <a:r>
              <a:rPr lang="pl-PL" dirty="0"/>
              <a:t>oraz </a:t>
            </a:r>
            <a:r>
              <a:rPr lang="pl-PL" u="sng" dirty="0"/>
              <a:t>podjęcie dialogu </a:t>
            </a:r>
            <a:r>
              <a:rPr lang="pl-PL" dirty="0"/>
              <a:t>między pracodawcą a radą pracowników.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1931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1129</Words>
  <Application>Microsoft Office PowerPoint</Application>
  <PresentationFormat>Pokaz na ekranie (4:3)</PresentationFormat>
  <Paragraphs>212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Hol</vt:lpstr>
      <vt:lpstr>PARTYCYPACJA PRACOWNICZA – ZAGADNIENIA WYBRANE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borowicz</cp:lastModifiedBy>
  <cp:revision>11</cp:revision>
  <dcterms:created xsi:type="dcterms:W3CDTF">2016-04-07T11:48:28Z</dcterms:created>
  <dcterms:modified xsi:type="dcterms:W3CDTF">2016-04-14T11:02:38Z</dcterms:modified>
</cp:coreProperties>
</file>