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74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2017-04-06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Prawo porozumień zbiorowych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 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3811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UZP – ZAKRES PODMIOTOWY</a:t>
            </a:r>
          </a:p>
          <a:p>
            <a:pPr marL="109728" indent="0" algn="ctr">
              <a:buNone/>
            </a:pPr>
            <a:endParaRPr lang="pl-PL" dirty="0"/>
          </a:p>
          <a:p>
            <a:pPr algn="ctr"/>
            <a:r>
              <a:rPr lang="pl-PL" dirty="0"/>
              <a:t>zawiera się dla wszystkich pracowników zatrudnionych przez pracodawców objętych jego postanowieniami, </a:t>
            </a: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…chyba </a:t>
            </a:r>
            <a:r>
              <a:rPr lang="pl-PL" dirty="0"/>
              <a:t>że strony w układzie postanowią inaczej.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273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UZP – ZAKRES PODMIOTOWY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dirty="0"/>
              <a:t>mogą być </a:t>
            </a:r>
            <a:r>
              <a:rPr lang="pl-PL" dirty="0" smtClean="0"/>
              <a:t>objęte </a:t>
            </a:r>
            <a:r>
              <a:rPr lang="pl-PL" dirty="0" smtClean="0"/>
              <a:t>również: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- osoby </a:t>
            </a:r>
            <a:r>
              <a:rPr lang="pl-PL" dirty="0"/>
              <a:t>świadczące pracę na innej podstawie niż stosunek pracy;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- </a:t>
            </a:r>
            <a:r>
              <a:rPr lang="pl-PL" dirty="0"/>
              <a:t>emeryci i </a:t>
            </a:r>
            <a:r>
              <a:rPr lang="pl-PL" dirty="0" smtClean="0"/>
              <a:t>renciści.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957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UZP NIE ZAWIERA SIĘ DLA: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1)</a:t>
            </a:r>
            <a:r>
              <a:rPr lang="pl-PL" dirty="0"/>
              <a:t>   członków korpusu służby cywilnej,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2)</a:t>
            </a:r>
            <a:r>
              <a:rPr lang="pl-PL" dirty="0"/>
              <a:t>   pracowników urzędów państwowych zatrudnionych na podstawie mianowania i powołania,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3)</a:t>
            </a:r>
            <a:r>
              <a:rPr lang="pl-PL" dirty="0"/>
              <a:t>   pracowników samorządowych zatrudnionych na podstawie wyboru, mianowania i powołania w:</a:t>
            </a:r>
          </a:p>
          <a:p>
            <a:pPr marL="109728" indent="0">
              <a:buNone/>
            </a:pPr>
            <a:r>
              <a:rPr lang="pl-PL" dirty="0"/>
              <a:t>a)  urzędach marszałkowskich,</a:t>
            </a:r>
          </a:p>
          <a:p>
            <a:pPr marL="109728" indent="0">
              <a:buNone/>
            </a:pPr>
            <a:r>
              <a:rPr lang="pl-PL" dirty="0"/>
              <a:t>b)  starostwach powiatowych,</a:t>
            </a:r>
          </a:p>
          <a:p>
            <a:pPr marL="109728" indent="0">
              <a:buNone/>
            </a:pPr>
            <a:r>
              <a:rPr lang="pl-PL" dirty="0"/>
              <a:t>c)  urzędach gminy,</a:t>
            </a:r>
          </a:p>
          <a:p>
            <a:pPr marL="109728" indent="0">
              <a:buNone/>
            </a:pPr>
            <a:r>
              <a:rPr lang="pl-PL" dirty="0"/>
              <a:t>d)  biurach (ich odpowiednikach) związków jednostek samorządu terytorialnego,</a:t>
            </a:r>
          </a:p>
          <a:p>
            <a:pPr marL="109728" indent="0">
              <a:buNone/>
            </a:pPr>
            <a:r>
              <a:rPr lang="pl-PL" dirty="0"/>
              <a:t>e)  biurach (ich odpowiednikach) jednostek administracyjnych jednostek samorządu terytorialnego,</a:t>
            </a:r>
          </a:p>
          <a:p>
            <a:pPr marL="109728" indent="0">
              <a:buNone/>
            </a:pPr>
            <a:r>
              <a:rPr lang="pl-PL" dirty="0"/>
              <a:t>  </a:t>
            </a:r>
            <a:r>
              <a:rPr lang="pl-PL" b="1" dirty="0"/>
              <a:t>4) </a:t>
            </a:r>
            <a:r>
              <a:rPr lang="pl-PL" dirty="0"/>
              <a:t>  sędziów i prokuratorów.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194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TREŚĆ UZP</a:t>
            </a:r>
          </a:p>
          <a:p>
            <a:r>
              <a:rPr lang="pl-PL" dirty="0" smtClean="0"/>
              <a:t>warunki</a:t>
            </a:r>
            <a:r>
              <a:rPr lang="pl-PL" dirty="0"/>
              <a:t>, jakim powinna odpowiadać treść stosunku pracy, </a:t>
            </a:r>
            <a:endParaRPr lang="pl-PL" dirty="0" smtClean="0"/>
          </a:p>
          <a:p>
            <a:r>
              <a:rPr lang="pl-PL" dirty="0"/>
              <a:t> </a:t>
            </a:r>
            <a:r>
              <a:rPr lang="pl-PL" dirty="0" smtClean="0"/>
              <a:t>wzajemne </a:t>
            </a:r>
            <a:r>
              <a:rPr lang="pl-PL" dirty="0"/>
              <a:t>zobowiązania stron układu, w tym dotyczące stosowania układu i przestrzegania jego postanowień.</a:t>
            </a:r>
          </a:p>
          <a:p>
            <a:r>
              <a:rPr lang="pl-PL" dirty="0" smtClean="0"/>
              <a:t>inne sprawy, </a:t>
            </a:r>
            <a:r>
              <a:rPr lang="pl-PL" dirty="0"/>
              <a:t>nie uregulowane w przepisach prawa pracy w sposób bezwzględnie obowiązujący.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8947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Strony, określając wzajemne zobowiązania przy stosowaniu układu, mogą w szczególności ustalić:</a:t>
            </a:r>
          </a:p>
          <a:p>
            <a:pPr marL="109728" indent="0">
              <a:buNone/>
            </a:pPr>
            <a:r>
              <a:rPr lang="pl-PL" dirty="0"/>
              <a:t>  1)   sposób publikacji układu i rozpowszechniania jego treści,</a:t>
            </a:r>
          </a:p>
          <a:p>
            <a:pPr marL="109728" indent="0">
              <a:buNone/>
            </a:pPr>
            <a:r>
              <a:rPr lang="pl-PL" dirty="0"/>
              <a:t>  2)   tryb dokonywania okresowych ocen funkcjonowania układu,</a:t>
            </a:r>
          </a:p>
          <a:p>
            <a:pPr marL="109728" indent="0">
              <a:buNone/>
            </a:pPr>
            <a:r>
              <a:rPr lang="pl-PL" dirty="0"/>
              <a:t>  3)   tryb wyjaśniania treści postanowień układu oraz rozstrzygania sporów między stronami w tym zakresie.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6362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ZAWARCIE UKŁADU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w </a:t>
            </a:r>
            <a:r>
              <a:rPr lang="pl-PL" dirty="0"/>
              <a:t>drodze </a:t>
            </a:r>
            <a:r>
              <a:rPr lang="pl-PL" dirty="0" smtClean="0"/>
              <a:t>rokowań</a:t>
            </a:r>
            <a:r>
              <a:rPr lang="pl-PL" dirty="0"/>
              <a:t> </a:t>
            </a:r>
            <a:r>
              <a:rPr lang="pl-PL" dirty="0" smtClean="0"/>
              <a:t>pomiędzy </a:t>
            </a: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pracodawcą/pracodawcam</a:t>
            </a:r>
            <a:r>
              <a:rPr lang="pl-PL" dirty="0" smtClean="0"/>
              <a:t>i</a:t>
            </a: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 a </a:t>
            </a:r>
          </a:p>
          <a:p>
            <a:pPr marL="109728" indent="0" algn="ctr">
              <a:buNone/>
            </a:pPr>
            <a:r>
              <a:rPr lang="pl-PL" dirty="0" smtClean="0"/>
              <a:t>strona pracowniczą reprezentowaną przez </a:t>
            </a:r>
            <a:r>
              <a:rPr lang="pl-PL" b="1" dirty="0" smtClean="0"/>
              <a:t>związki zawodowe</a:t>
            </a:r>
          </a:p>
          <a:p>
            <a:endParaRPr lang="pl-PL" dirty="0"/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3712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l-PL" b="1" dirty="0" smtClean="0"/>
              <a:t>Strona </a:t>
            </a:r>
            <a:r>
              <a:rPr lang="pl-PL" b="1" dirty="0"/>
              <a:t>uprawniona do zawarcia układu </a:t>
            </a:r>
            <a:r>
              <a:rPr lang="pl-PL" b="1" u="sng" dirty="0"/>
              <a:t>nie może odmówić żądaniu drugiej</a:t>
            </a:r>
            <a:r>
              <a:rPr lang="pl-PL" b="1" dirty="0"/>
              <a:t> strony podjęcia rokowa</a:t>
            </a:r>
            <a:r>
              <a:rPr lang="pl-PL" dirty="0"/>
              <a:t>ń:</a:t>
            </a:r>
          </a:p>
          <a:p>
            <a:pPr marL="109728" indent="0">
              <a:buNone/>
            </a:pPr>
            <a:r>
              <a:rPr lang="pl-PL" dirty="0"/>
              <a:t>  1)   w celu zawarcia układu dla pracowników nie objętych układem,</a:t>
            </a:r>
          </a:p>
          <a:p>
            <a:pPr marL="109728" indent="0">
              <a:buNone/>
            </a:pPr>
            <a:r>
              <a:rPr lang="pl-PL" dirty="0"/>
              <a:t>  2)   w celu zmiany układu uzasadnionej istotną zmianą sytuacji ekonomicznej bądź finansowej pracodawców lub pogorszeniem się sytuacji materialnej pracowników,</a:t>
            </a:r>
          </a:p>
          <a:p>
            <a:pPr marL="109728" indent="0">
              <a:buNone/>
            </a:pPr>
            <a:r>
              <a:rPr lang="pl-PL" dirty="0"/>
              <a:t>  3)   jeżeli żądanie zostało zgłoszone nie wcześniej niż 60 dni przed upływem okresu, na jaki układ został zawarty, albo po dniu wypowiedzenia układu.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8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Podmiot </a:t>
            </a:r>
            <a:r>
              <a:rPr lang="pl-PL" dirty="0"/>
              <a:t>występujący z inicjatywą zawarcia układu jest obowiązany powiadomić o tym każdą organizację związkową reprezentującą pracowników, dla których ma być zawarty układ, w celu wspólnego prowadzenia rokowań przez wszystkie organizacje związkowe.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06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Zasada prowadzenia rokowań nad UZP </a:t>
            </a:r>
            <a:r>
              <a:rPr lang="pl-PL" dirty="0"/>
              <a:t>w dobrej wierze i z poszanowaniem słusznych interesów drugiej </a:t>
            </a:r>
            <a:r>
              <a:rPr lang="pl-PL" dirty="0" smtClean="0"/>
              <a:t>strony i na podstawie adekwatnych informacji</a:t>
            </a:r>
          </a:p>
          <a:p>
            <a:pPr marL="109728" indent="0" algn="ctr">
              <a:buNone/>
            </a:pPr>
            <a:r>
              <a:rPr lang="pl-PL" b="1" dirty="0"/>
              <a:t>Art. 241</a:t>
            </a:r>
            <a:r>
              <a:rPr lang="pl-PL" b="1" baseline="30000" dirty="0"/>
              <a:t>3</a:t>
            </a:r>
            <a:r>
              <a:rPr lang="pl-PL" b="1" dirty="0" smtClean="0"/>
              <a:t>.</a:t>
            </a:r>
            <a:r>
              <a:rPr lang="pl-PL" dirty="0" smtClean="0"/>
              <a:t> </a:t>
            </a:r>
            <a:r>
              <a:rPr lang="pl-PL" dirty="0"/>
              <a:t> </a:t>
            </a:r>
            <a:r>
              <a:rPr lang="pl-PL" dirty="0" smtClean="0"/>
              <a:t>- </a:t>
            </a:r>
            <a:r>
              <a:rPr lang="pl-PL" b="1" dirty="0"/>
              <a:t>Art. 241</a:t>
            </a:r>
            <a:r>
              <a:rPr lang="pl-PL" b="1" baseline="30000" dirty="0"/>
              <a:t>4</a:t>
            </a:r>
            <a:r>
              <a:rPr lang="pl-PL" b="1" dirty="0"/>
              <a:t>.</a:t>
            </a:r>
            <a:r>
              <a:rPr lang="pl-PL" dirty="0"/>
              <a:t> 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5272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Układ </a:t>
            </a:r>
            <a:r>
              <a:rPr lang="pl-PL" dirty="0"/>
              <a:t>zawiera się w formie pisemnej na czas nie określony lub na czas określony.</a:t>
            </a:r>
          </a:p>
          <a:p>
            <a:r>
              <a:rPr lang="pl-PL" dirty="0" smtClean="0"/>
              <a:t>W </a:t>
            </a:r>
            <a:r>
              <a:rPr lang="pl-PL" dirty="0"/>
              <a:t>układzie ustala się zakres jego obowiązywania oraz wskazuje siedziby stron układu.</a:t>
            </a:r>
          </a:p>
          <a:p>
            <a:r>
              <a:rPr lang="pl-PL" dirty="0" smtClean="0"/>
              <a:t>Przed </a:t>
            </a:r>
            <a:r>
              <a:rPr lang="pl-PL" dirty="0"/>
              <a:t>upływem terminu obowiązywania układu zawartego na czas określony strony mogą przedłużyć jego obowiązywanie na czas określony lub uznać układ za zawarty na czas nie określony.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647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endParaRPr lang="pl-PL" b="1" dirty="0"/>
          </a:p>
          <a:p>
            <a:pPr marL="0" indent="0" algn="ctr">
              <a:buNone/>
            </a:pPr>
            <a:r>
              <a:rPr lang="pl-PL" sz="4400" b="1" dirty="0" smtClean="0"/>
              <a:t>Art</a:t>
            </a:r>
            <a:r>
              <a:rPr lang="pl-PL" sz="4400" b="1" dirty="0"/>
              <a:t>. 9.</a:t>
            </a:r>
            <a:r>
              <a:rPr lang="pl-PL" sz="4400" dirty="0"/>
              <a:t> § 1. </a:t>
            </a:r>
            <a:r>
              <a:rPr lang="pl-PL" sz="4400" dirty="0" smtClean="0"/>
              <a:t>K.P. </a:t>
            </a:r>
            <a:endParaRPr lang="pl-PL" sz="4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5186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 UZP ROZWIĄZUJE SIĘ:</a:t>
            </a:r>
          </a:p>
          <a:p>
            <a:pPr marL="109728" indent="0">
              <a:buNone/>
            </a:pPr>
            <a:r>
              <a:rPr lang="pl-PL" dirty="0"/>
              <a:t>  1)   na podstawie zgodnego oświadczenia stron,</a:t>
            </a:r>
          </a:p>
          <a:p>
            <a:pPr marL="109728" indent="0">
              <a:buNone/>
            </a:pPr>
            <a:r>
              <a:rPr lang="pl-PL" dirty="0"/>
              <a:t>  2)   z upływem okresu, na który został zawarty,</a:t>
            </a:r>
          </a:p>
          <a:p>
            <a:pPr marL="109728" indent="0">
              <a:buNone/>
            </a:pPr>
            <a:r>
              <a:rPr lang="pl-PL" dirty="0"/>
              <a:t>  3)   z upływem okresu wypowiedzenia dokonanego przez jedną ze stron.</a:t>
            </a:r>
          </a:p>
          <a:p>
            <a:pPr marL="109728" indent="0">
              <a:buNone/>
            </a:pPr>
            <a:r>
              <a:rPr lang="pl-PL" dirty="0" smtClean="0"/>
              <a:t>Okres </a:t>
            </a:r>
            <a:r>
              <a:rPr lang="pl-PL" dirty="0"/>
              <a:t>wypowiedzenia układu wynosi trzy miesiące kalendarzowe, chyba że strony w układzie postanowią inaczej.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145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 UZP podlega </a:t>
            </a:r>
            <a:r>
              <a:rPr lang="pl-PL" b="1" dirty="0"/>
              <a:t>wpisowi do rejestru prowadzonego dla:</a:t>
            </a:r>
          </a:p>
          <a:p>
            <a:pPr marL="109728" indent="0">
              <a:buNone/>
            </a:pPr>
            <a:r>
              <a:rPr lang="pl-PL" dirty="0"/>
              <a:t>  1)  </a:t>
            </a:r>
            <a:r>
              <a:rPr lang="pl-PL" dirty="0" smtClean="0"/>
              <a:t>układów </a:t>
            </a:r>
            <a:r>
              <a:rPr lang="pl-PL" dirty="0"/>
              <a:t>ponadzakładowych przez ministra właściwego do spraw pracy,</a:t>
            </a:r>
          </a:p>
          <a:p>
            <a:pPr marL="109728" indent="0">
              <a:buNone/>
            </a:pPr>
            <a:r>
              <a:rPr lang="pl-PL" dirty="0"/>
              <a:t>  2)   układów zakładowych przez właściwego okręgowego inspektora pracy.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090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 </a:t>
            </a:r>
            <a:r>
              <a:rPr lang="pl-PL" b="1" dirty="0"/>
              <a:t>Pracodawca jest obowiązany:</a:t>
            </a:r>
          </a:p>
          <a:p>
            <a:pPr marL="109728" indent="0">
              <a:buNone/>
            </a:pPr>
            <a:r>
              <a:rPr lang="pl-PL" dirty="0"/>
              <a:t>  1)   zawiadomić pracowników o wejściu układu w życie, o zmianach dotyczących układu oraz o wypowiedzeniu i rozwiązaniu układu,</a:t>
            </a:r>
          </a:p>
          <a:p>
            <a:pPr marL="109728" indent="0">
              <a:buNone/>
            </a:pPr>
            <a:r>
              <a:rPr lang="pl-PL" dirty="0"/>
              <a:t>  2)   dostarczyć zakładowej organizacji związkowej niezbędną liczbę egzemplarzy układu,</a:t>
            </a:r>
          </a:p>
          <a:p>
            <a:pPr marL="109728" indent="0">
              <a:buNone/>
            </a:pPr>
            <a:r>
              <a:rPr lang="pl-PL" dirty="0"/>
              <a:t>  3)   na żądanie pracownika udostępnić do wglądu tekst układu i wyjaśnić jego treść.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608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r>
              <a:rPr lang="pl-PL" b="1" u="sng" dirty="0" smtClean="0"/>
              <a:t>Korzystniejsze </a:t>
            </a:r>
            <a:r>
              <a:rPr lang="pl-PL" b="1" u="sng" dirty="0"/>
              <a:t>postanowienia </a:t>
            </a:r>
            <a:r>
              <a:rPr lang="pl-PL" dirty="0"/>
              <a:t>układu, z dniem jego wejścia w życie, zastępują z mocy prawa wynikające z dotychczasowych przepisów prawa pracy warunki umowy o pracę lub innego aktu stanowiącego podstawę nawiązania stosunku pracy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8683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Postanowienia </a:t>
            </a:r>
            <a:r>
              <a:rPr lang="pl-PL" dirty="0"/>
              <a:t>układu </a:t>
            </a:r>
            <a:r>
              <a:rPr lang="pl-PL" b="1" u="sng" dirty="0"/>
              <a:t>mniej korzystne </a:t>
            </a:r>
            <a:r>
              <a:rPr lang="pl-PL" dirty="0"/>
              <a:t>dla pracowników wprowadza się w drodze wypowiedzenia pracownikom dotychczasowych warunków umowy o pracę lub innego aktu stanowiącego podstawę nawiązania stosunku pracy</a:t>
            </a:r>
            <a:r>
              <a:rPr lang="pl-PL" b="1" dirty="0" smtClean="0"/>
              <a:t> 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837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K.P.   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                                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R.PRACY                             R.WYNAGRADZANIA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283968" y="198884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763688" y="3356992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3356992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442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REGULAMINY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INNE   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                                </a:t>
            </a: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R.PREMIOWANIA</a:t>
            </a:r>
          </a:p>
          <a:p>
            <a:pPr marL="109728" indent="0" algn="r">
              <a:buNone/>
            </a:pPr>
            <a:r>
              <a:rPr lang="pl-PL" dirty="0" smtClean="0"/>
              <a:t>                             R.ZAKAŁDOWEGO FUNDUSZU </a:t>
            </a:r>
            <a:r>
              <a:rPr lang="pl-PL" dirty="0"/>
              <a:t>Ś</a:t>
            </a:r>
            <a:r>
              <a:rPr lang="pl-PL" dirty="0" smtClean="0"/>
              <a:t>WIADCZEŃ </a:t>
            </a:r>
          </a:p>
          <a:p>
            <a:pPr marL="109728" indent="0" algn="r">
              <a:buNone/>
            </a:pPr>
            <a:r>
              <a:rPr lang="pl-PL" dirty="0" smtClean="0"/>
              <a:t>SOCJALNYCH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283968" y="198884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763688" y="3356992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3356992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484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ustala </a:t>
            </a:r>
            <a:r>
              <a:rPr lang="pl-PL" dirty="0"/>
              <a:t>organizację i porządek w procesie pracy oraz związane z tym prawa i obowiązki pracodawcy i pracowników.</a:t>
            </a: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4906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/>
              <a:t>nie wprowadza się, jeżeli w zakresie </a:t>
            </a:r>
            <a:r>
              <a:rPr lang="pl-PL" dirty="0" smtClean="0"/>
              <a:t>jego treści przewidzianym w </a:t>
            </a:r>
            <a:r>
              <a:rPr lang="pl-PL" dirty="0" err="1" smtClean="0"/>
              <a:t>k.p</a:t>
            </a:r>
            <a:r>
              <a:rPr lang="pl-PL" dirty="0" smtClean="0"/>
              <a:t>. obowiązują postanowienia </a:t>
            </a:r>
            <a:r>
              <a:rPr lang="pl-PL" dirty="0"/>
              <a:t>układu zbiorowego pracy lub gdy pracodawca zatrudnia </a:t>
            </a:r>
            <a:r>
              <a:rPr lang="pl-PL" b="1" u="sng" dirty="0"/>
              <a:t>mniej niż 20 pracowników</a:t>
            </a:r>
            <a:r>
              <a:rPr lang="pl-PL" dirty="0"/>
              <a:t>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0932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TREŚĆ                                 TRYB TWORZENIA</a:t>
            </a:r>
          </a:p>
          <a:p>
            <a:pPr marL="109728" indent="0">
              <a:buNone/>
            </a:pPr>
            <a:r>
              <a:rPr lang="pl-PL" b="1" dirty="0"/>
              <a:t>Art. 104</a:t>
            </a:r>
            <a:r>
              <a:rPr lang="pl-PL" b="1" baseline="30000" dirty="0"/>
              <a:t>1</a:t>
            </a:r>
            <a:r>
              <a:rPr lang="pl-PL" b="1" dirty="0" smtClean="0"/>
              <a:t>.                            Art</a:t>
            </a:r>
            <a:r>
              <a:rPr lang="pl-PL" b="1" dirty="0"/>
              <a:t>. 104</a:t>
            </a:r>
            <a:r>
              <a:rPr lang="pl-PL" b="1" baseline="30000" dirty="0"/>
              <a:t>2</a:t>
            </a:r>
            <a:r>
              <a:rPr lang="pl-PL" b="1" dirty="0"/>
              <a:t>.</a:t>
            </a:r>
            <a:r>
              <a:rPr lang="pl-PL" dirty="0"/>
              <a:t> </a:t>
            </a:r>
            <a:r>
              <a:rPr lang="pl-PL" b="1" dirty="0"/>
              <a:t>Art. 104</a:t>
            </a:r>
            <a:r>
              <a:rPr lang="pl-PL" b="1" baseline="30000" dirty="0"/>
              <a:t>3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19672" y="2492896"/>
            <a:ext cx="288032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266429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41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Ilekroć </a:t>
            </a:r>
            <a:r>
              <a:rPr lang="pl-PL" dirty="0"/>
              <a:t>w Kodeksie pracy jest mowa o prawie pracy, rozumie się przez </a:t>
            </a:r>
            <a:r>
              <a:rPr lang="pl-PL" dirty="0" smtClean="0"/>
              <a:t>to:</a:t>
            </a:r>
          </a:p>
          <a:p>
            <a:pPr marL="0" indent="0">
              <a:buNone/>
            </a:pPr>
            <a:endParaRPr lang="pl-PL" dirty="0" smtClean="0"/>
          </a:p>
          <a:p>
            <a:pPr marL="457200" indent="-457200"/>
            <a:r>
              <a:rPr lang="pl-PL" dirty="0" smtClean="0"/>
              <a:t>przepisy </a:t>
            </a:r>
            <a:r>
              <a:rPr lang="pl-PL" dirty="0"/>
              <a:t>Kodeksu pracy oraz </a:t>
            </a:r>
            <a:endParaRPr lang="pl-PL" dirty="0" smtClean="0"/>
          </a:p>
          <a:p>
            <a:pPr marL="457200" indent="-457200"/>
            <a:r>
              <a:rPr lang="pl-PL" dirty="0" smtClean="0"/>
              <a:t>przepisy </a:t>
            </a:r>
            <a:r>
              <a:rPr lang="pl-PL" dirty="0"/>
              <a:t>innych ustaw i </a:t>
            </a:r>
            <a:endParaRPr lang="pl-PL" dirty="0" smtClean="0"/>
          </a:p>
          <a:p>
            <a:pPr marL="457200" indent="-457200"/>
            <a:r>
              <a:rPr lang="pl-PL" dirty="0" smtClean="0"/>
              <a:t>aktów </a:t>
            </a:r>
            <a:r>
              <a:rPr lang="pl-PL" dirty="0"/>
              <a:t>wykonawczych,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…określające </a:t>
            </a:r>
            <a:r>
              <a:rPr lang="pl-PL" dirty="0"/>
              <a:t>prawa i obowiązki pracowników i pracodawców, a </a:t>
            </a:r>
            <a:r>
              <a:rPr lang="pl-PL" dirty="0" smtClean="0"/>
              <a:t>także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65576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/>
              <a:t>Pracodawca zatrudniający </a:t>
            </a:r>
            <a:r>
              <a:rPr lang="pl-PL" b="1" u="sng" dirty="0"/>
              <a:t>co najmniej 20 pracowników, nie objętych zakładowym układem zbiorowym pracy ani ponadzakładowym układem zbiorowym </a:t>
            </a:r>
            <a:r>
              <a:rPr lang="pl-PL" b="1" u="sng" dirty="0" smtClean="0"/>
              <a:t>pracy</a:t>
            </a:r>
            <a:r>
              <a:rPr lang="pl-PL" dirty="0" smtClean="0"/>
              <a:t>, </a:t>
            </a:r>
            <a:r>
              <a:rPr lang="pl-PL" dirty="0"/>
              <a:t>ustala warunki wynagradzania za pracę w regulaminie wynagradzania.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5531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/>
              <a:t>pracodawca może ustalić także inne świadczenia związane z pracą i zasady ich przyznawania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238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 smtClean="0"/>
              <a:t>obowiązuje </a:t>
            </a:r>
            <a:r>
              <a:rPr lang="pl-PL" dirty="0"/>
              <a:t>do czasu objęcia pracowników zakładowym układem zbiorowym pracy lub ponadzakładowym układem zbiorowym pracy ustalającym warunki wynagradzania za pracę oraz przyznawania innych świadczeń związanych z pracą w zakresie i w sposób umożliwiający określanie, na jego podstawie, indywidualnych warunków umów o pracę.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4707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ustala pracodawca – jeżeli </a:t>
            </a:r>
            <a:r>
              <a:rPr lang="pl-PL" dirty="0"/>
              <a:t>u danego pracodawcy działa zakładowa organizacja związkowa, pracodawca uzgadnia z nią regulamin wynagradzania.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4209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Regulamin wynagradzania wchodzi w życie po upływie dwóch tygodni od dnia podania go do wiadomości pracowników, w sposób przyjęty u danego pracodawcy.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33054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INNE POROZUMIENIA OPARTE NA USTAWIE</a:t>
            </a:r>
          </a:p>
          <a:p>
            <a:pPr marL="109728" indent="0" algn="ctr">
              <a:buNone/>
            </a:pPr>
            <a:r>
              <a:rPr lang="pl-PL" dirty="0" smtClean="0"/>
              <a:t>NA PRZYKŁAD:</a:t>
            </a:r>
          </a:p>
          <a:p>
            <a:r>
              <a:rPr lang="pl-PL" dirty="0" smtClean="0"/>
              <a:t>porozumienie w sprawie zasad przeprowadzenia zwolnień grupowych</a:t>
            </a:r>
          </a:p>
          <a:p>
            <a:r>
              <a:rPr lang="pl-PL" dirty="0" smtClean="0"/>
              <a:t>porozumienie kończące spór zbiorowy</a:t>
            </a:r>
          </a:p>
          <a:p>
            <a:r>
              <a:rPr lang="pl-PL" dirty="0" smtClean="0"/>
              <a:t>porozumienie </a:t>
            </a:r>
            <a:r>
              <a:rPr lang="pl-PL" dirty="0" err="1" smtClean="0"/>
              <a:t>postrajkowe</a:t>
            </a:r>
            <a:endParaRPr lang="pl-PL" dirty="0" smtClean="0"/>
          </a:p>
          <a:p>
            <a:r>
              <a:rPr lang="pl-PL" dirty="0" smtClean="0"/>
              <a:t>porozumienie </a:t>
            </a:r>
            <a:r>
              <a:rPr lang="pl-PL" smtClean="0"/>
              <a:t>po procedurze </a:t>
            </a:r>
            <a:r>
              <a:rPr lang="pl-PL" dirty="0" smtClean="0"/>
              <a:t>konsultacji pracodawcy z radą pracowników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0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a </a:t>
            </a:r>
            <a:r>
              <a:rPr lang="pl-PL" dirty="0"/>
              <a:t>także </a:t>
            </a:r>
            <a:r>
              <a:rPr lang="pl-PL" dirty="0" smtClean="0"/>
              <a:t>postanowienia:</a:t>
            </a:r>
          </a:p>
          <a:p>
            <a:pPr marL="0" indent="0">
              <a:buNone/>
            </a:pPr>
            <a:endParaRPr lang="pl-PL" dirty="0" smtClean="0"/>
          </a:p>
          <a:p>
            <a:pPr marL="457200" indent="-457200"/>
            <a:r>
              <a:rPr lang="pl-PL" dirty="0" smtClean="0"/>
              <a:t>układów </a:t>
            </a:r>
            <a:r>
              <a:rPr lang="pl-PL" dirty="0"/>
              <a:t>zbiorowych pracy i </a:t>
            </a:r>
            <a:endParaRPr lang="pl-PL" dirty="0" smtClean="0"/>
          </a:p>
          <a:p>
            <a:pPr marL="457200" indent="-457200"/>
            <a:r>
              <a:rPr lang="pl-PL" dirty="0" smtClean="0"/>
              <a:t>innych </a:t>
            </a:r>
            <a:r>
              <a:rPr lang="pl-PL" dirty="0"/>
              <a:t>opartych na ustawie porozumień zbiorowych, </a:t>
            </a:r>
            <a:endParaRPr lang="pl-PL" dirty="0" smtClean="0"/>
          </a:p>
          <a:p>
            <a:pPr marL="457200" indent="-457200"/>
            <a:r>
              <a:rPr lang="pl-PL" dirty="0" smtClean="0"/>
              <a:t>regulaminów </a:t>
            </a:r>
            <a:r>
              <a:rPr lang="pl-PL" dirty="0"/>
              <a:t>i </a:t>
            </a:r>
            <a:endParaRPr lang="pl-PL" dirty="0" smtClean="0"/>
          </a:p>
          <a:p>
            <a:pPr marL="457200" indent="-457200"/>
            <a:r>
              <a:rPr lang="pl-PL" dirty="0" smtClean="0"/>
              <a:t>statutów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…określających </a:t>
            </a:r>
            <a:r>
              <a:rPr lang="pl-PL" dirty="0"/>
              <a:t>prawa i obowiązki stron stosunku pracy.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71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Art. 9 § </a:t>
            </a:r>
            <a:r>
              <a:rPr lang="pl-PL" dirty="0"/>
              <a:t>2. </a:t>
            </a:r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układów zbiorowych pracy i porozumień zbiorowych oraz regulaminów i statutów nie mogą być mniej korzystne dla pracowników niż przepisy Kodeksu pracy oraz innych ustaw i aktów wykonawczych.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02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/>
              <a:t>A</a:t>
            </a:r>
            <a:r>
              <a:rPr lang="pl-PL" dirty="0" smtClean="0"/>
              <a:t>rt. 9 § </a:t>
            </a:r>
            <a:r>
              <a:rPr lang="pl-PL" dirty="0"/>
              <a:t>3. </a:t>
            </a:r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regulaminów i statutów nie mogą być mniej korzystne dla pracowników niż postanowienia układów zbiorowych pracy i porozumień zbiorowych.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417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Art. 9 § </a:t>
            </a:r>
            <a:r>
              <a:rPr lang="pl-PL" dirty="0"/>
              <a:t>4. </a:t>
            </a:r>
            <a:endParaRPr lang="pl-PL" baseline="30000" dirty="0"/>
          </a:p>
          <a:p>
            <a:endParaRPr lang="pl-PL" baseline="30000" dirty="0" smtClean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układów zbiorowych pracy i innych opartych na ustawie porozumień zbiorowych, regulaminów oraz statutów określających prawa i obowiązki stron stosunku pracy, naruszające zasadę równego traktowania w zatrudnieniu, nie obowiązują.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6602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sz="4400" dirty="0" smtClean="0"/>
              <a:t>UKŁADY ZBIOROWE PRACY</a:t>
            </a:r>
            <a:endParaRPr lang="pl-PL" sz="4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899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sz="2800" dirty="0" smtClean="0"/>
              <a:t>UKŁADY ZBIOROWE PRACY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b="1" dirty="0" smtClean="0"/>
              <a:t>ZAKŁADOWE</a:t>
            </a:r>
            <a:r>
              <a:rPr lang="pl-PL" sz="2800" dirty="0" smtClean="0"/>
              <a:t>                </a:t>
            </a:r>
            <a:r>
              <a:rPr lang="pl-PL" sz="2800" b="1" dirty="0" smtClean="0"/>
              <a:t>PONADZAKŁADOWE</a:t>
            </a:r>
            <a:endParaRPr lang="pl-PL" sz="28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051720" y="2420888"/>
            <a:ext cx="252028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420888"/>
            <a:ext cx="2232248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300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743</Words>
  <Application>Microsoft Office PowerPoint</Application>
  <PresentationFormat>Pokaz na ekranie (4:3)</PresentationFormat>
  <Paragraphs>196</Paragraphs>
  <Slides>35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Hol</vt:lpstr>
      <vt:lpstr>Prawo porozumień zbiorowych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porozumień zbiorowych</dc:title>
  <dc:creator>Jacek</dc:creator>
  <cp:lastModifiedBy>Jacek</cp:lastModifiedBy>
  <cp:revision>9</cp:revision>
  <dcterms:created xsi:type="dcterms:W3CDTF">2016-04-19T08:47:41Z</dcterms:created>
  <dcterms:modified xsi:type="dcterms:W3CDTF">2017-04-06T09:12:12Z</dcterms:modified>
</cp:coreProperties>
</file>