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301" r:id="rId8"/>
    <p:sldId id="262" r:id="rId9"/>
    <p:sldId id="263" r:id="rId10"/>
    <p:sldId id="266" r:id="rId11"/>
    <p:sldId id="265" r:id="rId12"/>
    <p:sldId id="264" r:id="rId13"/>
    <p:sldId id="302" r:id="rId14"/>
    <p:sldId id="305" r:id="rId15"/>
    <p:sldId id="267" r:id="rId16"/>
    <p:sldId id="268" r:id="rId17"/>
    <p:sldId id="272" r:id="rId18"/>
    <p:sldId id="269" r:id="rId19"/>
    <p:sldId id="300" r:id="rId20"/>
    <p:sldId id="270" r:id="rId21"/>
    <p:sldId id="271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303" r:id="rId32"/>
    <p:sldId id="282" r:id="rId33"/>
    <p:sldId id="284" r:id="rId34"/>
    <p:sldId id="285" r:id="rId35"/>
    <p:sldId id="286" r:id="rId36"/>
    <p:sldId id="304" r:id="rId37"/>
    <p:sldId id="288" r:id="rId38"/>
    <p:sldId id="287" r:id="rId39"/>
    <p:sldId id="290" r:id="rId40"/>
    <p:sldId id="289" r:id="rId41"/>
    <p:sldId id="291" r:id="rId42"/>
    <p:sldId id="292" r:id="rId43"/>
    <p:sldId id="293" r:id="rId44"/>
    <p:sldId id="295" r:id="rId45"/>
    <p:sldId id="296" r:id="rId46"/>
    <p:sldId id="298" r:id="rId47"/>
    <p:sldId id="283" r:id="rId48"/>
    <p:sldId id="297" r:id="rId4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DB20E3D-391D-41B4-8F2E-23097D6AADD9}" type="datetimeFigureOut">
              <a:rPr lang="pl-PL" smtClean="0"/>
              <a:pPr/>
              <a:t>30.03.2019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287389E-0E8C-4DC3-B1A7-E2337645F6D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0E3D-391D-41B4-8F2E-23097D6AADD9}" type="datetimeFigureOut">
              <a:rPr lang="pl-PL" smtClean="0"/>
              <a:pPr/>
              <a:t>30.03.2019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389E-0E8C-4DC3-B1A7-E2337645F6D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0E3D-391D-41B4-8F2E-23097D6AADD9}" type="datetimeFigureOut">
              <a:rPr lang="pl-PL" smtClean="0"/>
              <a:pPr/>
              <a:t>30.03.2019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389E-0E8C-4DC3-B1A7-E2337645F6D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0E3D-391D-41B4-8F2E-23097D6AADD9}" type="datetimeFigureOut">
              <a:rPr lang="pl-PL" smtClean="0"/>
              <a:pPr/>
              <a:t>30.03.2019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389E-0E8C-4DC3-B1A7-E2337645F6D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0E3D-391D-41B4-8F2E-23097D6AADD9}" type="datetimeFigureOut">
              <a:rPr lang="pl-PL" smtClean="0"/>
              <a:pPr/>
              <a:t>30.03.2019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389E-0E8C-4DC3-B1A7-E2337645F6D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0E3D-391D-41B4-8F2E-23097D6AADD9}" type="datetimeFigureOut">
              <a:rPr lang="pl-PL" smtClean="0"/>
              <a:pPr/>
              <a:t>30.03.2019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389E-0E8C-4DC3-B1A7-E2337645F6D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0E3D-391D-41B4-8F2E-23097D6AADD9}" type="datetimeFigureOut">
              <a:rPr lang="pl-PL" smtClean="0"/>
              <a:pPr/>
              <a:t>30.03.2019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389E-0E8C-4DC3-B1A7-E2337645F6D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0E3D-391D-41B4-8F2E-23097D6AADD9}" type="datetimeFigureOut">
              <a:rPr lang="pl-PL" smtClean="0"/>
              <a:pPr/>
              <a:t>30.03.2019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389E-0E8C-4DC3-B1A7-E2337645F6D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0E3D-391D-41B4-8F2E-23097D6AADD9}" type="datetimeFigureOut">
              <a:rPr lang="pl-PL" smtClean="0"/>
              <a:pPr/>
              <a:t>30.03.2019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389E-0E8C-4DC3-B1A7-E2337645F6D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8DB20E3D-391D-41B4-8F2E-23097D6AADD9}" type="datetimeFigureOut">
              <a:rPr lang="pl-PL" smtClean="0"/>
              <a:pPr/>
              <a:t>30.03.2019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389E-0E8C-4DC3-B1A7-E2337645F6D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DB20E3D-391D-41B4-8F2E-23097D6AADD9}" type="datetimeFigureOut">
              <a:rPr lang="pl-PL" smtClean="0"/>
              <a:pPr/>
              <a:t>30.03.2019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287389E-0E8C-4DC3-B1A7-E2337645F6D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DB20E3D-391D-41B4-8F2E-23097D6AADD9}" type="datetimeFigureOut">
              <a:rPr lang="pl-PL" smtClean="0"/>
              <a:pPr/>
              <a:t>30.03.2019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287389E-0E8C-4DC3-B1A7-E2337645F6D3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ROZWIĄZYWANIE SPORÓW ZBIOROWYCH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dirty="0" smtClean="0"/>
              <a:t>SSA(3)/SNA(3) </a:t>
            </a:r>
            <a:r>
              <a:rPr lang="pl-PL" dirty="0" smtClean="0"/>
              <a:t>- PRAWO PRACY 2</a:t>
            </a:r>
          </a:p>
          <a:p>
            <a:pPr algn="r"/>
            <a:r>
              <a:rPr lang="pl-PL" dirty="0" smtClean="0"/>
              <a:t>Dr Jacek Borowicz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000" dirty="0" smtClean="0"/>
              <a:t>    PRAWO DO PROWADZENIE SPORU ZBIOROWEGO </a:t>
            </a:r>
          </a:p>
          <a:p>
            <a:pPr algn="ctr">
              <a:buNone/>
            </a:pPr>
            <a:endParaRPr lang="pl-PL" sz="2800" dirty="0" smtClean="0"/>
          </a:p>
          <a:p>
            <a:pPr algn="ctr">
              <a:buNone/>
            </a:pPr>
            <a:r>
              <a:rPr lang="pl-PL" sz="2800" dirty="0" smtClean="0"/>
              <a:t>BRAK OGRANICZEŃ !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107504" y="1556792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>
              <a:buNone/>
            </a:pPr>
            <a:r>
              <a:rPr lang="pl-PL" sz="4000" dirty="0" smtClean="0"/>
              <a:t>            S.Z.              STRAJK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  <p:sp>
        <p:nvSpPr>
          <p:cNvPr id="4" name="Nie równa się 3"/>
          <p:cNvSpPr/>
          <p:nvPr/>
        </p:nvSpPr>
        <p:spPr>
          <a:xfrm>
            <a:off x="3275856" y="2780928"/>
            <a:ext cx="2232248" cy="914400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STRONY SPORU ZBIOROWEGO</a:t>
            </a:r>
          </a:p>
          <a:p>
            <a:pPr algn="ctr">
              <a:buNone/>
            </a:pPr>
            <a:endParaRPr lang="pl-PL" dirty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PRACOWNICY </a:t>
            </a:r>
          </a:p>
          <a:p>
            <a:pPr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r">
              <a:buNone/>
            </a:pPr>
            <a:r>
              <a:rPr lang="pl-PL" dirty="0" smtClean="0"/>
              <a:t>PRACODAWCA/ORG.PRACODAWCÓW</a:t>
            </a:r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907704" y="2420888"/>
            <a:ext cx="2592288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499992" y="2420888"/>
            <a:ext cx="1728192" cy="20882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ALE!!!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PO STRONIE PRACOWNICZEJ „MONOPOL” ZWIĄZKOWY NA PROWADZENIE SPORU ZBIOROWEGO!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r">
              <a:buNone/>
            </a:pPr>
            <a:r>
              <a:rPr lang="pl-PL" i="1" dirty="0" smtClean="0"/>
              <a:t>Czyli załoga, samorząd pracowniczy                        czy inne podmioty nie!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9098606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i="1" dirty="0" smtClean="0"/>
              <a:t>Kto prowadzi spór zbiorowy w sytuacji pluralizmu związkowego?</a:t>
            </a:r>
          </a:p>
          <a:p>
            <a:pPr algn="ctr">
              <a:buNone/>
            </a:pPr>
            <a:endParaRPr lang="pl-PL" i="1" dirty="0"/>
          </a:p>
          <a:p>
            <a:pPr algn="ctr">
              <a:buNone/>
            </a:pPr>
            <a:r>
              <a:rPr lang="pl-PL" i="1" dirty="0" smtClean="0"/>
              <a:t>Czy jest możliwy spór zbiorowy w zakładzie,           w którym nie działają związki zawodowe?</a:t>
            </a:r>
          </a:p>
          <a:p>
            <a:pPr algn="ctr">
              <a:buNone/>
            </a:pPr>
            <a:endParaRPr lang="pl-PL" i="1" dirty="0"/>
          </a:p>
          <a:p>
            <a:pPr algn="ctr">
              <a:buNone/>
            </a:pPr>
            <a:r>
              <a:rPr lang="pl-PL" i="1" dirty="0" smtClean="0"/>
              <a:t>Jakie podmioty związkowe nie mogą prowadzić sporu zbiorowego?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42591937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000" dirty="0" smtClean="0"/>
              <a:t>   </a:t>
            </a:r>
            <a:r>
              <a:rPr lang="pl-PL" sz="3200" b="1" dirty="0" smtClean="0"/>
              <a:t>ETAPY ROZWIĄZYWANIASPORU ZBIOROWEGO </a:t>
            </a:r>
          </a:p>
          <a:p>
            <a:pPr algn="ctr">
              <a:buNone/>
            </a:pPr>
            <a:r>
              <a:rPr lang="pl-PL" sz="3200" dirty="0" smtClean="0"/>
              <a:t> </a:t>
            </a:r>
          </a:p>
          <a:p>
            <a:pPr algn="ctr">
              <a:buNone/>
            </a:pPr>
            <a:endParaRPr lang="pl-PL" sz="3200" dirty="0"/>
          </a:p>
          <a:p>
            <a:pPr algn="just">
              <a:buNone/>
            </a:pPr>
            <a:r>
              <a:rPr lang="pl-PL" sz="3200" dirty="0" smtClean="0"/>
              <a:t>OBLIGATORYJNE            FAKULTATYWNE</a:t>
            </a:r>
          </a:p>
          <a:p>
            <a:pPr algn="ctr">
              <a:buNone/>
            </a:pPr>
            <a:endParaRPr lang="pl-PL" sz="32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195736" y="3068960"/>
            <a:ext cx="2592288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788024" y="3068960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788024" y="3068960"/>
            <a:ext cx="2160240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29815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000" dirty="0" smtClean="0"/>
              <a:t>   1. WSZCZĘCIE SPORU ZBIOROWEGO </a:t>
            </a:r>
          </a:p>
          <a:p>
            <a:pPr algn="ctr">
              <a:buNone/>
            </a:pPr>
            <a:endParaRPr lang="pl-PL" sz="28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0371809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>
              <a:buNone/>
            </a:pPr>
            <a:r>
              <a:rPr lang="pl-PL" sz="2800" dirty="0" smtClean="0"/>
              <a:t>  </a:t>
            </a:r>
            <a:r>
              <a:rPr lang="pl-PL" sz="2800" b="1" dirty="0" smtClean="0"/>
              <a:t>Wszczęcie sporu zbiorowego …</a:t>
            </a:r>
          </a:p>
          <a:p>
            <a:pPr algn="ctr">
              <a:buNone/>
            </a:pPr>
            <a:endParaRPr lang="pl-PL" sz="2800" dirty="0" smtClean="0"/>
          </a:p>
          <a:p>
            <a:pPr algn="r"/>
            <a:r>
              <a:rPr lang="pl-PL" sz="2800" dirty="0" smtClean="0"/>
              <a:t>Przedmiot żądań</a:t>
            </a:r>
          </a:p>
          <a:p>
            <a:pPr algn="r"/>
            <a:r>
              <a:rPr lang="pl-PL" sz="2800" dirty="0" smtClean="0"/>
              <a:t>Termin przyjęcia żądań</a:t>
            </a:r>
          </a:p>
          <a:p>
            <a:pPr algn="r"/>
            <a:r>
              <a:rPr lang="pl-PL" sz="2800" dirty="0" smtClean="0"/>
              <a:t>Ostrzeżenie strajkowe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7434399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000" b="1" dirty="0" smtClean="0"/>
              <a:t>   2. ROKOWANIA </a:t>
            </a:r>
          </a:p>
          <a:p>
            <a:pPr algn="ctr">
              <a:buNone/>
            </a:pPr>
            <a:endParaRPr lang="pl-PL" sz="28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9583459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just">
              <a:buNone/>
            </a:pPr>
            <a:r>
              <a:rPr lang="pl-PL" sz="3200" i="1" dirty="0" smtClean="0"/>
              <a:t>  JAKIE SA KONSEKWENCJE ODMOWY PODJĘCIA ROKOWAŃ PRZEZ:</a:t>
            </a:r>
          </a:p>
          <a:p>
            <a:pPr algn="just">
              <a:buNone/>
            </a:pPr>
            <a:r>
              <a:rPr lang="pl-PL" sz="3200" i="1" dirty="0" smtClean="0"/>
              <a:t>	1/PRACODAWCĘ?</a:t>
            </a:r>
          </a:p>
          <a:p>
            <a:pPr algn="just">
              <a:buNone/>
            </a:pPr>
            <a:r>
              <a:rPr lang="pl-PL" sz="3200" i="1" dirty="0" smtClean="0"/>
              <a:t>	2/ZWIĄZKI ZAWODOWE? </a:t>
            </a:r>
          </a:p>
          <a:p>
            <a:pPr algn="just">
              <a:buNone/>
            </a:pPr>
            <a:endParaRPr lang="pl-PL" sz="3200" i="1" dirty="0"/>
          </a:p>
          <a:p>
            <a:pPr algn="just">
              <a:buNone/>
            </a:pPr>
            <a:endParaRPr lang="pl-PL" sz="3200" i="1" dirty="0" smtClean="0"/>
          </a:p>
          <a:p>
            <a:pPr algn="r">
              <a:buNone/>
            </a:pPr>
            <a:r>
              <a:rPr lang="pl-PL" sz="3200" i="1" dirty="0" smtClean="0"/>
              <a:t>Różnica!!!</a:t>
            </a:r>
          </a:p>
          <a:p>
            <a:pPr algn="ctr">
              <a:buNone/>
            </a:pPr>
            <a:endParaRPr lang="pl-PL" sz="28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958345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pPr algn="ctr">
              <a:buNone/>
            </a:pPr>
            <a:r>
              <a:rPr lang="pl-PL" sz="3600" dirty="0" smtClean="0"/>
              <a:t>Ustawa z dn. 23 maja 1991 r. </a:t>
            </a:r>
          </a:p>
          <a:p>
            <a:pPr algn="ctr">
              <a:buNone/>
            </a:pPr>
            <a:r>
              <a:rPr lang="pl-PL" sz="3600" i="1" dirty="0" smtClean="0"/>
              <a:t>o rozwiązywaniu sporów zbiorowych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WSZCZĘCIE S.Z. – ZGŁOSZENIE ŻĄDAŃ PRZEZ Z.Z.</a:t>
            </a:r>
          </a:p>
          <a:p>
            <a:pPr algn="ctr">
              <a:buNone/>
            </a:pPr>
            <a:r>
              <a:rPr lang="pl-PL" dirty="0" smtClean="0"/>
              <a:t> 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PRACODAWCA NIE UWZGLĘDNIA WSZYSTKICH ŻĄDAŃ WE WSKAZANYM TERMINIE</a:t>
            </a:r>
          </a:p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r>
              <a:rPr lang="pl-PL" b="1" dirty="0" smtClean="0"/>
              <a:t>NIEZWŁOCZNE ROZPOCZĘCIE ROKOWAŃ             ZAWIADOMIENIE PIP o S.Z.</a:t>
            </a:r>
          </a:p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SUKCES                              PORAŻKA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POROZUMIENIE</a:t>
            </a:r>
            <a:r>
              <a:rPr lang="pl-PL" dirty="0" smtClean="0"/>
              <a:t>                              </a:t>
            </a:r>
            <a:r>
              <a:rPr lang="pl-PL" b="1" dirty="0" smtClean="0"/>
              <a:t>PROTOKÓŁ ROZBIEŻNOŚCI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000" dirty="0" smtClean="0"/>
              <a:t>   </a:t>
            </a:r>
            <a:endParaRPr lang="pl-PL" sz="28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  <p:sp>
        <p:nvSpPr>
          <p:cNvPr id="4" name="Strzałka w dół 3"/>
          <p:cNvSpPr/>
          <p:nvPr/>
        </p:nvSpPr>
        <p:spPr>
          <a:xfrm>
            <a:off x="4067944" y="1988840"/>
            <a:ext cx="129614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2339752" y="2924944"/>
            <a:ext cx="2376264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5076056" y="3573016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 flipH="1">
            <a:off x="2987824" y="3789040"/>
            <a:ext cx="432048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/>
          <p:nvPr/>
        </p:nvCxnSpPr>
        <p:spPr>
          <a:xfrm>
            <a:off x="3419872" y="3789040"/>
            <a:ext cx="2592288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/>
          <p:nvPr/>
        </p:nvCxnSpPr>
        <p:spPr>
          <a:xfrm flipH="1">
            <a:off x="2339752" y="4509120"/>
            <a:ext cx="648072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Łącznik prosty ze strzałką 16"/>
          <p:cNvCxnSpPr/>
          <p:nvPr/>
        </p:nvCxnSpPr>
        <p:spPr>
          <a:xfrm>
            <a:off x="6012160" y="4509120"/>
            <a:ext cx="288032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58711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000" dirty="0" smtClean="0"/>
              <a:t>   </a:t>
            </a:r>
          </a:p>
          <a:p>
            <a:pPr algn="ctr">
              <a:buNone/>
            </a:pPr>
            <a:r>
              <a:rPr lang="pl-PL" sz="4000" b="1" dirty="0" smtClean="0"/>
              <a:t>3. MEDIACJA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8235216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dirty="0" smtClean="0"/>
              <a:t>  </a:t>
            </a:r>
            <a:r>
              <a:rPr lang="pl-PL" sz="2800" dirty="0" smtClean="0"/>
              <a:t>porażka rokowań – protokół rozbieżności</a:t>
            </a:r>
          </a:p>
          <a:p>
            <a:pPr algn="ctr">
              <a:buNone/>
            </a:pPr>
            <a:endParaRPr lang="pl-PL" sz="2800" dirty="0" smtClean="0"/>
          </a:p>
          <a:p>
            <a:pPr algn="ctr">
              <a:buNone/>
            </a:pPr>
            <a:endParaRPr lang="pl-PL" sz="2800" dirty="0"/>
          </a:p>
          <a:p>
            <a:pPr algn="ctr"/>
            <a:r>
              <a:rPr lang="pl-PL" sz="2800" dirty="0" smtClean="0"/>
              <a:t>podtrzymanie żądań przez z.z.</a:t>
            </a:r>
          </a:p>
          <a:p>
            <a:pPr algn="ctr">
              <a:buNone/>
            </a:pPr>
            <a:endParaRPr lang="pl-PL" sz="2800" dirty="0" smtClean="0"/>
          </a:p>
          <a:p>
            <a:pPr algn="ctr">
              <a:buNone/>
            </a:pPr>
            <a:endParaRPr lang="pl-PL" sz="2800" dirty="0"/>
          </a:p>
          <a:p>
            <a:pPr algn="ctr"/>
            <a:r>
              <a:rPr lang="pl-PL" sz="2800" dirty="0" smtClean="0"/>
              <a:t>spór zbiorowy z udziałem mediatora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  <p:sp>
        <p:nvSpPr>
          <p:cNvPr id="4" name="Strzałka w dół 3"/>
          <p:cNvSpPr/>
          <p:nvPr/>
        </p:nvSpPr>
        <p:spPr>
          <a:xfrm>
            <a:off x="4211960" y="2132856"/>
            <a:ext cx="1008112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trzałka w dół 5"/>
          <p:cNvSpPr/>
          <p:nvPr/>
        </p:nvSpPr>
        <p:spPr>
          <a:xfrm>
            <a:off x="4247964" y="3585236"/>
            <a:ext cx="936104" cy="936104"/>
          </a:xfrm>
          <a:prstGeom prst="downArrow">
            <a:avLst>
              <a:gd name="adj1" fmla="val 50000"/>
              <a:gd name="adj2" fmla="val 475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71247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pl-PL" sz="4000" dirty="0" smtClean="0"/>
              <a:t>Mediator…</a:t>
            </a:r>
          </a:p>
          <a:p>
            <a:pPr algn="r"/>
            <a:r>
              <a:rPr lang="pl-PL" sz="4000" dirty="0" smtClean="0"/>
              <a:t>Wybór mediatora</a:t>
            </a:r>
          </a:p>
          <a:p>
            <a:pPr algn="r"/>
            <a:r>
              <a:rPr lang="pl-PL" sz="4000" dirty="0" smtClean="0"/>
              <a:t>Sytuacja prawna </a:t>
            </a:r>
          </a:p>
          <a:p>
            <a:pPr marL="109728" indent="0" algn="r">
              <a:buNone/>
            </a:pPr>
            <a:r>
              <a:rPr lang="pl-PL" sz="4000" dirty="0" smtClean="0"/>
              <a:t>mediatora </a:t>
            </a:r>
          </a:p>
          <a:p>
            <a:pPr algn="r"/>
            <a:r>
              <a:rPr lang="pl-PL" sz="4000" dirty="0" smtClean="0"/>
              <a:t>Uprawnienia mediatora</a:t>
            </a:r>
            <a:endParaRPr lang="pl-PL" sz="28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9635856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2800" dirty="0" smtClean="0"/>
              <a:t>ROZPOCZĘCIE MEDIACJI</a:t>
            </a:r>
          </a:p>
          <a:p>
            <a:pPr marL="109728" indent="0">
              <a:buNone/>
            </a:pPr>
            <a:endParaRPr lang="pl-PL" sz="2800" dirty="0"/>
          </a:p>
          <a:p>
            <a:pPr marL="109728" indent="0" algn="r">
              <a:buNone/>
            </a:pPr>
            <a:r>
              <a:rPr lang="pl-PL" sz="2800" dirty="0" smtClean="0"/>
              <a:t>BRAK POSTĘPÓW MEDIACJI </a:t>
            </a:r>
          </a:p>
          <a:p>
            <a:pPr marL="109728" indent="0" algn="r">
              <a:buNone/>
            </a:pPr>
            <a:endParaRPr lang="pl-PL" sz="2800" dirty="0" smtClean="0"/>
          </a:p>
          <a:p>
            <a:pPr marL="109728" indent="0" algn="r">
              <a:buNone/>
            </a:pPr>
            <a:r>
              <a:rPr lang="pl-PL" sz="2800" dirty="0" smtClean="0"/>
              <a:t>STRAJK OSTRZEGAWCZY</a:t>
            </a:r>
          </a:p>
          <a:p>
            <a:pPr marL="109728" indent="0">
              <a:buNone/>
            </a:pPr>
            <a:endParaRPr lang="pl-PL" sz="2800" dirty="0"/>
          </a:p>
          <a:p>
            <a:pPr marL="109728" indent="0">
              <a:buNone/>
            </a:pPr>
            <a:r>
              <a:rPr lang="pl-PL" sz="2800" dirty="0" smtClean="0"/>
              <a:t>SUKCES                                PORAŻKA</a:t>
            </a:r>
          </a:p>
          <a:p>
            <a:pPr marL="109728" indent="0">
              <a:buNone/>
            </a:pPr>
            <a:endParaRPr lang="pl-PL" sz="2800" dirty="0" smtClean="0"/>
          </a:p>
          <a:p>
            <a:pPr marL="109728" indent="0">
              <a:buNone/>
            </a:pPr>
            <a:r>
              <a:rPr lang="pl-PL" sz="2800" dirty="0" smtClean="0"/>
              <a:t>POROZUMIENIA      PROTOKÓŁ ROZBIEŻNOŚCI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331640" y="2060848"/>
            <a:ext cx="2808312" cy="20882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139952" y="2060848"/>
            <a:ext cx="2088232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6228184" y="292494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 flipH="1">
            <a:off x="1619672" y="3789040"/>
            <a:ext cx="4536504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>
            <a:off x="6228184" y="3789040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/>
          <p:nvPr/>
        </p:nvCxnSpPr>
        <p:spPr>
          <a:xfrm>
            <a:off x="1331640" y="486916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ze strzałką 16"/>
          <p:cNvCxnSpPr/>
          <p:nvPr/>
        </p:nvCxnSpPr>
        <p:spPr>
          <a:xfrm>
            <a:off x="6300192" y="486916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13802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2800" dirty="0" smtClean="0"/>
              <a:t>PORAŻKA MEDIACJI</a:t>
            </a:r>
          </a:p>
          <a:p>
            <a:pPr marL="109728" indent="0">
              <a:buNone/>
            </a:pPr>
            <a:endParaRPr lang="pl-PL" sz="2800" dirty="0"/>
          </a:p>
          <a:p>
            <a:pPr marL="109728" indent="0" algn="ctr">
              <a:buNone/>
            </a:pPr>
            <a:r>
              <a:rPr lang="pl-PL" sz="2800" dirty="0" smtClean="0"/>
              <a:t>PROTOKÓŁ ROZBIEŻNOŚCI</a:t>
            </a:r>
          </a:p>
          <a:p>
            <a:pPr marL="109728" indent="0">
              <a:buNone/>
            </a:pPr>
            <a:endParaRPr lang="pl-PL" sz="2800" dirty="0"/>
          </a:p>
          <a:p>
            <a:pPr marL="109728" indent="0">
              <a:buNone/>
            </a:pPr>
            <a:endParaRPr lang="pl-PL" sz="2800" dirty="0" smtClean="0"/>
          </a:p>
          <a:p>
            <a:pPr marL="109728" indent="0">
              <a:buNone/>
            </a:pPr>
            <a:r>
              <a:rPr lang="pl-PL" sz="2800" dirty="0" smtClean="0"/>
              <a:t>KOLEGIUM               </a:t>
            </a:r>
            <a:r>
              <a:rPr lang="pl-PL" sz="2800" b="1" dirty="0" smtClean="0">
                <a:solidFill>
                  <a:srgbClr val="C00000"/>
                </a:solidFill>
              </a:rPr>
              <a:t>ALBO</a:t>
            </a:r>
            <a:r>
              <a:rPr lang="pl-PL" sz="2800" dirty="0" smtClean="0"/>
              <a:t>                 STRAJK</a:t>
            </a:r>
          </a:p>
          <a:p>
            <a:pPr marL="109728" indent="0">
              <a:buNone/>
            </a:pPr>
            <a:r>
              <a:rPr lang="pl-PL" sz="2800" dirty="0" smtClean="0"/>
              <a:t>ARBITRAŻU </a:t>
            </a:r>
          </a:p>
          <a:p>
            <a:pPr marL="109728" indent="0">
              <a:buNone/>
            </a:pPr>
            <a:r>
              <a:rPr lang="pl-PL" sz="2800" dirty="0" smtClean="0"/>
              <a:t>SPOŁECZNEGO</a:t>
            </a:r>
          </a:p>
          <a:p>
            <a:pPr marL="109728" indent="0">
              <a:buNone/>
            </a:pPr>
            <a:r>
              <a:rPr lang="pl-PL" sz="2800" dirty="0" smtClean="0"/>
              <a:t>(fakultatywnie)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  <p:sp>
        <p:nvSpPr>
          <p:cNvPr id="4" name="Strzałka w dół 3"/>
          <p:cNvSpPr/>
          <p:nvPr/>
        </p:nvSpPr>
        <p:spPr>
          <a:xfrm>
            <a:off x="4211960" y="1916832"/>
            <a:ext cx="64807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8" name="Łącznik prosty ze strzałką 7"/>
          <p:cNvCxnSpPr/>
          <p:nvPr/>
        </p:nvCxnSpPr>
        <p:spPr>
          <a:xfrm flipH="1">
            <a:off x="1691680" y="2924944"/>
            <a:ext cx="2844316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/>
          <p:nvPr/>
        </p:nvCxnSpPr>
        <p:spPr>
          <a:xfrm>
            <a:off x="4535996" y="2924944"/>
            <a:ext cx="2844316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52111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sz="2800" dirty="0" smtClean="0"/>
          </a:p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r>
              <a:rPr lang="pl-PL" sz="2800" b="1" dirty="0" smtClean="0"/>
              <a:t>FAKULTATYWNE POSTĘPOWANIE </a:t>
            </a:r>
          </a:p>
          <a:p>
            <a:pPr marL="109728" indent="0" algn="ctr">
              <a:buNone/>
            </a:pPr>
            <a:r>
              <a:rPr lang="pl-PL" sz="2800" b="1" dirty="0" smtClean="0"/>
              <a:t>PRZED</a:t>
            </a:r>
          </a:p>
          <a:p>
            <a:pPr marL="109728" indent="0" algn="ctr">
              <a:buNone/>
            </a:pPr>
            <a:r>
              <a:rPr lang="pl-PL" sz="2800" b="1" dirty="0" smtClean="0"/>
              <a:t>KOLEGIUM ARBITRAŻU SPOŁECZNEGO</a:t>
            </a:r>
          </a:p>
          <a:p>
            <a:pPr marL="109728" indent="0" algn="ctr">
              <a:buNone/>
            </a:pPr>
            <a:r>
              <a:rPr lang="pl-PL" sz="2800" b="1" dirty="0" smtClean="0"/>
              <a:t>(KAS)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8064666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sz="2800" dirty="0" smtClean="0"/>
          </a:p>
          <a:p>
            <a:pPr marL="109728" indent="0" algn="ctr">
              <a:buNone/>
            </a:pPr>
            <a:r>
              <a:rPr lang="pl-PL" sz="2800" dirty="0" smtClean="0"/>
              <a:t>WSZCZĘCIE POSTĘPOWANIA PRZED K.A.S.</a:t>
            </a:r>
          </a:p>
          <a:p>
            <a:pPr marL="109728" indent="0" algn="ctr">
              <a:buNone/>
            </a:pPr>
            <a:endParaRPr lang="pl-PL" sz="2800" dirty="0"/>
          </a:p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r>
              <a:rPr lang="pl-PL" sz="2800" dirty="0" smtClean="0"/>
              <a:t>UPRAWNIONY: STRONA PRACOWNICZA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  <p:sp>
        <p:nvSpPr>
          <p:cNvPr id="4" name="Strzałka w dół 3"/>
          <p:cNvSpPr/>
          <p:nvPr/>
        </p:nvSpPr>
        <p:spPr>
          <a:xfrm>
            <a:off x="3995936" y="2636912"/>
            <a:ext cx="792088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92507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sz="2800" dirty="0" smtClean="0"/>
          </a:p>
          <a:p>
            <a:pPr marL="109728" indent="0">
              <a:buNone/>
            </a:pPr>
            <a:r>
              <a:rPr lang="pl-PL" sz="2800" dirty="0" smtClean="0"/>
              <a:t>   K.A.S.                                         K.A.S.</a:t>
            </a:r>
          </a:p>
          <a:p>
            <a:pPr marL="109728" indent="0">
              <a:buNone/>
            </a:pPr>
            <a:r>
              <a:rPr lang="pl-PL" sz="2800" dirty="0" smtClean="0"/>
              <a:t>  PRZY S.O.                                  PRZY S.N.</a:t>
            </a:r>
          </a:p>
          <a:p>
            <a:pPr marL="109728" indent="0">
              <a:buNone/>
            </a:pPr>
            <a:endParaRPr lang="pl-PL" sz="2800" dirty="0"/>
          </a:p>
          <a:p>
            <a:pPr marL="109728" indent="0">
              <a:buNone/>
            </a:pPr>
            <a:endParaRPr lang="pl-PL" sz="2800" dirty="0" smtClean="0"/>
          </a:p>
          <a:p>
            <a:pPr marL="109728" indent="0">
              <a:buNone/>
            </a:pPr>
            <a:endParaRPr lang="pl-PL" sz="2800" dirty="0" smtClean="0"/>
          </a:p>
          <a:p>
            <a:pPr marL="109728" indent="0">
              <a:buNone/>
            </a:pPr>
            <a:r>
              <a:rPr lang="pl-PL" sz="2800" dirty="0" smtClean="0"/>
              <a:t>SPÓR ZAKŁADOWY    SPÓR WIELOZAKŁADOWY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  <p:cxnSp>
        <p:nvCxnSpPr>
          <p:cNvPr id="6" name="Łącznik prosty ze strzałką 5"/>
          <p:cNvCxnSpPr/>
          <p:nvPr/>
        </p:nvCxnSpPr>
        <p:spPr>
          <a:xfrm>
            <a:off x="1691680" y="2996952"/>
            <a:ext cx="0" cy="12241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7092280" y="2996952"/>
            <a:ext cx="0" cy="12241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01429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sz="2800" dirty="0" smtClean="0"/>
          </a:p>
          <a:p>
            <a:pPr marL="109728" indent="0" algn="ctr">
              <a:buNone/>
            </a:pPr>
            <a:r>
              <a:rPr lang="pl-PL" sz="2800" dirty="0" smtClean="0"/>
              <a:t>   PRZEWODNICZĄCY</a:t>
            </a:r>
          </a:p>
          <a:p>
            <a:pPr marL="109728" indent="0" algn="ctr">
              <a:buNone/>
            </a:pPr>
            <a:r>
              <a:rPr lang="pl-PL" sz="2800" dirty="0" smtClean="0"/>
              <a:t>    SĘDZIA ZAWODOWY</a:t>
            </a:r>
          </a:p>
          <a:p>
            <a:pPr marL="109728" indent="0" algn="ctr">
              <a:buNone/>
            </a:pPr>
            <a:r>
              <a:rPr lang="pl-PL" sz="6600" dirty="0" smtClean="0"/>
              <a:t>+</a:t>
            </a:r>
          </a:p>
          <a:p>
            <a:pPr marL="109728" indent="0">
              <a:buNone/>
            </a:pPr>
            <a:r>
              <a:rPr lang="pl-PL" sz="2800" dirty="0" smtClean="0"/>
              <a:t>3 CZŁONKÓW                          3 CZŁONKÓW</a:t>
            </a:r>
          </a:p>
          <a:p>
            <a:pPr marL="109728" indent="0">
              <a:buNone/>
            </a:pPr>
            <a:r>
              <a:rPr lang="pl-PL" sz="2800" dirty="0" smtClean="0"/>
              <a:t>STRONA                                          </a:t>
            </a:r>
            <a:r>
              <a:rPr lang="pl-PL" sz="2800" dirty="0" err="1" smtClean="0"/>
              <a:t>STRONA</a:t>
            </a:r>
            <a:endParaRPr lang="pl-PL" sz="2800" dirty="0" smtClean="0"/>
          </a:p>
          <a:p>
            <a:pPr marL="109728" indent="0">
              <a:buNone/>
            </a:pPr>
            <a:r>
              <a:rPr lang="pl-PL" sz="2800" dirty="0" smtClean="0"/>
              <a:t>PRACOWNICZA                       PRACODAWCY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589798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l-PL" dirty="0" smtClean="0"/>
          </a:p>
          <a:p>
            <a:pPr algn="ctr">
              <a:buNone/>
            </a:pPr>
            <a:r>
              <a:rPr lang="pl-PL" b="1" dirty="0" smtClean="0"/>
              <a:t>O CO TEN CAŁY „SPÓR ZBIOROWY” ?</a:t>
            </a:r>
          </a:p>
          <a:p>
            <a:pPr>
              <a:buNone/>
            </a:pPr>
            <a:r>
              <a:rPr lang="pl-PL" dirty="0" smtClean="0"/>
              <a:t>	</a:t>
            </a:r>
          </a:p>
          <a:p>
            <a:r>
              <a:rPr lang="pl-PL" b="1" u="sng" dirty="0" smtClean="0"/>
              <a:t>ZBIOROWE</a:t>
            </a:r>
            <a:r>
              <a:rPr lang="pl-PL" dirty="0" smtClean="0"/>
              <a:t> WARUNKI PRACY, PŁACY I ŚWIADCZEŃ SOCJALNYCH</a:t>
            </a:r>
          </a:p>
          <a:p>
            <a:r>
              <a:rPr lang="pl-PL" dirty="0" smtClean="0"/>
              <a:t>PRAWA I WOLNOŚCI ZWIĄZKOWE</a:t>
            </a:r>
          </a:p>
          <a:p>
            <a:r>
              <a:rPr lang="pl-PL" dirty="0" smtClean="0"/>
              <a:t>TREŚĆ UZP </a:t>
            </a:r>
          </a:p>
          <a:p>
            <a:endParaRPr lang="pl-PL" dirty="0"/>
          </a:p>
          <a:p>
            <a:pPr marL="109728" indent="0" algn="r">
              <a:buNone/>
            </a:pPr>
            <a:r>
              <a:rPr lang="pl-PL" dirty="0" smtClean="0"/>
              <a:t>….pracowników </a:t>
            </a:r>
            <a:r>
              <a:rPr lang="pl-PL" dirty="0"/>
              <a:t>lub innych grup, którym przysługuje prawo zrzeszania </a:t>
            </a:r>
            <a:r>
              <a:rPr lang="pl-PL" dirty="0" smtClean="0"/>
              <a:t>się                             </a:t>
            </a:r>
            <a:r>
              <a:rPr lang="pl-PL" dirty="0"/>
              <a:t>w związkach zawodowych.</a:t>
            </a: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sz="2800" dirty="0" smtClean="0"/>
          </a:p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r>
              <a:rPr lang="pl-PL" sz="2800" dirty="0" smtClean="0"/>
              <a:t>EFEKTY POSTĘPOWANIA PRZED KAS</a:t>
            </a:r>
            <a:endParaRPr lang="pl-PL" sz="2800" dirty="0"/>
          </a:p>
          <a:p>
            <a:pPr marL="109728" indent="0" algn="ctr">
              <a:buNone/>
            </a:pPr>
            <a:endParaRPr lang="pl-PL" sz="4000" dirty="0" smtClean="0"/>
          </a:p>
          <a:p>
            <a:pPr marL="109728" indent="0" algn="ctr">
              <a:buNone/>
            </a:pPr>
            <a:r>
              <a:rPr lang="pl-PL" sz="4000" dirty="0" smtClean="0"/>
              <a:t>   </a:t>
            </a:r>
          </a:p>
          <a:p>
            <a:pPr marL="109728" indent="0" algn="ctr">
              <a:buNone/>
            </a:pPr>
            <a:r>
              <a:rPr lang="pl-PL" sz="2800" dirty="0" smtClean="0"/>
              <a:t>POROZUMIENIE                     ORZECZENIE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123728" y="3068960"/>
            <a:ext cx="2520280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4644008" y="3068960"/>
            <a:ext cx="2520280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94844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sz="2800" dirty="0" smtClean="0"/>
          </a:p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r>
              <a:rPr lang="pl-PL" sz="2800" dirty="0" smtClean="0"/>
              <a:t>KONSEKWENCJE POSTĘPOWANIA PRZED KAS</a:t>
            </a:r>
            <a:endParaRPr lang="pl-PL" sz="2800" dirty="0"/>
          </a:p>
          <a:p>
            <a:pPr marL="109728" indent="0" algn="ctr">
              <a:buNone/>
            </a:pPr>
            <a:endParaRPr lang="pl-PL" sz="4000" dirty="0" smtClean="0"/>
          </a:p>
          <a:p>
            <a:pPr marL="109728" indent="0" algn="ctr">
              <a:buNone/>
            </a:pPr>
            <a:r>
              <a:rPr lang="pl-PL" sz="4000" dirty="0" smtClean="0"/>
              <a:t>   </a:t>
            </a:r>
          </a:p>
          <a:p>
            <a:pPr marL="109728" indent="0" algn="ctr">
              <a:buNone/>
            </a:pPr>
            <a:r>
              <a:rPr lang="pl-PL" sz="2800" dirty="0" smtClean="0"/>
              <a:t>JAKI CHARAKTER PRAWNY ORZECZENIA KAS?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  <p:sp>
        <p:nvSpPr>
          <p:cNvPr id="4" name="Strzałka w dół 3"/>
          <p:cNvSpPr/>
          <p:nvPr/>
        </p:nvSpPr>
        <p:spPr>
          <a:xfrm>
            <a:off x="3995936" y="2996952"/>
            <a:ext cx="864096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60119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sz="2800" dirty="0" smtClean="0"/>
          </a:p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endParaRPr lang="pl-PL" sz="2800" dirty="0"/>
          </a:p>
          <a:p>
            <a:pPr marL="109728" indent="0" algn="ctr">
              <a:buNone/>
            </a:pPr>
            <a:r>
              <a:rPr lang="pl-PL" sz="4000" b="1" dirty="0" smtClean="0"/>
              <a:t>   STRAJK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24213264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sz="2800" dirty="0"/>
          </a:p>
          <a:p>
            <a:pPr marL="109728" indent="0" algn="ctr">
              <a:buNone/>
            </a:pPr>
            <a:r>
              <a:rPr lang="pl-PL" sz="4000" dirty="0" smtClean="0"/>
              <a:t>  </a:t>
            </a:r>
            <a:r>
              <a:rPr lang="pl-PL" sz="4000" b="1" dirty="0" smtClean="0"/>
              <a:t>STRAJK</a:t>
            </a:r>
          </a:p>
          <a:p>
            <a:pPr marL="109728" indent="0" algn="ctr">
              <a:buNone/>
            </a:pPr>
            <a:endParaRPr lang="pl-PL" sz="4000" dirty="0"/>
          </a:p>
          <a:p>
            <a:pPr marL="109728" indent="0" algn="ctr">
              <a:buNone/>
            </a:pPr>
            <a:r>
              <a:rPr lang="pl-PL" sz="4000" dirty="0" smtClean="0"/>
              <a:t>ELEMENTY DEFINICYJNE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21779575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r>
              <a:rPr lang="pl-PL" sz="2800" b="1" dirty="0" smtClean="0"/>
              <a:t>STRAJK (Art. 17.1)</a:t>
            </a:r>
          </a:p>
          <a:p>
            <a:pPr marL="109728" indent="0" algn="ctr">
              <a:buNone/>
            </a:pPr>
            <a:r>
              <a:rPr lang="pl-PL" sz="2800" b="1" dirty="0" smtClean="0"/>
              <a:t>A </a:t>
            </a:r>
          </a:p>
          <a:p>
            <a:pPr marL="109728" indent="0" algn="ctr">
              <a:buNone/>
            </a:pPr>
            <a:r>
              <a:rPr lang="pl-PL" sz="2800" b="1" dirty="0" smtClean="0"/>
              <a:t>AKCJA PROTESTACYJNA (</a:t>
            </a:r>
            <a:r>
              <a:rPr lang="pl-PL" sz="2800" b="1" dirty="0"/>
              <a:t>Art. </a:t>
            </a:r>
            <a:r>
              <a:rPr lang="pl-PL" sz="2800" b="1" dirty="0" smtClean="0"/>
              <a:t>25.1</a:t>
            </a:r>
            <a:r>
              <a:rPr lang="pl-PL" sz="2800" b="1" dirty="0"/>
              <a:t> </a:t>
            </a:r>
            <a:r>
              <a:rPr lang="pl-PL" sz="2800" b="1" dirty="0" smtClean="0"/>
              <a:t>)</a:t>
            </a:r>
            <a:endParaRPr lang="pl-PL" sz="2800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253324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endParaRPr lang="pl-PL" sz="2800" b="1" dirty="0"/>
          </a:p>
          <a:p>
            <a:pPr marL="109728" indent="0" algn="ctr">
              <a:buNone/>
            </a:pPr>
            <a:r>
              <a:rPr lang="pl-PL" sz="2800" b="1" dirty="0" smtClean="0"/>
              <a:t>STRAJK                  AKCJA PROTESTACYJNA</a:t>
            </a:r>
          </a:p>
          <a:p>
            <a:pPr marL="109728" indent="0" algn="ctr">
              <a:buNone/>
            </a:pPr>
            <a:r>
              <a:rPr lang="pl-PL" sz="2800" b="1" dirty="0"/>
              <a:t> </a:t>
            </a:r>
            <a:endParaRPr lang="pl-PL" sz="2800" b="1" dirty="0" smtClean="0"/>
          </a:p>
          <a:p>
            <a:pPr marL="109728" indent="0" algn="ctr">
              <a:buNone/>
            </a:pPr>
            <a:endParaRPr lang="pl-PL" sz="2800" b="1" dirty="0"/>
          </a:p>
          <a:p>
            <a:pPr marL="109728" indent="0" algn="r">
              <a:buNone/>
            </a:pPr>
            <a:r>
              <a:rPr lang="pl-PL" sz="2800" b="1" i="1" dirty="0" smtClean="0"/>
              <a:t>NA CZYM POLEGA RÓŻNICA?</a:t>
            </a:r>
            <a:endParaRPr lang="pl-PL" sz="2800" b="1" i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  <p:sp>
        <p:nvSpPr>
          <p:cNvPr id="4" name="Nie równa się 3"/>
          <p:cNvSpPr/>
          <p:nvPr/>
        </p:nvSpPr>
        <p:spPr>
          <a:xfrm>
            <a:off x="2267744" y="2686294"/>
            <a:ext cx="1944216" cy="914400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3458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endParaRPr lang="pl-PL" sz="2800" b="1" dirty="0"/>
          </a:p>
          <a:p>
            <a:pPr marL="109728" indent="0" algn="ctr">
              <a:buNone/>
            </a:pPr>
            <a:r>
              <a:rPr lang="pl-PL" sz="2800" b="1" dirty="0" smtClean="0"/>
              <a:t>RODZAJE STRAJKÓW</a:t>
            </a:r>
          </a:p>
          <a:p>
            <a:pPr marL="109728" indent="0" algn="ctr">
              <a:buNone/>
            </a:pPr>
            <a:r>
              <a:rPr lang="pl-PL" sz="2800" b="1" dirty="0" smtClean="0"/>
              <a:t> I</a:t>
            </a:r>
          </a:p>
          <a:p>
            <a:pPr marL="109728" indent="0" algn="ctr">
              <a:buNone/>
            </a:pPr>
            <a:r>
              <a:rPr lang="pl-PL" sz="2800" b="1" dirty="0" smtClean="0"/>
              <a:t> AKCJI PROTESTACYJNYCH</a:t>
            </a:r>
          </a:p>
          <a:p>
            <a:pPr marL="109728" indent="0" algn="ctr">
              <a:buNone/>
            </a:pPr>
            <a:r>
              <a:rPr lang="pl-PL" sz="2800" b="1" dirty="0"/>
              <a:t>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8001859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r>
              <a:rPr lang="pl-PL" sz="2800" b="1" dirty="0" smtClean="0"/>
              <a:t>OGRANICZENIA PRAWA DO STRAJKU</a:t>
            </a:r>
          </a:p>
          <a:p>
            <a:pPr marL="109728" indent="0" algn="ctr">
              <a:buNone/>
            </a:pPr>
            <a:endParaRPr lang="pl-PL" sz="2800" b="1" dirty="0"/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r>
              <a:rPr lang="pl-PL" sz="2800" b="1" dirty="0" smtClean="0"/>
              <a:t>PODMIOTOWE               PRZEDMIOTOWE</a:t>
            </a:r>
            <a:endParaRPr lang="pl-PL" sz="2800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2267744" y="3356992"/>
            <a:ext cx="2376264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4644008" y="3356992"/>
            <a:ext cx="2088232" cy="9361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24160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r>
              <a:rPr lang="pl-PL" sz="2800" b="1" dirty="0" smtClean="0"/>
              <a:t>STRAJK LEGALNY</a:t>
            </a:r>
          </a:p>
          <a:p>
            <a:pPr marL="109728" indent="0" algn="ctr">
              <a:buNone/>
            </a:pPr>
            <a:r>
              <a:rPr lang="pl-PL" sz="2800" b="1" dirty="0" smtClean="0"/>
              <a:t>PRZESŁANKI</a:t>
            </a:r>
          </a:p>
          <a:p>
            <a:pPr marL="109728" indent="0" algn="ctr">
              <a:buNone/>
            </a:pPr>
            <a:r>
              <a:rPr lang="pl-PL" sz="2800" b="1" dirty="0"/>
              <a:t>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222810617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r>
              <a:rPr lang="pl-PL" sz="4000" b="1" dirty="0" smtClean="0"/>
              <a:t>STRAJK </a:t>
            </a:r>
          </a:p>
          <a:p>
            <a:pPr marL="109728" indent="0" algn="ctr">
              <a:buNone/>
            </a:pPr>
            <a:r>
              <a:rPr lang="pl-PL" sz="4000" b="1" dirty="0" smtClean="0"/>
              <a:t>PROCEDURA</a:t>
            </a:r>
            <a:endParaRPr lang="pl-PL" sz="4000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2082936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SPÓR ZBIOROWY O… PRAWA I INTERESY ZBIOROWE – NIE INDYWIDULANE!!!</a:t>
            </a:r>
          </a:p>
          <a:p>
            <a:pPr algn="ctr">
              <a:buNone/>
            </a:pPr>
            <a:endParaRPr lang="pl-PL" b="1" dirty="0" smtClean="0"/>
          </a:p>
          <a:p>
            <a:pPr>
              <a:buNone/>
            </a:pPr>
            <a:r>
              <a:rPr lang="pl-PL" b="1" dirty="0" smtClean="0"/>
              <a:t>„S.Z.” NIE MOŻE DOTYCZYĆ…</a:t>
            </a:r>
          </a:p>
          <a:p>
            <a:r>
              <a:rPr lang="pl-PL" b="1" u="sng" dirty="0" smtClean="0"/>
              <a:t>indywidualnych</a:t>
            </a:r>
            <a:r>
              <a:rPr lang="pl-PL" dirty="0" smtClean="0"/>
              <a:t> warunków pracy, płacy i świadczeń socjalnych,</a:t>
            </a:r>
          </a:p>
          <a:p>
            <a:r>
              <a:rPr lang="pl-PL" dirty="0" smtClean="0"/>
              <a:t>innych indywidulanych kwestii spornych rozstrzyganych przez odpowiednie organy</a:t>
            </a:r>
          </a:p>
          <a:p>
            <a:pPr algn="ctr">
              <a:buNone/>
            </a:pPr>
            <a:endParaRPr lang="pl-PL" b="1" dirty="0" smtClean="0"/>
          </a:p>
          <a:p>
            <a:pPr>
              <a:buNone/>
            </a:pPr>
            <a:r>
              <a:rPr lang="pl-PL" dirty="0" smtClean="0"/>
              <a:t>	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2800" b="1" dirty="0" smtClean="0"/>
              <a:t>1.Ostrzeżenie strajkowe przy wszczęciu </a:t>
            </a:r>
            <a:r>
              <a:rPr lang="pl-PL" sz="2800" b="1" dirty="0" err="1" smtClean="0"/>
              <a:t>s.z</a:t>
            </a:r>
            <a:r>
              <a:rPr lang="pl-PL" sz="2800" b="1" dirty="0" smtClean="0"/>
              <a:t>.</a:t>
            </a:r>
          </a:p>
          <a:p>
            <a:pPr marL="109728" indent="0" algn="r">
              <a:buNone/>
            </a:pPr>
            <a:r>
              <a:rPr lang="pl-PL" sz="2800" b="1" dirty="0" smtClean="0"/>
              <a:t>(14 dni przed…)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3100" i="1" u="sng" dirty="0" smtClean="0"/>
              <a:t>STRAJK </a:t>
            </a:r>
            <a:r>
              <a:rPr lang="pl-PL" sz="3100" i="1" u="sng" dirty="0"/>
              <a:t>– PROCEDURA</a:t>
            </a:r>
            <a:r>
              <a:rPr lang="pl-PL" sz="2800" dirty="0"/>
              <a:t/>
            </a:r>
            <a:br>
              <a:rPr lang="pl-PL" sz="2800" dirty="0"/>
            </a:b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10040953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2800" b="1" dirty="0" smtClean="0"/>
              <a:t>1.Ostrzeżenie strajkowe przy wszczęciu </a:t>
            </a:r>
            <a:r>
              <a:rPr lang="pl-PL" sz="2800" b="1" dirty="0" err="1" smtClean="0"/>
              <a:t>s.z</a:t>
            </a:r>
            <a:r>
              <a:rPr lang="pl-PL" sz="2800" b="1" dirty="0" smtClean="0"/>
              <a:t>.</a:t>
            </a:r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r>
              <a:rPr lang="pl-PL" sz="2800" b="1" dirty="0" smtClean="0"/>
              <a:t>2. Zakończenie rokowań i mediacji</a:t>
            </a:r>
          </a:p>
          <a:p>
            <a:pPr marL="109728" indent="0" algn="ctr">
              <a:buNone/>
            </a:pPr>
            <a:r>
              <a:rPr lang="pl-PL" sz="2800" b="1" dirty="0" smtClean="0"/>
              <a:t> – protokół rozbieżności</a:t>
            </a:r>
          </a:p>
          <a:p>
            <a:pPr marL="109728" indent="0" algn="r">
              <a:buNone/>
            </a:pPr>
            <a:r>
              <a:rPr lang="pl-PL" sz="2800" b="1" dirty="0" smtClean="0"/>
              <a:t>(obligatoryjne etapy </a:t>
            </a:r>
            <a:r>
              <a:rPr lang="pl-PL" sz="2800" b="1" dirty="0" err="1" smtClean="0"/>
              <a:t>s.z</a:t>
            </a:r>
            <a:r>
              <a:rPr lang="pl-PL" sz="2800" b="1" dirty="0" smtClean="0"/>
              <a:t>. …)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3100" i="1" u="sng" dirty="0" smtClean="0"/>
              <a:t>STRAJK </a:t>
            </a:r>
            <a:r>
              <a:rPr lang="pl-PL" sz="3100" i="1" u="sng" dirty="0"/>
              <a:t>– PROCEDURA</a:t>
            </a:r>
            <a:r>
              <a:rPr lang="pl-PL" sz="2800" dirty="0"/>
              <a:t/>
            </a:r>
            <a:br>
              <a:rPr lang="pl-PL" sz="2800" dirty="0"/>
            </a:b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50425705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2800" b="1" dirty="0" smtClean="0"/>
              <a:t>1.Ostrzeżenie strajkowe przy wszczęciu </a:t>
            </a:r>
            <a:r>
              <a:rPr lang="pl-PL" sz="2800" b="1" dirty="0" err="1" smtClean="0"/>
              <a:t>s.z</a:t>
            </a:r>
            <a:r>
              <a:rPr lang="pl-PL" sz="2800" b="1" dirty="0" smtClean="0"/>
              <a:t>.</a:t>
            </a:r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r>
              <a:rPr lang="pl-PL" sz="2800" b="1" dirty="0" smtClean="0"/>
              <a:t>2. Zakończenie rokowań i mediacji</a:t>
            </a:r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r>
              <a:rPr lang="pl-PL" sz="2800" b="1" dirty="0" smtClean="0"/>
              <a:t>3.Referendum strajkowe</a:t>
            </a:r>
          </a:p>
          <a:p>
            <a:pPr marL="109728" indent="0" algn="ctr">
              <a:buNone/>
            </a:pPr>
            <a:endParaRPr lang="pl-PL" sz="2800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3100" i="1" u="sng" dirty="0" smtClean="0"/>
              <a:t>STRAJK </a:t>
            </a:r>
            <a:r>
              <a:rPr lang="pl-PL" sz="3100" i="1" u="sng" dirty="0"/>
              <a:t>– PROCEDURA</a:t>
            </a:r>
            <a:r>
              <a:rPr lang="pl-PL" sz="2800" dirty="0"/>
              <a:t/>
            </a:r>
            <a:br>
              <a:rPr lang="pl-PL" sz="2800" dirty="0"/>
            </a:b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7985881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2800" b="1" dirty="0" smtClean="0"/>
              <a:t>1.Ostrzeżenie strajkowe przy wszczęciu </a:t>
            </a:r>
            <a:r>
              <a:rPr lang="pl-PL" sz="2800" b="1" dirty="0" err="1" smtClean="0"/>
              <a:t>s.z</a:t>
            </a:r>
            <a:r>
              <a:rPr lang="pl-PL" sz="2800" b="1" dirty="0" smtClean="0"/>
              <a:t>.</a:t>
            </a:r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r>
              <a:rPr lang="pl-PL" sz="2800" b="1" dirty="0" smtClean="0"/>
              <a:t>2. Zakończenie rokowań i mediacji</a:t>
            </a:r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r>
              <a:rPr lang="pl-PL" sz="2800" b="1" dirty="0" smtClean="0"/>
              <a:t>3.Referendum strajkowe</a:t>
            </a:r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r>
              <a:rPr lang="pl-PL" sz="2800" b="1" dirty="0" smtClean="0"/>
              <a:t>4.Ogłoszenie strajku </a:t>
            </a:r>
          </a:p>
          <a:p>
            <a:pPr marL="109728" indent="0" algn="r">
              <a:buNone/>
            </a:pPr>
            <a:r>
              <a:rPr lang="pl-PL" sz="2800" b="1" dirty="0" smtClean="0"/>
              <a:t>( 5 dni przed…)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3100" i="1" u="sng" dirty="0" smtClean="0"/>
              <a:t>STRAJK </a:t>
            </a:r>
            <a:r>
              <a:rPr lang="pl-PL" sz="3100" i="1" u="sng" dirty="0"/>
              <a:t>– PROCEDURA</a:t>
            </a:r>
            <a:r>
              <a:rPr lang="pl-PL" sz="2800" dirty="0"/>
              <a:t/>
            </a:r>
            <a:br>
              <a:rPr lang="pl-PL" sz="2800" dirty="0"/>
            </a:b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00195984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2800" b="1" dirty="0" smtClean="0"/>
              <a:t>1.Ostrzeżenie strajkowe przy wszczęciu </a:t>
            </a:r>
            <a:r>
              <a:rPr lang="pl-PL" sz="2800" b="1" dirty="0" err="1" smtClean="0"/>
              <a:t>s.z</a:t>
            </a:r>
            <a:r>
              <a:rPr lang="pl-PL" sz="2800" b="1" dirty="0" smtClean="0"/>
              <a:t>.</a:t>
            </a:r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r>
              <a:rPr lang="pl-PL" sz="2800" b="1" dirty="0" smtClean="0"/>
              <a:t>2. Zakończenie rokowań i mediacji</a:t>
            </a:r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r>
              <a:rPr lang="pl-PL" sz="2800" b="1" dirty="0" smtClean="0"/>
              <a:t>3.Referendum strajkowe</a:t>
            </a:r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r>
              <a:rPr lang="pl-PL" sz="2800" b="1" dirty="0" smtClean="0"/>
              <a:t>4.Ogłoszenie strajku </a:t>
            </a:r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r>
              <a:rPr lang="pl-PL" sz="2800" b="1" dirty="0" smtClean="0"/>
              <a:t>5.Strajk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3100" i="1" u="sng" dirty="0" smtClean="0"/>
              <a:t>STRAJK </a:t>
            </a:r>
            <a:r>
              <a:rPr lang="pl-PL" sz="3100" i="1" u="sng" dirty="0"/>
              <a:t>– PROCEDURA</a:t>
            </a:r>
            <a:r>
              <a:rPr lang="pl-PL" sz="2800" dirty="0"/>
              <a:t/>
            </a:r>
            <a:br>
              <a:rPr lang="pl-PL" sz="2800" dirty="0"/>
            </a:b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400959545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2800" b="1" dirty="0" smtClean="0"/>
              <a:t>SYTUACJA PRAWNA I FAKTYCZNA</a:t>
            </a:r>
          </a:p>
          <a:p>
            <a:pPr marL="109728" indent="0" algn="ctr">
              <a:buNone/>
            </a:pPr>
            <a:endParaRPr lang="pl-PL" sz="2800" b="1" dirty="0" smtClean="0"/>
          </a:p>
          <a:p>
            <a:r>
              <a:rPr lang="pl-PL" sz="2800" dirty="0" smtClean="0"/>
              <a:t>KIEROWNIKA ZAKŁADU PRACY</a:t>
            </a:r>
          </a:p>
          <a:p>
            <a:r>
              <a:rPr lang="pl-PL" sz="2800" dirty="0" smtClean="0"/>
              <a:t>PRACOWNIKA NIE STRAJKUJĄCEGO</a:t>
            </a:r>
          </a:p>
          <a:p>
            <a:r>
              <a:rPr lang="pl-PL" sz="2800" dirty="0" smtClean="0"/>
              <a:t>PRACOWNIKA STRAJKUJĄCEGO LEGALNIE</a:t>
            </a:r>
          </a:p>
          <a:p>
            <a:r>
              <a:rPr lang="pl-PL" sz="2800" dirty="0"/>
              <a:t>PRACOWNIKA STRAJKUJĄCEGO </a:t>
            </a:r>
            <a:r>
              <a:rPr lang="pl-PL" sz="2800" dirty="0" smtClean="0"/>
              <a:t>NIELEGALNIE</a:t>
            </a:r>
          </a:p>
          <a:p>
            <a:r>
              <a:rPr lang="pl-PL" sz="2800" dirty="0" smtClean="0"/>
              <a:t>PPODMIOTU NARUSZAJĄCEGO USTAWĘ </a:t>
            </a:r>
            <a:endParaRPr lang="pl-PL" sz="2800" dirty="0"/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endParaRPr lang="pl-PL" sz="2800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3100" i="1" u="sng" dirty="0" smtClean="0"/>
              <a:t>STRAJK </a:t>
            </a:r>
            <a:r>
              <a:rPr lang="pl-PL" sz="2800" dirty="0"/>
              <a:t/>
            </a:r>
            <a:br>
              <a:rPr lang="pl-PL" sz="2800" dirty="0"/>
            </a:b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67798054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r>
              <a:rPr lang="pl-PL" sz="2800" b="1" dirty="0" smtClean="0"/>
              <a:t>ZAKOŃCZENIE STRAJKU</a:t>
            </a:r>
          </a:p>
          <a:p>
            <a:pPr marL="109728" indent="0" algn="ctr">
              <a:buNone/>
            </a:pPr>
            <a:endParaRPr lang="pl-PL" sz="2800" b="1" dirty="0"/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r>
              <a:rPr lang="pl-PL" sz="2800" b="1" dirty="0" smtClean="0"/>
              <a:t>POROZUMIENIE POSTRAJKOWE</a:t>
            </a:r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endParaRPr lang="pl-PL" sz="2800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3100" i="1" u="sng" dirty="0" smtClean="0"/>
              <a:t>STRAJK </a:t>
            </a:r>
            <a:r>
              <a:rPr lang="pl-PL" sz="2800" dirty="0"/>
              <a:t/>
            </a:r>
            <a:br>
              <a:rPr lang="pl-PL" sz="2800" dirty="0"/>
            </a:br>
            <a:endParaRPr lang="pl-PL" sz="2800" i="1" u="sng" dirty="0"/>
          </a:p>
        </p:txBody>
      </p:sp>
      <p:sp>
        <p:nvSpPr>
          <p:cNvPr id="4" name="Strzałka w dół 3"/>
          <p:cNvSpPr/>
          <p:nvPr/>
        </p:nvSpPr>
        <p:spPr>
          <a:xfrm>
            <a:off x="4139952" y="2492896"/>
            <a:ext cx="1008112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754278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sz="2800" dirty="0" smtClean="0"/>
          </a:p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r>
              <a:rPr lang="pl-PL" sz="2800" b="1" dirty="0"/>
              <a:t>Odpowiedzialność za naruszenie przepisów </a:t>
            </a:r>
            <a:r>
              <a:rPr lang="pl-PL" sz="2800" b="1" dirty="0" smtClean="0"/>
              <a:t>ustawy o sporach zbiorowych</a:t>
            </a:r>
          </a:p>
          <a:p>
            <a:pPr marL="109728" indent="0" algn="ctr">
              <a:buNone/>
            </a:pPr>
            <a:endParaRPr lang="pl-PL" sz="2800" b="1" dirty="0"/>
          </a:p>
          <a:p>
            <a:pPr marL="109728" indent="0" algn="ctr">
              <a:buNone/>
            </a:pPr>
            <a:endParaRPr lang="pl-PL" sz="2800" b="1" dirty="0" smtClean="0"/>
          </a:p>
          <a:p>
            <a:pPr marL="109728" indent="0" algn="ctr">
              <a:buNone/>
            </a:pPr>
            <a:r>
              <a:rPr lang="pl-PL" sz="2800" b="1" dirty="0" smtClean="0"/>
              <a:t>KARNA                                 CYWILNA</a:t>
            </a:r>
            <a:endParaRPr lang="pl-PL" sz="28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123728" y="3501008"/>
            <a:ext cx="2376264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499992" y="3501008"/>
            <a:ext cx="2592288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958449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sz="2800" dirty="0" smtClean="0"/>
          </a:p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r>
              <a:rPr lang="pl-PL" sz="5400" dirty="0" smtClean="0"/>
              <a:t>LOCKOUT</a:t>
            </a:r>
          </a:p>
          <a:p>
            <a:r>
              <a:rPr lang="pl-PL" sz="2400" dirty="0" smtClean="0"/>
              <a:t>CO TO JEST?</a:t>
            </a:r>
          </a:p>
          <a:p>
            <a:r>
              <a:rPr lang="pl-PL" sz="2400" dirty="0" smtClean="0"/>
              <a:t>CZY JEST DOPUSZCZALNY?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91164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SPÓR ZBIOROWY O… PRAWA I INTERESY ZBIOROWE – NIE INDYWIDULANE!!!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ALE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dirty="0" smtClean="0"/>
              <a:t>„S.Z.” MOŻE DOTYCZYĆ OBRONY INDYWIDUALNEGO DZIAŁACZA ZWIĄZKOWEGO „SZYKANOWANEGO” ZA DZIAŁANOŚĆ ZWIĄZKOWĄ</a:t>
            </a:r>
          </a:p>
          <a:p>
            <a:pPr>
              <a:buNone/>
            </a:pPr>
            <a:r>
              <a:rPr lang="pl-PL" dirty="0" smtClean="0"/>
              <a:t>	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CZY SPÓR ZBIOROWY MOŻE DOTYCZĆ KWESTII ZARZĄDZANIA FIRMĄ?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CZY MOŻNA TOCZYĆ SPÓR ZBIOROWY                       Z PAŃSTWEM/SAMORZĄDEM TERYTORIALNYM?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519943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SPÓR ZBIOROWY O PRAWA (ZBIOROWE)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KIEDY PRACODAWCA NARUSZA PRZEPISY PRAWA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PRACODAWCA MA DOSTOSOWAĆ SIĘ DO OBOWIĄZUJĄCEGO PRAWA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  <p:sp>
        <p:nvSpPr>
          <p:cNvPr id="4" name="Strzałka w dół 3"/>
          <p:cNvSpPr/>
          <p:nvPr/>
        </p:nvSpPr>
        <p:spPr>
          <a:xfrm>
            <a:off x="4211960" y="2420888"/>
            <a:ext cx="864096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Strzałka w dół 4"/>
          <p:cNvSpPr/>
          <p:nvPr/>
        </p:nvSpPr>
        <p:spPr>
          <a:xfrm>
            <a:off x="4427984" y="4221088"/>
            <a:ext cx="64807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 smtClean="0"/>
              <a:t>SPÓR ZBIOROWY O INTERESY(ZBIOROWE)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KIEDY PRACODAWCA PRZESTRZEGA PRZEPISY PRAWA ALE PRACOWNICY CHCĄ ROZWIĄZAŃ KORZYSTNIEJSZYCH/LEPSZYCH NIŻ AKTUALNIE ISTNIEJĄCE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MOŻE SPOWODOWAĆ ZMIANĘ PRAWA NP. TREŚCI UKŁADU ZBIOROWEGO NA KORZYSTNIEJSZĄ/LEPSZĄ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SPÓR ZBIOROWY</a:t>
            </a:r>
            <a:endParaRPr lang="pl-PL" sz="2800" i="1" u="sng" dirty="0"/>
          </a:p>
        </p:txBody>
      </p:sp>
      <p:sp>
        <p:nvSpPr>
          <p:cNvPr id="4" name="Strzałka w dół 3"/>
          <p:cNvSpPr/>
          <p:nvPr/>
        </p:nvSpPr>
        <p:spPr>
          <a:xfrm>
            <a:off x="4211960" y="1844824"/>
            <a:ext cx="864096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Strzałka w dół 4"/>
          <p:cNvSpPr/>
          <p:nvPr/>
        </p:nvSpPr>
        <p:spPr>
          <a:xfrm>
            <a:off x="4355976" y="4293096"/>
            <a:ext cx="64807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246</TotalTime>
  <Words>684</Words>
  <Application>Microsoft Office PowerPoint</Application>
  <PresentationFormat>Pokaz na ekranie (4:3)</PresentationFormat>
  <Paragraphs>334</Paragraphs>
  <Slides>48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48</vt:i4>
      </vt:variant>
    </vt:vector>
  </HeadingPairs>
  <TitlesOfParts>
    <vt:vector size="53" baseType="lpstr">
      <vt:lpstr>Lucida Sans Unicode</vt:lpstr>
      <vt:lpstr>Verdana</vt:lpstr>
      <vt:lpstr>Wingdings 2</vt:lpstr>
      <vt:lpstr>Wingdings 3</vt:lpstr>
      <vt:lpstr>Hol</vt:lpstr>
      <vt:lpstr>ROZWIĄZYWANIE SPORÓW ZBIOROWYCH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SPÓR ZBIOROWY</vt:lpstr>
      <vt:lpstr> STRAJK – PROCEDURA </vt:lpstr>
      <vt:lpstr> STRAJK – PROCEDURA </vt:lpstr>
      <vt:lpstr> STRAJK – PROCEDURA </vt:lpstr>
      <vt:lpstr> STRAJK – PROCEDURA </vt:lpstr>
      <vt:lpstr> STRAJK – PROCEDURA </vt:lpstr>
      <vt:lpstr> STRAJK  </vt:lpstr>
      <vt:lpstr> STRAJK  </vt:lpstr>
      <vt:lpstr>SPÓR ZBIOROWY</vt:lpstr>
      <vt:lpstr>SPÓR ZBIOROWY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ROZWIĄZYWANIE SPORÓW ZBIOROWYCH</dc:title>
  <dc:creator>borowicz</dc:creator>
  <cp:lastModifiedBy>Jacek Borowicz</cp:lastModifiedBy>
  <cp:revision>26</cp:revision>
  <dcterms:created xsi:type="dcterms:W3CDTF">2016-03-31T10:43:48Z</dcterms:created>
  <dcterms:modified xsi:type="dcterms:W3CDTF">2019-03-30T09:40:54Z</dcterms:modified>
</cp:coreProperties>
</file>