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9" r:id="rId11"/>
    <p:sldId id="265" r:id="rId12"/>
    <p:sldId id="266" r:id="rId13"/>
    <p:sldId id="267" r:id="rId14"/>
    <p:sldId id="268" r:id="rId15"/>
    <p:sldId id="272" r:id="rId16"/>
    <p:sldId id="269" r:id="rId17"/>
    <p:sldId id="300" r:id="rId18"/>
    <p:sldId id="270" r:id="rId19"/>
    <p:sldId id="271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5" r:id="rId32"/>
    <p:sldId id="286" r:id="rId33"/>
    <p:sldId id="288" r:id="rId34"/>
    <p:sldId id="287" r:id="rId35"/>
    <p:sldId id="290" r:id="rId36"/>
    <p:sldId id="289" r:id="rId37"/>
    <p:sldId id="291" r:id="rId38"/>
    <p:sldId id="292" r:id="rId39"/>
    <p:sldId id="293" r:id="rId40"/>
    <p:sldId id="295" r:id="rId41"/>
    <p:sldId id="296" r:id="rId42"/>
    <p:sldId id="298" r:id="rId43"/>
    <p:sldId id="283" r:id="rId44"/>
    <p:sldId id="297" r:id="rId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B20E3D-391D-41B4-8F2E-23097D6AADD9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ROZWIĄZYWANIE SPORÓW ZBIOROWYCH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(2)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i="1" dirty="0" smtClean="0"/>
              <a:t>CZY MOŻLIWY JEST S.Z. Z PAŃSTWEM?</a:t>
            </a:r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sz="4000" dirty="0" smtClean="0"/>
              <a:t>            SZ              STRAJK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3851920" y="2636912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 PRAWO DO PROWADZENIE SPORU ZBIOROWEGO 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r>
              <a:rPr lang="pl-PL" sz="2800" smtClean="0"/>
              <a:t>BRAK OGRANICZEŃ !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</a:t>
            </a:r>
            <a:r>
              <a:rPr lang="pl-PL" sz="3200" b="1" dirty="0" smtClean="0"/>
              <a:t>ETAPY ROZWIĄZYWANIASPORU ZBIOROWEGO </a:t>
            </a:r>
          </a:p>
          <a:p>
            <a:pPr algn="ctr">
              <a:buNone/>
            </a:pPr>
            <a:r>
              <a:rPr lang="pl-PL" sz="3200" dirty="0" smtClean="0"/>
              <a:t> </a:t>
            </a:r>
          </a:p>
          <a:p>
            <a:pPr algn="ctr">
              <a:buNone/>
            </a:pPr>
            <a:endParaRPr lang="pl-PL" sz="3200" dirty="0"/>
          </a:p>
          <a:p>
            <a:pPr algn="just">
              <a:buNone/>
            </a:pPr>
            <a:r>
              <a:rPr lang="pl-PL" sz="3200" dirty="0" smtClean="0"/>
              <a:t>OBLIGATORYJNE            FAKULTATYWNE</a:t>
            </a:r>
          </a:p>
          <a:p>
            <a:pPr algn="ctr"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95736" y="3068960"/>
            <a:ext cx="2592288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88024" y="306896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88024" y="3068960"/>
            <a:ext cx="216024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2981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1. WSZCZĘCIE SPORU ZBIOROWEGO </a:t>
            </a:r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037180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sz="2800" dirty="0" smtClean="0"/>
              <a:t>  </a:t>
            </a:r>
            <a:r>
              <a:rPr lang="pl-PL" sz="2800" b="1" dirty="0" smtClean="0"/>
              <a:t>Wszczęcie sporu zbiorowego …</a:t>
            </a:r>
          </a:p>
          <a:p>
            <a:pPr algn="ctr">
              <a:buNone/>
            </a:pPr>
            <a:endParaRPr lang="pl-PL" sz="2800" dirty="0" smtClean="0"/>
          </a:p>
          <a:p>
            <a:pPr algn="r"/>
            <a:r>
              <a:rPr lang="pl-PL" sz="2800" dirty="0" smtClean="0"/>
              <a:t>Przedmiot </a:t>
            </a:r>
            <a:r>
              <a:rPr lang="pl-PL" sz="2800" dirty="0" smtClean="0"/>
              <a:t>żądań</a:t>
            </a:r>
          </a:p>
          <a:p>
            <a:pPr algn="r"/>
            <a:r>
              <a:rPr lang="pl-PL" sz="2800" dirty="0" smtClean="0"/>
              <a:t>Termin przyjęcia żądań</a:t>
            </a:r>
          </a:p>
          <a:p>
            <a:pPr algn="r"/>
            <a:r>
              <a:rPr lang="pl-PL" sz="2800" dirty="0" smtClean="0"/>
              <a:t>Ostrzeżenie strajkowe 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743439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   2. ROKOWANIA </a:t>
            </a:r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958345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sz="3200" i="1" dirty="0" smtClean="0"/>
              <a:t>  </a:t>
            </a:r>
            <a:r>
              <a:rPr lang="pl-PL" sz="3200" i="1" dirty="0" smtClean="0"/>
              <a:t>JAKIE SA KONSEKWENCJE ODMOWY PODJĘCIA ROKOWAŃ PRZEZ:</a:t>
            </a:r>
          </a:p>
          <a:p>
            <a:pPr algn="just">
              <a:buNone/>
            </a:pPr>
            <a:r>
              <a:rPr lang="pl-PL" sz="3200" i="1" dirty="0" smtClean="0"/>
              <a:t>	1/PRACODAWCĘ</a:t>
            </a:r>
          </a:p>
          <a:p>
            <a:pPr algn="just">
              <a:buNone/>
            </a:pPr>
            <a:r>
              <a:rPr lang="pl-PL" sz="3200" i="1" dirty="0" smtClean="0"/>
              <a:t>	2/ZWIĄZKI ZAWODOWE? </a:t>
            </a:r>
            <a:endParaRPr lang="pl-PL" sz="3200" i="1" dirty="0" smtClean="0"/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958345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WSZCZĘCIE S.Z. – ZGŁOSZENIE ŻĄDAŃ PRZEZ Z.Z.</a:t>
            </a:r>
          </a:p>
          <a:p>
            <a:pPr algn="ctr">
              <a:buNone/>
            </a:pPr>
            <a:r>
              <a:rPr lang="pl-PL" dirty="0" smtClean="0"/>
              <a:t>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PRACODAWCA NIE UWZGLĘDNIA WSZYSTKICH ŻĄDAŃ WE WSKAZANYM TERMINIE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NIEZWŁOCZNE ROZPOCZĘCIE ROKOWAŃ             ZAWIADOMIENIE PIP o S.Z.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SUKCES                              PORAŻKA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POROZUMIENIE</a:t>
            </a:r>
            <a:r>
              <a:rPr lang="pl-PL" dirty="0" smtClean="0"/>
              <a:t>                              </a:t>
            </a:r>
            <a:r>
              <a:rPr lang="pl-PL" b="1" dirty="0" smtClean="0"/>
              <a:t>PROTOKÓŁ ROZBIEŻNOŚCI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067944" y="1988840"/>
            <a:ext cx="129614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339752" y="2924944"/>
            <a:ext cx="237626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5076056" y="35730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2987824" y="3789040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3419872" y="3789040"/>
            <a:ext cx="25922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2339752" y="4509120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012160" y="450912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65871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</a:t>
            </a:r>
          </a:p>
          <a:p>
            <a:pPr algn="ctr">
              <a:buNone/>
            </a:pPr>
            <a:r>
              <a:rPr lang="pl-PL" sz="4000" b="1" dirty="0" smtClean="0"/>
              <a:t>3. MEDIACJA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82352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600" dirty="0" smtClean="0"/>
              <a:t>Ustawa z dn. 23 maja 1991 r. </a:t>
            </a:r>
          </a:p>
          <a:p>
            <a:pPr algn="ctr">
              <a:buNone/>
            </a:pPr>
            <a:r>
              <a:rPr lang="pl-PL" sz="3600" i="1" dirty="0" smtClean="0"/>
              <a:t>o rozwiązywaniu sporów zbiorowych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  </a:t>
            </a:r>
            <a:r>
              <a:rPr lang="pl-PL" sz="2800" dirty="0" smtClean="0"/>
              <a:t>porażka rokowań – protokół rozbieżności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endParaRPr lang="pl-PL" sz="2800" dirty="0"/>
          </a:p>
          <a:p>
            <a:pPr algn="ctr"/>
            <a:r>
              <a:rPr lang="pl-PL" sz="2800" dirty="0" smtClean="0"/>
              <a:t>podtrzymanie </a:t>
            </a:r>
            <a:r>
              <a:rPr lang="pl-PL" sz="2800" dirty="0" smtClean="0"/>
              <a:t>żądań przez z.z.</a:t>
            </a:r>
            <a:endParaRPr lang="pl-PL" sz="2800" dirty="0" smtClean="0"/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endParaRPr lang="pl-PL" sz="2800" dirty="0"/>
          </a:p>
          <a:p>
            <a:pPr algn="ctr"/>
            <a:r>
              <a:rPr lang="pl-PL" sz="2800" dirty="0" smtClean="0"/>
              <a:t>spór zbiorowy z udziałem mediatora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132856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247964" y="3585236"/>
            <a:ext cx="936104" cy="936104"/>
          </a:xfrm>
          <a:prstGeom prst="downArrow">
            <a:avLst>
              <a:gd name="adj1" fmla="val 50000"/>
              <a:gd name="adj2" fmla="val 47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07124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4000" dirty="0" smtClean="0"/>
              <a:t>Mediator…</a:t>
            </a:r>
          </a:p>
          <a:p>
            <a:pPr algn="r"/>
            <a:r>
              <a:rPr lang="pl-PL" sz="4000" dirty="0" smtClean="0"/>
              <a:t>Wybór mediatora</a:t>
            </a:r>
          </a:p>
          <a:p>
            <a:pPr algn="r"/>
            <a:r>
              <a:rPr lang="pl-PL" sz="4000" dirty="0" smtClean="0"/>
              <a:t>Sytuacja prawna </a:t>
            </a:r>
          </a:p>
          <a:p>
            <a:pPr marL="109728" indent="0" algn="r">
              <a:buNone/>
            </a:pPr>
            <a:r>
              <a:rPr lang="pl-PL" sz="4000" dirty="0" smtClean="0"/>
              <a:t>mediatora </a:t>
            </a:r>
          </a:p>
          <a:p>
            <a:pPr algn="r"/>
            <a:r>
              <a:rPr lang="pl-PL" sz="4000" dirty="0" smtClean="0"/>
              <a:t>Uprawnienia mediatora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963585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dirty="0" smtClean="0"/>
              <a:t>ROZPOCZĘCIE MEDIACJI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 algn="r">
              <a:buNone/>
            </a:pPr>
            <a:r>
              <a:rPr lang="pl-PL" sz="2800" dirty="0" smtClean="0"/>
              <a:t>BRAK POSTĘPÓW MEDIACJI </a:t>
            </a:r>
          </a:p>
          <a:p>
            <a:pPr marL="109728" indent="0" algn="r">
              <a:buNone/>
            </a:pPr>
            <a:endParaRPr lang="pl-PL" sz="2800" dirty="0" smtClean="0"/>
          </a:p>
          <a:p>
            <a:pPr marL="109728" indent="0" algn="r">
              <a:buNone/>
            </a:pPr>
            <a:r>
              <a:rPr lang="pl-PL" sz="2800" dirty="0" smtClean="0"/>
              <a:t>STRAJK OSTRZEGAWCZY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>
              <a:buNone/>
            </a:pPr>
            <a:r>
              <a:rPr lang="pl-PL" sz="2800" dirty="0" smtClean="0"/>
              <a:t>SUKCES                                PORAŻKA</a:t>
            </a:r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POROZUMIENIA      PROTOKÓŁ ROZBIEŻNOŚCI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331640" y="2060848"/>
            <a:ext cx="2808312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139952" y="2060848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228184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1619672" y="3789040"/>
            <a:ext cx="453650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6228184" y="37890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1331640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300192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61380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dirty="0" smtClean="0"/>
              <a:t>PORAŻKA MEDIACJI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 smtClean="0"/>
              <a:t>PROTOKÓŁ ROZBIEŻNOŚCI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KOLEGIUM                                       STRAJK</a:t>
            </a:r>
          </a:p>
          <a:p>
            <a:pPr marL="109728" indent="0">
              <a:buNone/>
            </a:pPr>
            <a:r>
              <a:rPr lang="pl-PL" sz="2800" dirty="0" smtClean="0"/>
              <a:t>ARBITRAŻU </a:t>
            </a:r>
          </a:p>
          <a:p>
            <a:pPr marL="109728" indent="0">
              <a:buNone/>
            </a:pPr>
            <a:r>
              <a:rPr lang="pl-PL" sz="2800" dirty="0" smtClean="0"/>
              <a:t>SPOŁECZNEGO</a:t>
            </a:r>
          </a:p>
          <a:p>
            <a:pPr marL="109728" indent="0">
              <a:buNone/>
            </a:pPr>
            <a:r>
              <a:rPr lang="pl-PL" sz="2800" dirty="0" smtClean="0"/>
              <a:t>(fakultatywnie)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1916832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691680" y="2924944"/>
            <a:ext cx="284431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35996" y="2924944"/>
            <a:ext cx="284431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5211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b="1" dirty="0" smtClean="0"/>
              <a:t>FAKULTATYWNE POSTĘPOWANIE </a:t>
            </a:r>
          </a:p>
          <a:p>
            <a:pPr marL="109728" indent="0" algn="ctr">
              <a:buNone/>
            </a:pPr>
            <a:r>
              <a:rPr lang="pl-PL" sz="2800" b="1" dirty="0" smtClean="0"/>
              <a:t>PRZED</a:t>
            </a:r>
          </a:p>
          <a:p>
            <a:pPr marL="109728" indent="0" algn="ctr">
              <a:buNone/>
            </a:pPr>
            <a:r>
              <a:rPr lang="pl-PL" sz="2800" b="1" dirty="0" smtClean="0"/>
              <a:t>KOLEGIUM ARBITRAŻU SPOŁECZNEGO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806466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WSZCZĘCIE POSTĘPOWANIA PRZED K.A.S.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STRONA PRACOWNICZA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3995936" y="2636912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99250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   K.A.S.                                         K.A.S.</a:t>
            </a:r>
          </a:p>
          <a:p>
            <a:pPr marL="109728" indent="0">
              <a:buNone/>
            </a:pPr>
            <a:r>
              <a:rPr lang="pl-PL" sz="2800" dirty="0" smtClean="0"/>
              <a:t>  PRZY S.O.                                  PRZY S.N.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SPÓR ZAKŁADOWY    SPÓR WIELOZAKŁADOWY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1691680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7092280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40142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   PRZEWODNICZĄCY</a:t>
            </a:r>
          </a:p>
          <a:p>
            <a:pPr marL="109728" indent="0" algn="ctr">
              <a:buNone/>
            </a:pPr>
            <a:r>
              <a:rPr lang="pl-PL" sz="2800" dirty="0" smtClean="0"/>
              <a:t>    SĘDZIA ZAWODOWY</a:t>
            </a:r>
          </a:p>
          <a:p>
            <a:pPr marL="109728" indent="0" algn="ctr">
              <a:buNone/>
            </a:pPr>
            <a:r>
              <a:rPr lang="pl-PL" sz="6600" dirty="0" smtClean="0"/>
              <a:t>+</a:t>
            </a:r>
          </a:p>
          <a:p>
            <a:pPr marL="109728" indent="0">
              <a:buNone/>
            </a:pPr>
            <a:r>
              <a:rPr lang="pl-PL" sz="2800" dirty="0" smtClean="0"/>
              <a:t>3 CZŁONKÓW                          3 CZŁONKÓW</a:t>
            </a:r>
          </a:p>
          <a:p>
            <a:pPr marL="109728" indent="0">
              <a:buNone/>
            </a:pPr>
            <a:r>
              <a:rPr lang="pl-PL" sz="2800" dirty="0" smtClean="0"/>
              <a:t>STRONA                                          </a:t>
            </a:r>
            <a:r>
              <a:rPr lang="pl-PL" sz="2800" dirty="0" err="1" smtClean="0"/>
              <a:t>STRONA</a:t>
            </a: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PRACOWNICZA                      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589798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4000" dirty="0" smtClean="0"/>
              <a:t>   CHARAKTER PRAWNY </a:t>
            </a:r>
          </a:p>
          <a:p>
            <a:pPr marL="109728" indent="0" algn="ctr">
              <a:buNone/>
            </a:pPr>
            <a:r>
              <a:rPr lang="pl-PL" sz="4000" dirty="0" smtClean="0"/>
              <a:t>    ORZECZENIA K.A.S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4119484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4000" dirty="0" smtClean="0"/>
              <a:t>   STRAJK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42132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SPÓR ZBIOROWY O… PRAWA I INTERESY ZBIOROWE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r>
              <a:rPr lang="pl-PL" dirty="0" smtClean="0"/>
              <a:t>ZBIOROWE WARUNKI PRACY, PŁACY I ŚWIADCZEŃ SOCJALNYCH</a:t>
            </a:r>
          </a:p>
          <a:p>
            <a:r>
              <a:rPr lang="pl-PL" dirty="0" smtClean="0"/>
              <a:t>PRAWA I WOLNOŚCI ZWIAZKOWE</a:t>
            </a:r>
          </a:p>
          <a:p>
            <a:r>
              <a:rPr lang="pl-PL" dirty="0" smtClean="0"/>
              <a:t>TREŚĆ UZP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4000" dirty="0" smtClean="0"/>
              <a:t>  </a:t>
            </a:r>
            <a:r>
              <a:rPr lang="pl-PL" sz="4000" b="1" dirty="0" smtClean="0"/>
              <a:t>STRAJK</a:t>
            </a:r>
          </a:p>
          <a:p>
            <a:pPr marL="109728" indent="0" algn="ctr">
              <a:buNone/>
            </a:pPr>
            <a:endParaRPr lang="pl-PL" sz="4000" dirty="0"/>
          </a:p>
          <a:p>
            <a:pPr marL="109728" indent="0" algn="ctr">
              <a:buNone/>
            </a:pPr>
            <a:r>
              <a:rPr lang="pl-PL" sz="4000" dirty="0" smtClean="0"/>
              <a:t>ELEMENTY DEFINICYJNE</a:t>
            </a:r>
          </a:p>
          <a:p>
            <a:pPr marL="109728" indent="0" algn="ctr">
              <a:buNone/>
            </a:pPr>
            <a:r>
              <a:rPr lang="pl-PL" sz="4000" dirty="0"/>
              <a:t>Art. 17. 1</a:t>
            </a:r>
            <a:r>
              <a:rPr lang="pl-PL" sz="4000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177957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b="1" dirty="0" smtClean="0"/>
              <a:t>STRAJK (Art. 17.1)</a:t>
            </a:r>
          </a:p>
          <a:p>
            <a:pPr marL="109728" indent="0" algn="ctr">
              <a:buNone/>
            </a:pPr>
            <a:r>
              <a:rPr lang="pl-PL" sz="2800" b="1" dirty="0" smtClean="0"/>
              <a:t>A </a:t>
            </a:r>
          </a:p>
          <a:p>
            <a:pPr marL="109728" indent="0" algn="ctr">
              <a:buNone/>
            </a:pPr>
            <a:r>
              <a:rPr lang="pl-PL" sz="2800" b="1" dirty="0" smtClean="0"/>
              <a:t>AKCJA PROTESTACYJNA (</a:t>
            </a:r>
            <a:r>
              <a:rPr lang="pl-PL" sz="2800" b="1" dirty="0"/>
              <a:t>Art. </a:t>
            </a:r>
            <a:r>
              <a:rPr lang="pl-PL" sz="2800" b="1" dirty="0" smtClean="0"/>
              <a:t>25.1</a:t>
            </a:r>
            <a:r>
              <a:rPr lang="pl-PL" sz="2800" b="1" dirty="0"/>
              <a:t> </a:t>
            </a:r>
            <a:r>
              <a:rPr lang="pl-PL" sz="2800" b="1" dirty="0" smtClean="0"/>
              <a:t>)</a:t>
            </a:r>
            <a:endParaRPr lang="pl-PL" sz="28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25332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r>
              <a:rPr lang="pl-PL" sz="2800" b="1" dirty="0" smtClean="0"/>
              <a:t>STRAJK                  AKCJA PROTESTACYJNA</a:t>
            </a:r>
          </a:p>
          <a:p>
            <a:pPr marL="109728" indent="0" algn="ctr">
              <a:buNone/>
            </a:pPr>
            <a:r>
              <a:rPr lang="pl-PL" sz="2800" b="1" dirty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2763951" y="2686294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345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OGRANICZENIA PRAWA DO STRAJKU</a:t>
            </a:r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PODMIOTOWE               PRZEDMIOTOWE</a:t>
            </a:r>
            <a:endParaRPr lang="pl-PL" sz="28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267744" y="3356992"/>
            <a:ext cx="237626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644008" y="3356992"/>
            <a:ext cx="208823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24160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STRAJK LEGALNY</a:t>
            </a:r>
          </a:p>
          <a:p>
            <a:pPr marL="109728" indent="0" algn="ctr">
              <a:buNone/>
            </a:pPr>
            <a:r>
              <a:rPr lang="pl-PL" sz="2800" b="1" dirty="0" smtClean="0"/>
              <a:t>PRZESŁANKI</a:t>
            </a:r>
          </a:p>
          <a:p>
            <a:pPr marL="109728" indent="0" algn="ctr">
              <a:buNone/>
            </a:pPr>
            <a:r>
              <a:rPr lang="pl-PL" sz="2800" b="1" dirty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2281061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STRAJK </a:t>
            </a:r>
          </a:p>
          <a:p>
            <a:pPr marL="109728" indent="0" algn="ctr">
              <a:buNone/>
            </a:pPr>
            <a:r>
              <a:rPr lang="pl-PL" sz="4000" b="1" dirty="0" smtClean="0"/>
              <a:t>PROCEDURA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082936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r">
              <a:buNone/>
            </a:pPr>
            <a:r>
              <a:rPr lang="pl-PL" sz="2800" b="1" dirty="0" smtClean="0"/>
              <a:t>(14 dni przed…)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1004095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</a:t>
            </a:r>
            <a:r>
              <a:rPr lang="pl-PL" sz="2800" b="1" dirty="0" smtClean="0"/>
              <a:t>mediacji</a:t>
            </a:r>
          </a:p>
          <a:p>
            <a:pPr marL="109728" indent="0" algn="ctr">
              <a:buNone/>
            </a:pPr>
            <a:r>
              <a:rPr lang="pl-PL" sz="2800" b="1" dirty="0" smtClean="0"/>
              <a:t> – protokół rozbieżności</a:t>
            </a:r>
            <a:endParaRPr lang="pl-PL" sz="2800" b="1" dirty="0" smtClean="0"/>
          </a:p>
          <a:p>
            <a:pPr marL="109728" indent="0" algn="r">
              <a:buNone/>
            </a:pPr>
            <a:r>
              <a:rPr lang="pl-PL" sz="2800" b="1" dirty="0" smtClean="0"/>
              <a:t>(obligatoryjne etapy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 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5042570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3.Referendum strajkowe</a:t>
            </a:r>
          </a:p>
          <a:p>
            <a:pPr marL="109728" indent="0" algn="ctr">
              <a:buNone/>
            </a:pP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798588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3.Referendum strajkowe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4.Ogłoszenie strajku </a:t>
            </a:r>
          </a:p>
          <a:p>
            <a:pPr marL="109728" indent="0" algn="r">
              <a:buNone/>
            </a:pPr>
            <a:r>
              <a:rPr lang="pl-PL" sz="2800" b="1" dirty="0" smtClean="0"/>
              <a:t>( 5 dni przed…)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00195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SPÓR ZBIOROWY O… PRAWA I INTERESY ZBIOROWE – NIE INDYWIDULANE!!!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SZ NIE MOŻE DOTYCZYĆ…</a:t>
            </a:r>
          </a:p>
          <a:p>
            <a:r>
              <a:rPr lang="pl-PL" dirty="0" smtClean="0"/>
              <a:t>INDYWIDUALNYCH WARUNKÓW PRACY, PŁACY I ŚWIADCZEŃ SOCJALNYCH,</a:t>
            </a:r>
          </a:p>
          <a:p>
            <a:r>
              <a:rPr lang="pl-PL" dirty="0" smtClean="0"/>
              <a:t>INNYCH INDYWIDULANYCH </a:t>
            </a:r>
            <a:r>
              <a:rPr lang="pl-PL" dirty="0" smtClean="0"/>
              <a:t>KWESTII </a:t>
            </a:r>
            <a:r>
              <a:rPr lang="pl-PL" dirty="0" smtClean="0"/>
              <a:t>SPORNYCH ROZSTRZYGANYCH PRZEZ ODPIWEDNIE ORGANY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3.Referendum strajkowe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4.Ogłoszenie strajku 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5.Strajk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40095954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SYTUACJA PRAWNA I FAKTYCZNA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r>
              <a:rPr lang="pl-PL" sz="2800" dirty="0" smtClean="0"/>
              <a:t>KIEROWNIKA ZAKŁADU PRACY</a:t>
            </a:r>
          </a:p>
          <a:p>
            <a:r>
              <a:rPr lang="pl-PL" sz="2800" dirty="0" smtClean="0"/>
              <a:t>PRACOWNIKA NIE STRAJKUJĄCEGO</a:t>
            </a:r>
          </a:p>
          <a:p>
            <a:r>
              <a:rPr lang="pl-PL" sz="2800" dirty="0" smtClean="0"/>
              <a:t>PRACOWNIKA STRAJKUJĄCEGO LEGALNIE</a:t>
            </a:r>
          </a:p>
          <a:p>
            <a:r>
              <a:rPr lang="pl-PL" sz="2800" dirty="0"/>
              <a:t>PRACOWNIKA STRAJKUJĄCEGO </a:t>
            </a:r>
            <a:r>
              <a:rPr lang="pl-PL" sz="2800" dirty="0" smtClean="0"/>
              <a:t>NIELEGALNIE</a:t>
            </a:r>
          </a:p>
          <a:p>
            <a:r>
              <a:rPr lang="pl-PL" sz="2800" dirty="0" smtClean="0"/>
              <a:t>PPODMIOTU NARUSZAJĄCEGO USTAWĘ </a:t>
            </a:r>
            <a:endParaRPr lang="pl-PL" sz="2800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6779805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ZAKOŃCZENIE STRAJKU</a:t>
            </a:r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POROZUMIENIE POSTRAJKOWE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139952" y="2492896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75427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b="1" dirty="0"/>
              <a:t>Odpowiedzialność za naruszenie przepisów </a:t>
            </a:r>
            <a:r>
              <a:rPr lang="pl-PL" sz="2800" b="1" dirty="0" smtClean="0"/>
              <a:t>ustawy o sporach zbiorowych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40095844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5400" dirty="0" smtClean="0"/>
              <a:t>LOCKOUT</a:t>
            </a:r>
          </a:p>
          <a:p>
            <a:pPr marL="109728" indent="0" algn="ctr">
              <a:buNone/>
            </a:pPr>
            <a:r>
              <a:rPr lang="pl-PL" sz="5400" dirty="0" smtClean="0"/>
              <a:t>CZY JEST DOPUSZCZALNY?</a:t>
            </a:r>
            <a:endParaRPr lang="pl-PL" sz="5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9116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SPÓR ZBIOROWY O… PRAWA I INTERESY ZBIOROWE – NIE INDYWIDULANE!!!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ALE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dirty="0" smtClean="0"/>
              <a:t>SZ MOŻE DOTYCZYĆ OBRONY INDYWIDUALNEGO DZIAŁACZA ZWIĄZKOWEGO „SZYKANOWANEGO” ZA DZIAŁANOŚĆ ZWIĄZKOWĄ</a:t>
            </a:r>
          </a:p>
          <a:p>
            <a:pPr>
              <a:buNone/>
            </a:pPr>
            <a:r>
              <a:rPr lang="pl-PL" dirty="0" smtClean="0"/>
              <a:t>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 SPÓR ZBIOROWY MOŻE DOTYCZĆ KWESTII ZARZĄDZANIA FIRMĄ?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SPÓR ZBIOROWY O PRAWA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KIEDY PRACODAWCA NARUSZA PRZEPISY PRAWA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PRACODAWCA MA DOSTOSOWAĆ SIĘ DO OBOWIĄZUJĄCEGO PRAWA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420888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427984" y="4221088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SPÓR ZBIOROWY O INTERESY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KIEDY PRACODAWCA PRZESTRZEGA PRZEPISY PRAWA ALE PRACOWNICY CHCĄ ROZWIĄZAŃ KORZYSTNIEJSZYCH NIŻ AKTUALNIE ISTNIEJĄCE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MOŻE SPOWODOWAĆ ZMIANĘ PRAWA NP. TREŚCI UKŁADU ZBIOROWEGO NA KORZYSTNIEJSZĄ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1844824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355976" y="4293096"/>
            <a:ext cx="64807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„MONOPOL” ZWIĄZKOWY NA PROWADZENIE SPORU </a:t>
            </a:r>
            <a:r>
              <a:rPr lang="pl-PL" dirty="0" smtClean="0"/>
              <a:t>ZBIOROWEGO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575</Words>
  <Application>Microsoft Office PowerPoint</Application>
  <PresentationFormat>Pokaz na ekranie (4:3)</PresentationFormat>
  <Paragraphs>288</Paragraphs>
  <Slides>44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5" baseType="lpstr">
      <vt:lpstr>Hol</vt:lpstr>
      <vt:lpstr>ROZWIĄZYWANIE SPORÓW ZBIOROWYCH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 STRAJK – PROCEDURA </vt:lpstr>
      <vt:lpstr> STRAJK – PROCEDURA </vt:lpstr>
      <vt:lpstr> STRAJK – PROCEDURA </vt:lpstr>
      <vt:lpstr> STRAJK – PROCEDURA </vt:lpstr>
      <vt:lpstr> STRAJK – PROCEDURA </vt:lpstr>
      <vt:lpstr> STRAJK  </vt:lpstr>
      <vt:lpstr> STRAJK  </vt:lpstr>
      <vt:lpstr>SPÓR ZBIOROWY</vt:lpstr>
      <vt:lpstr>SPÓR ZBIOROWY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ROZWIĄZYWANIE SPORÓW ZBIOROWYCH</dc:title>
  <dc:creator>borowicz</dc:creator>
  <cp:lastModifiedBy>borowicz</cp:lastModifiedBy>
  <cp:revision>16</cp:revision>
  <dcterms:created xsi:type="dcterms:W3CDTF">2016-03-31T10:43:48Z</dcterms:created>
  <dcterms:modified xsi:type="dcterms:W3CDTF">2016-04-14T10:53:54Z</dcterms:modified>
</cp:coreProperties>
</file>