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01" r:id="rId8"/>
    <p:sldId id="262" r:id="rId9"/>
    <p:sldId id="263" r:id="rId10"/>
    <p:sldId id="266" r:id="rId11"/>
    <p:sldId id="265" r:id="rId12"/>
    <p:sldId id="264" r:id="rId13"/>
    <p:sldId id="302" r:id="rId14"/>
    <p:sldId id="267" r:id="rId15"/>
    <p:sldId id="268" r:id="rId16"/>
    <p:sldId id="272" r:id="rId17"/>
    <p:sldId id="269" r:id="rId18"/>
    <p:sldId id="300" r:id="rId19"/>
    <p:sldId id="270" r:id="rId20"/>
    <p:sldId id="271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303" r:id="rId31"/>
    <p:sldId id="282" r:id="rId32"/>
    <p:sldId id="284" r:id="rId33"/>
    <p:sldId id="285" r:id="rId34"/>
    <p:sldId id="286" r:id="rId35"/>
    <p:sldId id="304" r:id="rId36"/>
    <p:sldId id="288" r:id="rId37"/>
    <p:sldId id="287" r:id="rId38"/>
    <p:sldId id="290" r:id="rId39"/>
    <p:sldId id="289" r:id="rId40"/>
    <p:sldId id="291" r:id="rId41"/>
    <p:sldId id="292" r:id="rId42"/>
    <p:sldId id="293" r:id="rId43"/>
    <p:sldId id="295" r:id="rId44"/>
    <p:sldId id="296" r:id="rId45"/>
    <p:sldId id="298" r:id="rId46"/>
    <p:sldId id="283" r:id="rId47"/>
    <p:sldId id="297" r:id="rId4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B20E3D-391D-41B4-8F2E-23097D6AADD9}" type="datetimeFigureOut">
              <a:rPr lang="pl-PL" smtClean="0"/>
              <a:pPr/>
              <a:t>2017-03-23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B20E3D-391D-41B4-8F2E-23097D6AADD9}" type="datetimeFigureOut">
              <a:rPr lang="pl-PL" smtClean="0"/>
              <a:pPr/>
              <a:t>2017-03-23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B20E3D-391D-41B4-8F2E-23097D6AADD9}" type="datetimeFigureOut">
              <a:rPr lang="pl-PL" smtClean="0"/>
              <a:pPr/>
              <a:t>2017-03-23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B20E3D-391D-41B4-8F2E-23097D6AADD9}" type="datetimeFigureOut">
              <a:rPr lang="pl-PL" smtClean="0"/>
              <a:pPr/>
              <a:t>2017-03-23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B20E3D-391D-41B4-8F2E-23097D6AADD9}" type="datetimeFigureOut">
              <a:rPr lang="pl-PL" smtClean="0"/>
              <a:pPr/>
              <a:t>2017-03-23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B20E3D-391D-41B4-8F2E-23097D6AADD9}" type="datetimeFigureOut">
              <a:rPr lang="pl-PL" smtClean="0"/>
              <a:pPr/>
              <a:t>2017-03-23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B20E3D-391D-41B4-8F2E-23097D6AADD9}" type="datetimeFigureOut">
              <a:rPr lang="pl-PL" smtClean="0"/>
              <a:pPr/>
              <a:t>2017-03-23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B20E3D-391D-41B4-8F2E-23097D6AADD9}" type="datetimeFigureOut">
              <a:rPr lang="pl-PL" smtClean="0"/>
              <a:pPr/>
              <a:t>2017-03-23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B20E3D-391D-41B4-8F2E-23097D6AADD9}" type="datetimeFigureOut">
              <a:rPr lang="pl-PL" smtClean="0"/>
              <a:pPr/>
              <a:t>2017-03-23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B20E3D-391D-41B4-8F2E-23097D6AADD9}" type="datetimeFigureOut">
              <a:rPr lang="pl-PL" smtClean="0"/>
              <a:pPr/>
              <a:t>2017-03-23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B20E3D-391D-41B4-8F2E-23097D6AADD9}" type="datetimeFigureOut">
              <a:rPr lang="pl-PL" smtClean="0"/>
              <a:pPr/>
              <a:t>2017-03-23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B20E3D-391D-41B4-8F2E-23097D6AADD9}" type="datetimeFigureOut">
              <a:rPr lang="pl-PL" smtClean="0"/>
              <a:pPr/>
              <a:t>2017-03-23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ROZWIĄZYWANIE SPORÓW ZBIOROWYCH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 - </a:t>
            </a:r>
            <a:r>
              <a:rPr lang="pl-PL" dirty="0" smtClean="0"/>
              <a:t>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 PRAWO DO PROWADZENIE SPORU ZBIOROWEGO </a:t>
            </a:r>
          </a:p>
          <a:p>
            <a:pPr algn="ctr">
              <a:buNone/>
            </a:pPr>
            <a:endParaRPr lang="pl-PL" sz="2800" dirty="0" smtClean="0"/>
          </a:p>
          <a:p>
            <a:pPr algn="ctr">
              <a:buNone/>
            </a:pPr>
            <a:r>
              <a:rPr lang="pl-PL" sz="2800" smtClean="0"/>
              <a:t>BRAK OGRANICZEŃ !</a:t>
            </a: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sz="4000" dirty="0" smtClean="0"/>
              <a:t>            SZ              STRAJK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3851920" y="2636912"/>
            <a:ext cx="914400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STRONY SPORU ZBIOROWEGO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PRACOWNICY 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r">
              <a:buNone/>
            </a:pPr>
            <a:r>
              <a:rPr lang="pl-PL" dirty="0" smtClean="0"/>
              <a:t>PRACODAWCA/ORG.PRACODAWCÓW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07704" y="2420888"/>
            <a:ext cx="2592288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20888"/>
            <a:ext cx="144016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ALE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PO STRONIE PRACOWNICZEJ „MONOPOL</a:t>
            </a:r>
            <a:r>
              <a:rPr lang="pl-PL" dirty="0" smtClean="0"/>
              <a:t>” ZWIĄZKOWY NA PROWADZENIE SPORU </a:t>
            </a:r>
            <a:r>
              <a:rPr lang="pl-PL" dirty="0" smtClean="0"/>
              <a:t>ZBIOROWEGO!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09860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</a:t>
            </a:r>
            <a:r>
              <a:rPr lang="pl-PL" sz="3200" b="1" dirty="0" smtClean="0"/>
              <a:t>ETAPY ROZWIĄZYWANIASPORU ZBIOROWEGO </a:t>
            </a:r>
          </a:p>
          <a:p>
            <a:pPr algn="ctr">
              <a:buNone/>
            </a:pPr>
            <a:r>
              <a:rPr lang="pl-PL" sz="3200" dirty="0" smtClean="0"/>
              <a:t> </a:t>
            </a:r>
          </a:p>
          <a:p>
            <a:pPr algn="ctr">
              <a:buNone/>
            </a:pPr>
            <a:endParaRPr lang="pl-PL" sz="3200" dirty="0"/>
          </a:p>
          <a:p>
            <a:pPr algn="just">
              <a:buNone/>
            </a:pPr>
            <a:r>
              <a:rPr lang="pl-PL" sz="3200" dirty="0" smtClean="0"/>
              <a:t>OBLIGATORYJNE            FAKULTATYWNE</a:t>
            </a:r>
          </a:p>
          <a:p>
            <a:pPr algn="ctr">
              <a:buNone/>
            </a:pPr>
            <a:endParaRPr lang="pl-PL" sz="32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95736" y="3068960"/>
            <a:ext cx="2592288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88024" y="306896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788024" y="3068960"/>
            <a:ext cx="216024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981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1. WSZCZĘCIE SPORU ZBIOROWEGO </a:t>
            </a:r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037180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sz="2800" dirty="0" smtClean="0"/>
              <a:t>  </a:t>
            </a:r>
            <a:r>
              <a:rPr lang="pl-PL" sz="2800" b="1" dirty="0" smtClean="0"/>
              <a:t>Wszczęcie sporu zbiorowego …</a:t>
            </a:r>
          </a:p>
          <a:p>
            <a:pPr algn="ctr">
              <a:buNone/>
            </a:pPr>
            <a:endParaRPr lang="pl-PL" sz="2800" dirty="0" smtClean="0"/>
          </a:p>
          <a:p>
            <a:pPr algn="r"/>
            <a:r>
              <a:rPr lang="pl-PL" sz="2800" dirty="0" smtClean="0"/>
              <a:t>Przedmiot żądań</a:t>
            </a:r>
          </a:p>
          <a:p>
            <a:pPr algn="r"/>
            <a:r>
              <a:rPr lang="pl-PL" sz="2800" dirty="0" smtClean="0"/>
              <a:t>Termin przyjęcia żądań</a:t>
            </a:r>
          </a:p>
          <a:p>
            <a:pPr algn="r"/>
            <a:r>
              <a:rPr lang="pl-PL" sz="2800" dirty="0" smtClean="0"/>
              <a:t>Ostrzeżenie strajkowe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743439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   2. ROKOWANIA </a:t>
            </a:r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58345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r>
              <a:rPr lang="pl-PL" sz="3200" i="1" dirty="0" smtClean="0"/>
              <a:t>  JAKIE SA KONSEKWENCJE ODMOWY PODJĘCIA ROKOWAŃ PRZEZ:</a:t>
            </a:r>
          </a:p>
          <a:p>
            <a:pPr algn="just">
              <a:buNone/>
            </a:pPr>
            <a:r>
              <a:rPr lang="pl-PL" sz="3200" i="1" dirty="0" smtClean="0"/>
              <a:t>	1/PRACODAWCĘ</a:t>
            </a:r>
          </a:p>
          <a:p>
            <a:pPr algn="just">
              <a:buNone/>
            </a:pPr>
            <a:r>
              <a:rPr lang="pl-PL" sz="3200" i="1" dirty="0" smtClean="0"/>
              <a:t>	2/ZWIĄZKI ZAWODOWE? </a:t>
            </a:r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58345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WSZCZĘCIE S.Z. – ZGŁOSZENIE ŻĄDAŃ PRZEZ Z.Z.</a:t>
            </a:r>
          </a:p>
          <a:p>
            <a:pPr algn="ctr">
              <a:buNone/>
            </a:pPr>
            <a:r>
              <a:rPr lang="pl-PL" dirty="0" smtClean="0"/>
              <a:t> 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PRACODAWCA NIE UWZGLĘDNIA WSZYSTKICH ŻĄDAŃ WE WSKAZANYM TERMINIE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b="1" dirty="0" smtClean="0"/>
              <a:t>NIEZWŁOCZNE ROZPOCZĘCIE ROKOWAŃ             ZAWIADOMIENIE PIP o S.Z.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SUKCES                              PORAŻKA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POROZUMIENIE</a:t>
            </a:r>
            <a:r>
              <a:rPr lang="pl-PL" dirty="0" smtClean="0"/>
              <a:t>                              </a:t>
            </a:r>
            <a:r>
              <a:rPr lang="pl-PL" b="1" dirty="0" smtClean="0"/>
              <a:t>PROTOKÓŁ ROZBIEŻNOŚCI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</a:t>
            </a: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067944" y="1988840"/>
            <a:ext cx="129614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339752" y="2924944"/>
            <a:ext cx="237626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5076056" y="357301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2987824" y="3789040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3419872" y="3789040"/>
            <a:ext cx="2592288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 flipH="1">
            <a:off x="2339752" y="4509120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6012160" y="4509120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87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3600" dirty="0" smtClean="0"/>
              <a:t>Ustawa z dn. 23 maja 1991 r. </a:t>
            </a:r>
          </a:p>
          <a:p>
            <a:pPr algn="ctr">
              <a:buNone/>
            </a:pPr>
            <a:r>
              <a:rPr lang="pl-PL" sz="3600" i="1" dirty="0" smtClean="0"/>
              <a:t>o rozwiązywaniu sporów zbiorowych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</a:t>
            </a:r>
          </a:p>
          <a:p>
            <a:pPr algn="ctr">
              <a:buNone/>
            </a:pPr>
            <a:r>
              <a:rPr lang="pl-PL" sz="4000" b="1" dirty="0" smtClean="0"/>
              <a:t>3. MEDIACJA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823521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 smtClean="0"/>
              <a:t>  </a:t>
            </a:r>
            <a:r>
              <a:rPr lang="pl-PL" sz="2800" dirty="0" smtClean="0"/>
              <a:t>porażka rokowań – protokół rozbieżności</a:t>
            </a:r>
          </a:p>
          <a:p>
            <a:pPr algn="ctr">
              <a:buNone/>
            </a:pPr>
            <a:endParaRPr lang="pl-PL" sz="2800" dirty="0" smtClean="0"/>
          </a:p>
          <a:p>
            <a:pPr algn="ctr">
              <a:buNone/>
            </a:pPr>
            <a:endParaRPr lang="pl-PL" sz="2800" dirty="0"/>
          </a:p>
          <a:p>
            <a:pPr algn="ctr"/>
            <a:r>
              <a:rPr lang="pl-PL" sz="2800" dirty="0" smtClean="0"/>
              <a:t>podtrzymanie żądań przez z.z.</a:t>
            </a:r>
          </a:p>
          <a:p>
            <a:pPr algn="ctr">
              <a:buNone/>
            </a:pPr>
            <a:endParaRPr lang="pl-PL" sz="2800" dirty="0" smtClean="0"/>
          </a:p>
          <a:p>
            <a:pPr algn="ctr">
              <a:buNone/>
            </a:pPr>
            <a:endParaRPr lang="pl-PL" sz="2800" dirty="0"/>
          </a:p>
          <a:p>
            <a:pPr algn="ctr"/>
            <a:r>
              <a:rPr lang="pl-PL" sz="2800" dirty="0" smtClean="0"/>
              <a:t>spór zbiorowy z udziałem mediatora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132856"/>
            <a:ext cx="100811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4247964" y="3585236"/>
            <a:ext cx="936104" cy="936104"/>
          </a:xfrm>
          <a:prstGeom prst="downArrow">
            <a:avLst>
              <a:gd name="adj1" fmla="val 50000"/>
              <a:gd name="adj2" fmla="val 47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7124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4000" dirty="0" smtClean="0"/>
              <a:t>Mediator…</a:t>
            </a:r>
          </a:p>
          <a:p>
            <a:pPr algn="r"/>
            <a:r>
              <a:rPr lang="pl-PL" sz="4000" dirty="0" smtClean="0"/>
              <a:t>Wybór mediatora</a:t>
            </a:r>
          </a:p>
          <a:p>
            <a:pPr algn="r"/>
            <a:r>
              <a:rPr lang="pl-PL" sz="4000" dirty="0" smtClean="0"/>
              <a:t>Sytuacja prawna </a:t>
            </a:r>
          </a:p>
          <a:p>
            <a:pPr marL="109728" indent="0" algn="r">
              <a:buNone/>
            </a:pPr>
            <a:r>
              <a:rPr lang="pl-PL" sz="4000" dirty="0" smtClean="0"/>
              <a:t>mediatora </a:t>
            </a:r>
          </a:p>
          <a:p>
            <a:pPr algn="r"/>
            <a:r>
              <a:rPr lang="pl-PL" sz="4000" dirty="0" smtClean="0"/>
              <a:t>Uprawnienia mediatora</a:t>
            </a: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635856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dirty="0" smtClean="0"/>
              <a:t>ROZPOCZĘCIE MEDIACJI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 algn="r">
              <a:buNone/>
            </a:pPr>
            <a:r>
              <a:rPr lang="pl-PL" sz="2800" dirty="0" smtClean="0"/>
              <a:t>BRAK POSTĘPÓW MEDIACJI </a:t>
            </a:r>
          </a:p>
          <a:p>
            <a:pPr marL="109728" indent="0" algn="r">
              <a:buNone/>
            </a:pPr>
            <a:endParaRPr lang="pl-PL" sz="2800" dirty="0" smtClean="0"/>
          </a:p>
          <a:p>
            <a:pPr marL="109728" indent="0" algn="r">
              <a:buNone/>
            </a:pPr>
            <a:r>
              <a:rPr lang="pl-PL" sz="2800" dirty="0" smtClean="0"/>
              <a:t>STRAJK OSTRZEGAWCZY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r>
              <a:rPr lang="pl-PL" sz="2800" dirty="0" smtClean="0"/>
              <a:t>SUKCES                                PORAŻKA</a:t>
            </a:r>
          </a:p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POROZUMIENIA      PROTOKÓŁ ROZBIEŻNOŚCI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331640" y="2060848"/>
            <a:ext cx="2808312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139952" y="2060848"/>
            <a:ext cx="208823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228184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1619672" y="3789040"/>
            <a:ext cx="453650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6228184" y="378904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1331640" y="48691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6300192" y="48691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3802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dirty="0" smtClean="0"/>
              <a:t>PORAŻKA MEDIACJI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 smtClean="0"/>
              <a:t>PROTOKÓŁ ROZBIEŻNOŚCI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KOLEGIUM               </a:t>
            </a:r>
            <a:r>
              <a:rPr lang="pl-PL" sz="2800" b="1" dirty="0" smtClean="0">
                <a:solidFill>
                  <a:srgbClr val="C00000"/>
                </a:solidFill>
              </a:rPr>
              <a:t>ALBO</a:t>
            </a:r>
            <a:r>
              <a:rPr lang="pl-PL" sz="2800" dirty="0" smtClean="0"/>
              <a:t>                 </a:t>
            </a:r>
            <a:r>
              <a:rPr lang="pl-PL" sz="2800" dirty="0" smtClean="0"/>
              <a:t>STRAJK</a:t>
            </a:r>
          </a:p>
          <a:p>
            <a:pPr marL="109728" indent="0">
              <a:buNone/>
            </a:pPr>
            <a:r>
              <a:rPr lang="pl-PL" sz="2800" dirty="0" smtClean="0"/>
              <a:t>ARBITRAŻU </a:t>
            </a:r>
          </a:p>
          <a:p>
            <a:pPr marL="109728" indent="0">
              <a:buNone/>
            </a:pPr>
            <a:r>
              <a:rPr lang="pl-PL" sz="2800" dirty="0" smtClean="0"/>
              <a:t>SPOŁECZNEGO</a:t>
            </a:r>
          </a:p>
          <a:p>
            <a:pPr marL="109728" indent="0">
              <a:buNone/>
            </a:pPr>
            <a:r>
              <a:rPr lang="pl-PL" sz="2800" dirty="0" smtClean="0"/>
              <a:t>(fakultatywnie)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1916832"/>
            <a:ext cx="64807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1691680" y="2924944"/>
            <a:ext cx="284431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535996" y="2924944"/>
            <a:ext cx="284431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211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b="1" dirty="0" smtClean="0"/>
              <a:t>FAKULTATYWNE POSTĘPOWANIE </a:t>
            </a:r>
          </a:p>
          <a:p>
            <a:pPr marL="109728" indent="0" algn="ctr">
              <a:buNone/>
            </a:pPr>
            <a:r>
              <a:rPr lang="pl-PL" sz="2800" b="1" dirty="0" smtClean="0"/>
              <a:t>PRZED</a:t>
            </a:r>
          </a:p>
          <a:p>
            <a:pPr marL="109728" indent="0" algn="ctr">
              <a:buNone/>
            </a:pPr>
            <a:r>
              <a:rPr lang="pl-PL" sz="2800" b="1" dirty="0" smtClean="0"/>
              <a:t>KOLEGIUM ARBITRAŻU </a:t>
            </a:r>
            <a:r>
              <a:rPr lang="pl-PL" sz="2800" b="1" dirty="0" smtClean="0"/>
              <a:t>SPOŁECZNEGO</a:t>
            </a:r>
          </a:p>
          <a:p>
            <a:pPr marL="109728" indent="0" algn="ctr">
              <a:buNone/>
            </a:pPr>
            <a:r>
              <a:rPr lang="pl-PL" sz="2800" b="1" dirty="0" smtClean="0"/>
              <a:t>(KAS)</a:t>
            </a:r>
            <a:endParaRPr lang="pl-PL" sz="28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806466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WSZCZĘCIE POSTĘPOWANIA PRZED K.A.S.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STRONA PRACOWNICZA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3995936" y="2636912"/>
            <a:ext cx="79208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9250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   K.A.S.                                         K.A.S.</a:t>
            </a:r>
          </a:p>
          <a:p>
            <a:pPr marL="109728" indent="0">
              <a:buNone/>
            </a:pPr>
            <a:r>
              <a:rPr lang="pl-PL" sz="2800" dirty="0" smtClean="0"/>
              <a:t>  PRZY S.O.                                  PRZY S.N.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SPÓR ZAKŁADOWY    SPÓR WIELOZAKŁADOWY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>
            <a:off x="1691680" y="299695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7092280" y="299695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1429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   PRZEWODNICZĄCY</a:t>
            </a:r>
          </a:p>
          <a:p>
            <a:pPr marL="109728" indent="0" algn="ctr">
              <a:buNone/>
            </a:pPr>
            <a:r>
              <a:rPr lang="pl-PL" sz="2800" dirty="0" smtClean="0"/>
              <a:t>    SĘDZIA ZAWODOWY</a:t>
            </a:r>
          </a:p>
          <a:p>
            <a:pPr marL="109728" indent="0" algn="ctr">
              <a:buNone/>
            </a:pPr>
            <a:r>
              <a:rPr lang="pl-PL" sz="6600" dirty="0" smtClean="0"/>
              <a:t>+</a:t>
            </a:r>
          </a:p>
          <a:p>
            <a:pPr marL="109728" indent="0">
              <a:buNone/>
            </a:pPr>
            <a:r>
              <a:rPr lang="pl-PL" sz="2800" dirty="0" smtClean="0"/>
              <a:t>3 CZŁONKÓW                          3 CZŁONKÓW</a:t>
            </a:r>
          </a:p>
          <a:p>
            <a:pPr marL="109728" indent="0">
              <a:buNone/>
            </a:pPr>
            <a:r>
              <a:rPr lang="pl-PL" sz="2800" dirty="0" smtClean="0"/>
              <a:t>STRONA                                          </a:t>
            </a:r>
            <a:r>
              <a:rPr lang="pl-PL" sz="2800" dirty="0" err="1" smtClean="0"/>
              <a:t>STRONA</a:t>
            </a: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PRACOWNICZA                       PRACODAWCY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5897982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EFEKTY POSTĘPOWANIA PRZED KAS</a:t>
            </a:r>
            <a:endParaRPr lang="pl-PL" sz="2800" dirty="0"/>
          </a:p>
          <a:p>
            <a:pPr marL="109728" indent="0" algn="ctr">
              <a:buNone/>
            </a:pPr>
            <a:endParaRPr lang="pl-PL" sz="4000" dirty="0" smtClean="0"/>
          </a:p>
          <a:p>
            <a:pPr marL="109728" indent="0" algn="ctr">
              <a:buNone/>
            </a:pPr>
            <a:r>
              <a:rPr lang="pl-PL" sz="4000" dirty="0" smtClean="0"/>
              <a:t>   </a:t>
            </a:r>
          </a:p>
          <a:p>
            <a:pPr marL="109728" indent="0" algn="ctr">
              <a:buNone/>
            </a:pPr>
            <a:r>
              <a:rPr lang="pl-PL" sz="2800" dirty="0" smtClean="0"/>
              <a:t>POROZUMIENIE                     ORZECZENIE</a:t>
            </a: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23728" y="3068960"/>
            <a:ext cx="252028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644008" y="3068960"/>
            <a:ext cx="252028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484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O CO TEN CAŁY SPÓR </a:t>
            </a:r>
            <a:r>
              <a:rPr lang="pl-PL" b="1" dirty="0" smtClean="0"/>
              <a:t>ZBIOROWY </a:t>
            </a:r>
            <a:r>
              <a:rPr lang="pl-PL" b="1" dirty="0" smtClean="0"/>
              <a:t>?</a:t>
            </a:r>
            <a:endParaRPr lang="pl-PL" b="1" dirty="0" smtClean="0"/>
          </a:p>
          <a:p>
            <a:pPr>
              <a:buNone/>
            </a:pPr>
            <a:r>
              <a:rPr lang="pl-PL" dirty="0" smtClean="0"/>
              <a:t>	</a:t>
            </a:r>
          </a:p>
          <a:p>
            <a:r>
              <a:rPr lang="pl-PL" dirty="0" smtClean="0"/>
              <a:t>ZBIOROWE WARUNKI PRACY, PŁACY I ŚWIADCZEŃ SOCJALNYCH</a:t>
            </a:r>
          </a:p>
          <a:p>
            <a:r>
              <a:rPr lang="pl-PL" dirty="0" smtClean="0"/>
              <a:t>PRAWA I WOLNOŚCI ZWIAZKOWE</a:t>
            </a:r>
          </a:p>
          <a:p>
            <a:r>
              <a:rPr lang="pl-PL" dirty="0" smtClean="0"/>
              <a:t>TREŚĆ UZP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KONSEKWENCJE POSTĘPOWANIA PRZED KAS</a:t>
            </a:r>
            <a:endParaRPr lang="pl-PL" sz="2800" dirty="0"/>
          </a:p>
          <a:p>
            <a:pPr marL="109728" indent="0" algn="ctr">
              <a:buNone/>
            </a:pPr>
            <a:endParaRPr lang="pl-PL" sz="4000" dirty="0" smtClean="0"/>
          </a:p>
          <a:p>
            <a:pPr marL="109728" indent="0" algn="ctr">
              <a:buNone/>
            </a:pPr>
            <a:r>
              <a:rPr lang="pl-PL" sz="4000" dirty="0" smtClean="0"/>
              <a:t>   </a:t>
            </a:r>
          </a:p>
          <a:p>
            <a:pPr marL="109728" indent="0" algn="ctr">
              <a:buNone/>
            </a:pPr>
            <a:r>
              <a:rPr lang="pl-PL" sz="2800" dirty="0" smtClean="0"/>
              <a:t>CHARAKTER PRAWNY ORZECZENIA KAS</a:t>
            </a: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3995936" y="2996952"/>
            <a:ext cx="86409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0119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4000" b="1" dirty="0" smtClean="0"/>
              <a:t>   STRAJK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4213264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4000" dirty="0" smtClean="0"/>
              <a:t>  </a:t>
            </a:r>
            <a:r>
              <a:rPr lang="pl-PL" sz="4000" b="1" dirty="0" smtClean="0"/>
              <a:t>STRAJK</a:t>
            </a:r>
          </a:p>
          <a:p>
            <a:pPr marL="109728" indent="0" algn="ctr">
              <a:buNone/>
            </a:pPr>
            <a:endParaRPr lang="pl-PL" sz="4000" dirty="0"/>
          </a:p>
          <a:p>
            <a:pPr marL="109728" indent="0" algn="ctr">
              <a:buNone/>
            </a:pPr>
            <a:r>
              <a:rPr lang="pl-PL" sz="4000" dirty="0" smtClean="0"/>
              <a:t>ELEMENTY </a:t>
            </a:r>
            <a:r>
              <a:rPr lang="pl-PL" sz="4000" dirty="0" smtClean="0"/>
              <a:t>DEFINICYJNE</a:t>
            </a:r>
            <a:endParaRPr lang="pl-PL" sz="40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1779575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b="1" dirty="0" smtClean="0"/>
              <a:t>STRAJK (Art. 17.1)</a:t>
            </a:r>
          </a:p>
          <a:p>
            <a:pPr marL="109728" indent="0" algn="ctr">
              <a:buNone/>
            </a:pPr>
            <a:r>
              <a:rPr lang="pl-PL" sz="2800" b="1" dirty="0" smtClean="0"/>
              <a:t>A </a:t>
            </a:r>
          </a:p>
          <a:p>
            <a:pPr marL="109728" indent="0" algn="ctr">
              <a:buNone/>
            </a:pPr>
            <a:r>
              <a:rPr lang="pl-PL" sz="2800" b="1" dirty="0" smtClean="0"/>
              <a:t>AKCJA PROTESTACYJNA (</a:t>
            </a:r>
            <a:r>
              <a:rPr lang="pl-PL" sz="2800" b="1" dirty="0"/>
              <a:t>Art. </a:t>
            </a:r>
            <a:r>
              <a:rPr lang="pl-PL" sz="2800" b="1" dirty="0" smtClean="0"/>
              <a:t>25.1</a:t>
            </a:r>
            <a:r>
              <a:rPr lang="pl-PL" sz="2800" b="1" dirty="0"/>
              <a:t> </a:t>
            </a:r>
            <a:r>
              <a:rPr lang="pl-PL" sz="2800" b="1" dirty="0" smtClean="0"/>
              <a:t>)</a:t>
            </a:r>
            <a:endParaRPr lang="pl-PL" sz="28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253324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 smtClean="0"/>
              <a:t>STRAJK                  AKCJA PROTESTACYJNA</a:t>
            </a:r>
          </a:p>
          <a:p>
            <a:pPr marL="109728" indent="0" algn="ctr">
              <a:buNone/>
            </a:pPr>
            <a:r>
              <a:rPr lang="pl-PL" sz="2800" b="1" dirty="0"/>
              <a:t> </a:t>
            </a: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r">
              <a:buNone/>
            </a:pPr>
            <a:r>
              <a:rPr lang="pl-PL" sz="2800" b="1" i="1" dirty="0" smtClean="0"/>
              <a:t>NA CZYM POLEGA RÓŻNICA?</a:t>
            </a:r>
            <a:endParaRPr lang="pl-PL" sz="2800" b="1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2267744" y="2686294"/>
            <a:ext cx="1944216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345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 smtClean="0"/>
              <a:t>RODZAJE </a:t>
            </a:r>
            <a:r>
              <a:rPr lang="pl-PL" sz="2800" b="1" dirty="0" smtClean="0"/>
              <a:t>STRAJKÓW</a:t>
            </a:r>
          </a:p>
          <a:p>
            <a:pPr marL="109728" indent="0" algn="ctr">
              <a:buNone/>
            </a:pPr>
            <a:r>
              <a:rPr lang="pl-PL" sz="2800" b="1" dirty="0" smtClean="0"/>
              <a:t> I</a:t>
            </a:r>
          </a:p>
          <a:p>
            <a:pPr marL="109728" indent="0" algn="ctr">
              <a:buNone/>
            </a:pPr>
            <a:r>
              <a:rPr lang="pl-PL" sz="2800" b="1" dirty="0" smtClean="0"/>
              <a:t> AKCJI PROTESTACYJNYCH</a:t>
            </a: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8001859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OGRANICZENIA PRAWA DO STRAJKU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PODMIOTOWE               PRZEDMIOTOWE</a:t>
            </a:r>
            <a:endParaRPr lang="pl-PL" sz="28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267744" y="3356992"/>
            <a:ext cx="2376264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644008" y="3356992"/>
            <a:ext cx="2088232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4160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STRAJK LEGALNY</a:t>
            </a:r>
          </a:p>
          <a:p>
            <a:pPr marL="109728" indent="0" algn="ctr">
              <a:buNone/>
            </a:pPr>
            <a:r>
              <a:rPr lang="pl-PL" sz="2800" b="1" dirty="0" smtClean="0"/>
              <a:t>PRZESŁANKI</a:t>
            </a:r>
          </a:p>
          <a:p>
            <a:pPr marL="109728" indent="0" algn="ctr">
              <a:buNone/>
            </a:pPr>
            <a:r>
              <a:rPr lang="pl-PL" sz="2800" b="1" dirty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2281061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4000" b="1" dirty="0" smtClean="0"/>
              <a:t>STRAJK </a:t>
            </a:r>
          </a:p>
          <a:p>
            <a:pPr marL="109728" indent="0" algn="ctr">
              <a:buNone/>
            </a:pPr>
            <a:r>
              <a:rPr lang="pl-PL" sz="4000" b="1" dirty="0" smtClean="0"/>
              <a:t>PROCEDURA</a:t>
            </a:r>
            <a:endParaRPr lang="pl-PL" sz="40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0829363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r">
              <a:buNone/>
            </a:pPr>
            <a:r>
              <a:rPr lang="pl-PL" sz="2800" b="1" dirty="0" smtClean="0"/>
              <a:t>(14 dni przed…)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10040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SPÓR ZBIOROWY O… PRAWA I INTERESY ZBIOROWE – NIE INDYWIDULANE!!!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„S.Z.” </a:t>
            </a:r>
            <a:r>
              <a:rPr lang="pl-PL" b="1" dirty="0" smtClean="0"/>
              <a:t>NIE MOŻE DOTYCZYĆ…</a:t>
            </a:r>
          </a:p>
          <a:p>
            <a:r>
              <a:rPr lang="pl-PL" dirty="0" smtClean="0"/>
              <a:t>indywidualnych warunków pracy, płacy i świadczeń socjalnych,</a:t>
            </a:r>
          </a:p>
          <a:p>
            <a:r>
              <a:rPr lang="pl-PL" dirty="0" smtClean="0"/>
              <a:t>innych indywidulanych kwestii spornych rozstrzyganych przez odpowiednie organy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	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2. Zakończenie rokowań i mediacji</a:t>
            </a:r>
          </a:p>
          <a:p>
            <a:pPr marL="109728" indent="0" algn="ctr">
              <a:buNone/>
            </a:pPr>
            <a:r>
              <a:rPr lang="pl-PL" sz="2800" b="1" dirty="0" smtClean="0"/>
              <a:t> – protokół rozbieżności</a:t>
            </a:r>
          </a:p>
          <a:p>
            <a:pPr marL="109728" indent="0" algn="r">
              <a:buNone/>
            </a:pPr>
            <a:r>
              <a:rPr lang="pl-PL" sz="2800" b="1" dirty="0" smtClean="0"/>
              <a:t>(obligatoryjne etapy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 …)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5042570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2. Zakończenie rokowań i mediacji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3.Referendum strajkowe</a:t>
            </a:r>
          </a:p>
          <a:p>
            <a:pPr marL="109728" indent="0" algn="ctr">
              <a:buNone/>
            </a:pPr>
            <a:endParaRPr lang="pl-PL" sz="28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798588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2. Zakończenie rokowań i mediacji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3.Referendum strajkowe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4.Ogłoszenie strajku </a:t>
            </a:r>
          </a:p>
          <a:p>
            <a:pPr marL="109728" indent="0" algn="r">
              <a:buNone/>
            </a:pPr>
            <a:r>
              <a:rPr lang="pl-PL" sz="2800" b="1" dirty="0" smtClean="0"/>
              <a:t>( 5 dni przed…)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0019598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2. Zakończenie rokowań i mediacji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3.Referendum strajkowe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4.Ogłoszenie strajku 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5.Strajk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0095954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SYTUACJA PRAWNA I FAKTYCZNA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r>
              <a:rPr lang="pl-PL" sz="2800" dirty="0" smtClean="0"/>
              <a:t>KIEROWNIKA ZAKŁADU PRACY</a:t>
            </a:r>
          </a:p>
          <a:p>
            <a:r>
              <a:rPr lang="pl-PL" sz="2800" dirty="0" smtClean="0"/>
              <a:t>PRACOWNIKA NIE STRAJKUJĄCEGO</a:t>
            </a:r>
          </a:p>
          <a:p>
            <a:r>
              <a:rPr lang="pl-PL" sz="2800" dirty="0" smtClean="0"/>
              <a:t>PRACOWNIKA STRAJKUJĄCEGO LEGALNIE</a:t>
            </a:r>
          </a:p>
          <a:p>
            <a:r>
              <a:rPr lang="pl-PL" sz="2800" dirty="0"/>
              <a:t>PRACOWNIKA STRAJKUJĄCEGO </a:t>
            </a:r>
            <a:r>
              <a:rPr lang="pl-PL" sz="2800" dirty="0" smtClean="0"/>
              <a:t>NIELEGALNIE</a:t>
            </a:r>
          </a:p>
          <a:p>
            <a:r>
              <a:rPr lang="pl-PL" sz="2800" dirty="0" smtClean="0"/>
              <a:t>PPODMIOTU NARUSZAJĄCEGO USTAWĘ </a:t>
            </a:r>
            <a:endParaRPr lang="pl-PL" sz="2800" dirty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6779805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ZAKOŃCZENIE STRAJKU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POROZUMIENIE POSTRAJKOWE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139952" y="2492896"/>
            <a:ext cx="100811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75427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b="1" dirty="0"/>
              <a:t>Odpowiedzialność za naruszenie przepisów </a:t>
            </a:r>
            <a:r>
              <a:rPr lang="pl-PL" sz="2800" b="1" dirty="0" smtClean="0"/>
              <a:t>ustawy o sporach </a:t>
            </a:r>
            <a:r>
              <a:rPr lang="pl-PL" sz="2800" b="1" dirty="0" smtClean="0"/>
              <a:t>zbiorowych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KARNA                                 CYWILNA</a:t>
            </a: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23728" y="3501008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3501008"/>
            <a:ext cx="2592288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5844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5400" dirty="0" smtClean="0"/>
              <a:t>LOCKOUT</a:t>
            </a:r>
          </a:p>
          <a:p>
            <a:r>
              <a:rPr lang="pl-PL" sz="2400" dirty="0" smtClean="0"/>
              <a:t>CO TO JEST?</a:t>
            </a:r>
            <a:endParaRPr lang="pl-PL" sz="2400" dirty="0" smtClean="0"/>
          </a:p>
          <a:p>
            <a:r>
              <a:rPr lang="pl-PL" sz="2400" dirty="0" smtClean="0"/>
              <a:t>CZY JEST DOPUSZCZALNY?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116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SPÓR ZBIOROWY O… PRAWA I INTERESY ZBIOROWE – NIE INDYWIDULANE!!!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ALE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dirty="0" smtClean="0"/>
              <a:t>„S.Z.” </a:t>
            </a:r>
            <a:r>
              <a:rPr lang="pl-PL" dirty="0" smtClean="0"/>
              <a:t>MOŻE DOTYCZYĆ OBRONY INDYWIDUALNEGO DZIAŁACZA ZWIĄZKOWEGO „SZYKANOWANEGO” ZA DZIAŁANOŚĆ ZWIĄZKOWĄ</a:t>
            </a:r>
          </a:p>
          <a:p>
            <a:pPr>
              <a:buNone/>
            </a:pPr>
            <a:r>
              <a:rPr lang="pl-PL" dirty="0" smtClean="0"/>
              <a:t>	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CZY SPÓR ZBIOROWY MOŻE DOTYCZĆ KWESTII ZARZĄDZANIA FIRMĄ?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CZY </a:t>
            </a:r>
            <a:r>
              <a:rPr lang="pl-PL" dirty="0" smtClean="0"/>
              <a:t>MOŻNA TOCZYĆ SPÓR </a:t>
            </a:r>
            <a:r>
              <a:rPr lang="pl-PL" dirty="0" smtClean="0"/>
              <a:t>ZBIOROWY </a:t>
            </a:r>
            <a:r>
              <a:rPr lang="pl-PL" dirty="0" smtClean="0"/>
              <a:t>                      Z PAŃSTWEM/SAMORZĄDEM TERYTORIALNYM?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51994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SPÓR ZBIOROWY O </a:t>
            </a:r>
            <a:r>
              <a:rPr lang="pl-PL" b="1" dirty="0" smtClean="0"/>
              <a:t>PRAWA (ZBIOROWE)</a:t>
            </a:r>
            <a:endParaRPr lang="pl-PL" b="1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KIEDY PRACODAWCA NARUSZA PRZEPISY PRAWA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PRACODAWCA MA DOSTOSOWAĆ SIĘ DO OBOWIĄZUJĄCEGO PRAWA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420888"/>
            <a:ext cx="86409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4427984" y="4221088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SPÓR ZBIOROWY O </a:t>
            </a:r>
            <a:r>
              <a:rPr lang="pl-PL" b="1" dirty="0" smtClean="0"/>
              <a:t>INTERESY(ZBIOROWE)</a:t>
            </a:r>
            <a:endParaRPr lang="pl-PL" b="1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KIEDY PRACODAWCA PRZESTRZEGA PRZEPISY PRAWA ALE PRACOWNICY CHCĄ ROZWIĄZAŃ </a:t>
            </a:r>
            <a:r>
              <a:rPr lang="pl-PL" dirty="0" smtClean="0"/>
              <a:t>KORZYSTNIEJSZYCH/LEPSZYCH </a:t>
            </a:r>
            <a:r>
              <a:rPr lang="pl-PL" dirty="0" smtClean="0"/>
              <a:t>NIŻ AKTUALNIE ISTNIEJĄCE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MOŻE SPOWODOWAĆ ZMIANĘ PRAWA NP. TREŚCI UKŁADU ZBIOROWEGO NA </a:t>
            </a:r>
            <a:r>
              <a:rPr lang="pl-PL" dirty="0" smtClean="0"/>
              <a:t>KORZYSTNIEJSZĄ/LEPSZĄ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1844824"/>
            <a:ext cx="86409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4355976" y="4293096"/>
            <a:ext cx="64807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201</TotalTime>
  <Words>628</Words>
  <Application>Microsoft Office PowerPoint</Application>
  <PresentationFormat>Pokaz na ekranie (4:3)</PresentationFormat>
  <Paragraphs>319</Paragraphs>
  <Slides>47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47</vt:i4>
      </vt:variant>
    </vt:vector>
  </HeadingPairs>
  <TitlesOfParts>
    <vt:vector size="48" baseType="lpstr">
      <vt:lpstr>Hol</vt:lpstr>
      <vt:lpstr>ROZWIĄZYWANIE SPORÓW ZBIOROWYCH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 STRAJK – PROCEDURA </vt:lpstr>
      <vt:lpstr> STRAJK – PROCEDURA </vt:lpstr>
      <vt:lpstr> STRAJK – PROCEDURA </vt:lpstr>
      <vt:lpstr> STRAJK – PROCEDURA </vt:lpstr>
      <vt:lpstr> STRAJK – PROCEDURA </vt:lpstr>
      <vt:lpstr> STRAJK  </vt:lpstr>
      <vt:lpstr> STRAJK  </vt:lpstr>
      <vt:lpstr>SPÓR ZBIOROWY</vt:lpstr>
      <vt:lpstr>SPÓR ZBIOROWY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ROZWIĄZYWANIE SPORÓW ZBIOROWYCH</dc:title>
  <dc:creator>borowicz</dc:creator>
  <cp:lastModifiedBy>Jacek</cp:lastModifiedBy>
  <cp:revision>20</cp:revision>
  <dcterms:created xsi:type="dcterms:W3CDTF">2016-03-31T10:43:48Z</dcterms:created>
  <dcterms:modified xsi:type="dcterms:W3CDTF">2017-03-23T10:47:15Z</dcterms:modified>
</cp:coreProperties>
</file>