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2016-03-31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 smtClean="0"/>
              <a:t>ZWIĄZKI ZAWODOWE</a:t>
            </a:r>
            <a:br>
              <a:rPr lang="pl-PL" dirty="0" smtClean="0"/>
            </a:br>
            <a:r>
              <a:rPr lang="pl-PL" dirty="0" smtClean="0"/>
              <a:t>Tworzenie związku zawodowego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(2)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ORGANICZENIA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4000" b="1" dirty="0" smtClean="0"/>
              <a:t>WYROK TK Z CZERWCA 2015 r. K 1/13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	Przepis art. 2 ust 1 ustawy o związkach zawodowych w zakresie w jakim ogranicza prawo tworzenia i wstępowania do związków zawodowych  osobom nie wymienionym w nim ale wykonującym prace zarobkową jest niezgodny z art. 59 ust 1 w zw. z art. 12 Konstytucji RP…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!!!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Pojęcie konstytucyjne pracownika: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Każda osoba, która :</a:t>
            </a:r>
          </a:p>
          <a:p>
            <a:pPr algn="just"/>
            <a:r>
              <a:rPr lang="pl-PL" dirty="0" smtClean="0"/>
              <a:t>wykonuje pracę zarobkową</a:t>
            </a:r>
          </a:p>
          <a:p>
            <a:pPr algn="just"/>
            <a:r>
              <a:rPr lang="pl-PL" dirty="0" smtClean="0"/>
              <a:t>p</a:t>
            </a:r>
            <a:r>
              <a:rPr lang="pl-PL" dirty="0" smtClean="0"/>
              <a:t>ozostaje w stosunku prawnym z podmiotem na rzecz którego świadczy pracę</a:t>
            </a:r>
          </a:p>
          <a:p>
            <a:pPr algn="just"/>
            <a:r>
              <a:rPr lang="pl-PL" dirty="0" smtClean="0"/>
              <a:t>ma takie interesy związane z wykonywaną pracą które mogą być reprezentowane zbiorowo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Pojęcie konstytucyjne pracownika: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Nie ma znaczenia czy zatrudniony jest w ramach stosunku pracy czy innego stosunku prawnego</a:t>
            </a:r>
          </a:p>
          <a:p>
            <a:pPr algn="just"/>
            <a:endParaRPr lang="pl-PL" dirty="0" smtClean="0"/>
          </a:p>
          <a:p>
            <a:pPr algn="ctr">
              <a:buNone/>
            </a:pPr>
            <a:r>
              <a:rPr lang="pl-PL" dirty="0" smtClean="0"/>
              <a:t>A WIĘC OSOBY ZATRUDNIONE NA UMOWACH CYWILOPRAWNYCH TAKŻE MAJĄ KORZYTSAĆ Z PRAWA KOALICJI!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200" b="1" dirty="0" smtClean="0"/>
              <a:t>TWORZENIE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</a:p>
          <a:p>
            <a:pPr marL="624078" indent="-514350">
              <a:buNone/>
            </a:pPr>
            <a:r>
              <a:rPr lang="pl-PL" dirty="0" smtClean="0"/>
              <a:t>UCHWAŁA O UTWORZNIE ZZ</a:t>
            </a:r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AutoNum type="arabicPeriod"/>
            </a:pPr>
            <a:endParaRPr lang="pl-PL" dirty="0" smtClean="0"/>
          </a:p>
          <a:p>
            <a:pPr marL="624078" indent="-514350" algn="ctr">
              <a:buNone/>
            </a:pPr>
            <a:r>
              <a:rPr lang="pl-PL" dirty="0" smtClean="0"/>
              <a:t>STATUT I KOMITET ZAŁOŻYCIELSKI</a:t>
            </a:r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ctr">
              <a:buNone/>
            </a:pPr>
            <a:endParaRPr lang="pl-PL" dirty="0" smtClean="0"/>
          </a:p>
          <a:p>
            <a:pPr marL="624078" indent="-514350" algn="r">
              <a:buNone/>
            </a:pPr>
            <a:r>
              <a:rPr lang="pl-PL" dirty="0" smtClean="0"/>
              <a:t>REJESTRACJA W KRS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sp>
        <p:nvSpPr>
          <p:cNvPr id="5" name="Strzałka w dół 4"/>
          <p:cNvSpPr/>
          <p:nvPr/>
        </p:nvSpPr>
        <p:spPr>
          <a:xfrm>
            <a:off x="4283968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5076056" y="3933056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REJESTRACJA W KRS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AKCEPTACJA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OSOBOWOŚC PRAWNA                   ODMOWA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KOREKTA STATUTU        UPŁYW TERMINU KOREKTY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REJESTRACJA                        ODDALENIE WNIOSKU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1844824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763688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355976" y="1844824"/>
            <a:ext cx="28083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2123728" y="3645024"/>
            <a:ext cx="453650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6660232" y="364502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1979712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94826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UPRAWNIENIA ZZ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poziom krajowy i UE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poziom zakładowy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uprawnienia </a:t>
            </a:r>
          </a:p>
          <a:p>
            <a:pPr algn="r">
              <a:buNone/>
            </a:pPr>
            <a:r>
              <a:rPr lang="pl-PL" dirty="0" smtClean="0"/>
              <a:t>działaczy </a:t>
            </a:r>
            <a:r>
              <a:rPr lang="pl-PL" dirty="0" err="1" smtClean="0"/>
              <a:t>zz</a:t>
            </a: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konsultacyjne/</a:t>
            </a:r>
            <a:r>
              <a:rPr lang="pl-PL" dirty="0" err="1" smtClean="0"/>
              <a:t>współdecyzyjne</a:t>
            </a:r>
            <a:r>
              <a:rPr lang="pl-PL" dirty="0" smtClean="0"/>
              <a:t>/kontrolne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123728" y="1988840"/>
            <a:ext cx="24482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88840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1988840"/>
            <a:ext cx="360040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1619672" y="285293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3779912" y="3645024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Uprawnienia </a:t>
            </a:r>
            <a:r>
              <a:rPr lang="pl-PL" b="1" dirty="0" err="1" smtClean="0"/>
              <a:t>zz</a:t>
            </a:r>
            <a:r>
              <a:rPr lang="pl-PL" b="1" dirty="0" smtClean="0"/>
              <a:t> – poziom zakładowy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</a:t>
            </a:r>
            <a:r>
              <a:rPr lang="pl-PL" b="1" dirty="0" smtClean="0"/>
              <a:t>. 25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 1. 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Uprawniona zakładowa organizacja związkowa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 – ZAKRES PODMIOTOWY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23 maja 1991 r.</a:t>
            </a:r>
          </a:p>
          <a:p>
            <a:pPr algn="ctr">
              <a:buNone/>
            </a:pPr>
            <a:r>
              <a:rPr lang="pl-PL" b="1" dirty="0" smtClean="0"/>
              <a:t>o związkach zawodowych</a:t>
            </a:r>
            <a:endParaRPr lang="pl-PL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Uprawnienia </a:t>
            </a:r>
            <a:r>
              <a:rPr lang="pl-PL" dirty="0" smtClean="0"/>
              <a:t>zakładowej organizacji związkowej przysługują organizacji zrzeszającej </a:t>
            </a:r>
            <a:r>
              <a:rPr lang="pl-PL" b="1" u="sng" dirty="0" smtClean="0"/>
              <a:t>co najmniej 10 członków </a:t>
            </a:r>
            <a:r>
              <a:rPr lang="pl-PL" dirty="0" smtClean="0"/>
              <a:t>będących: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1</a:t>
            </a:r>
            <a:r>
              <a:rPr lang="pl-PL" dirty="0" smtClean="0"/>
              <a:t>)   pracownikami lub osobami wykonującymi pracę na podstawie umowy o pracę nakładczą u pracodawcy objętego działaniem </a:t>
            </a:r>
            <a:r>
              <a:rPr lang="pl-PL" dirty="0" smtClean="0"/>
              <a:t>tej </a:t>
            </a:r>
            <a:r>
              <a:rPr lang="pl-PL" dirty="0" err="1" smtClean="0"/>
              <a:t>zoz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 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Albo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2)   </a:t>
            </a:r>
            <a:r>
              <a:rPr lang="pl-PL" dirty="0" smtClean="0"/>
              <a:t>funkcjonariuszami </a:t>
            </a:r>
            <a:r>
              <a:rPr lang="pl-PL" dirty="0" smtClean="0"/>
              <a:t>pełniącymi służbę w jednostce objętej działaniem tej organizacji.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Obowiązek  przedstawiania  </a:t>
            </a:r>
            <a:r>
              <a:rPr lang="pl-PL" dirty="0" smtClean="0"/>
              <a:t>co kwartał - według stanu na ostatni dzień kwartału - w terminie do 10 dnia miesiąca następującego po tym kwartale, </a:t>
            </a:r>
            <a:r>
              <a:rPr lang="pl-PL" dirty="0" smtClean="0"/>
              <a:t>informacji </a:t>
            </a:r>
            <a:r>
              <a:rPr lang="pl-PL" dirty="0" smtClean="0"/>
              <a:t>o łącznej liczbie członków tej organizacji, w tym o liczbie </a:t>
            </a:r>
            <a:r>
              <a:rPr lang="pl-PL" dirty="0" smtClean="0"/>
              <a:t>członków „kwalifikowanych , </a:t>
            </a:r>
            <a:r>
              <a:rPr lang="pl-PL" dirty="0" smtClean="0"/>
              <a:t>o których mowa w </a:t>
            </a:r>
            <a:r>
              <a:rPr lang="pl-PL" dirty="0" smtClean="0"/>
              <a:t>tym przepisie.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</a:t>
            </a:r>
          </a:p>
          <a:p>
            <a:pPr algn="ctr">
              <a:buNone/>
            </a:pPr>
            <a:r>
              <a:rPr lang="pl-PL" b="1" dirty="0" smtClean="0"/>
              <a:t> ZOZ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26 – 30 ustawy </a:t>
            </a:r>
            <a:r>
              <a:rPr lang="pl-PL" b="1" i="1" dirty="0" smtClean="0"/>
              <a:t>o związkach zawodowych</a:t>
            </a:r>
            <a:endParaRPr lang="pl-PL" b="1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UPRAWNIENIA DZIAŁACZY ZWIĄZKOWYCH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zwolnienia od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doraźne</a:t>
            </a:r>
          </a:p>
          <a:p>
            <a:pPr>
              <a:buNone/>
            </a:pPr>
            <a:r>
              <a:rPr lang="pl-PL" dirty="0" smtClean="0"/>
              <a:t>          - na czas pełnienia </a:t>
            </a:r>
          </a:p>
          <a:p>
            <a:pPr>
              <a:buNone/>
            </a:pPr>
            <a:r>
              <a:rPr lang="pl-PL" dirty="0" smtClean="0"/>
              <a:t>              funkcji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urlop bezpłatny</a:t>
            </a:r>
          </a:p>
          <a:p>
            <a:pPr algn="r">
              <a:buNone/>
            </a:pPr>
            <a:r>
              <a:rPr lang="pl-PL" dirty="0" smtClean="0"/>
              <a:t>ochrona trwałości </a:t>
            </a:r>
          </a:p>
          <a:p>
            <a:pPr algn="r">
              <a:buNone/>
            </a:pPr>
            <a:r>
              <a:rPr lang="pl-PL" dirty="0" smtClean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Uprawnienia  związku zawodowego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204864"/>
            <a:ext cx="252028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204864"/>
            <a:ext cx="216024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204864"/>
            <a:ext cx="3096344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331640" y="285293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123728" y="285293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Art</a:t>
            </a:r>
            <a:r>
              <a:rPr lang="pl-PL" b="1" dirty="0" smtClean="0"/>
              <a:t>. 1. </a:t>
            </a:r>
            <a:r>
              <a:rPr lang="pl-PL" dirty="0" smtClean="0"/>
              <a:t>1. 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Związek </a:t>
            </a:r>
            <a:r>
              <a:rPr lang="pl-PL" dirty="0" smtClean="0"/>
              <a:t>zawodowy jest dobrowolną i samorządną organizacją </a:t>
            </a:r>
            <a:r>
              <a:rPr lang="pl-PL" b="1" u="sng" dirty="0" smtClean="0"/>
              <a:t>LUDZI PRACY, </a:t>
            </a:r>
          </a:p>
          <a:p>
            <a:pPr algn="ctr">
              <a:buNone/>
            </a:pPr>
            <a:r>
              <a:rPr lang="pl-PL" dirty="0" smtClean="0"/>
              <a:t>powołaną </a:t>
            </a:r>
            <a:r>
              <a:rPr lang="pl-PL" dirty="0" smtClean="0"/>
              <a:t>do reprezentowania i obrony ich praw, interesów zawodowych i socjalnych.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LUDZIE PRACY?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MAJĄ…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ZZ</a:t>
            </a:r>
          </a:p>
          <a:p>
            <a:pPr>
              <a:buNone/>
            </a:pPr>
            <a:r>
              <a:rPr lang="pl-PL" dirty="0" smtClean="0"/>
              <a:t>2/PRAWO PRZYSTĘPOWANIA DO ZZ MAJĄ…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PRAWO KOALICJI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1/ PRAWO TWORZENIA I WSTĘPOWANIA DO ZZ</a:t>
            </a:r>
          </a:p>
          <a:p>
            <a:pPr>
              <a:buNone/>
            </a:pPr>
            <a:r>
              <a:rPr lang="pl-PL" dirty="0" smtClean="0"/>
              <a:t>2/PRAWO PRZYSTĘPOWANIA DO ZZ</a:t>
            </a:r>
          </a:p>
          <a:p>
            <a:pPr>
              <a:buNone/>
            </a:pPr>
            <a:r>
              <a:rPr lang="pl-PL" dirty="0" smtClean="0"/>
              <a:t>3/PRAWO UTRZYMANIA PRZYNALEŻNOŚCI W ZZ MAJĄ…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PRAWO KOALICJI </a:t>
            </a: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  WYŁĄCZENIA I OGRANICZENIA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3600" b="1" dirty="0" smtClean="0"/>
              <a:t>PRAWO KOALICJI –  WYŁĄCZENIA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Tworzenie związku zawodowego</a:t>
            </a:r>
            <a:endParaRPr lang="pl-PL" sz="24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284</Words>
  <Application>Microsoft Office PowerPoint</Application>
  <PresentationFormat>Pokaz na ekranie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Hol</vt:lpstr>
      <vt:lpstr>ZWIĄZKI ZAWODOWE 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 Tworzenie związku zawodowego</dc:title>
  <dc:creator>borowicz</dc:creator>
  <cp:lastModifiedBy>borowicz</cp:lastModifiedBy>
  <cp:revision>17</cp:revision>
  <dcterms:created xsi:type="dcterms:W3CDTF">2016-03-31T08:37:04Z</dcterms:created>
  <dcterms:modified xsi:type="dcterms:W3CDTF">2016-03-31T11:13:02Z</dcterms:modified>
</cp:coreProperties>
</file>