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1" r:id="rId20"/>
    <p:sldId id="273" r:id="rId21"/>
    <p:sldId id="274" r:id="rId22"/>
    <p:sldId id="275" r:id="rId23"/>
    <p:sldId id="277" r:id="rId24"/>
    <p:sldId id="276" r:id="rId25"/>
    <p:sldId id="278" r:id="rId26"/>
    <p:sldId id="282" r:id="rId27"/>
    <p:sldId id="283" r:id="rId28"/>
    <p:sldId id="279" r:id="rId29"/>
    <p:sldId id="284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2017-03-09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1.Tworzenie</a:t>
            </a:r>
            <a:br>
              <a:rPr lang="pl-PL" dirty="0" smtClean="0"/>
            </a:br>
            <a:r>
              <a:rPr lang="pl-PL" dirty="0" smtClean="0"/>
              <a:t>2.Uprawnienia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WYŁĄCZENIA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ORGANICZENIA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 smtClean="0"/>
              <a:t>WYROK TK Z CZERWCA 2015 r. K 1/13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	Przepis art. 2 </a:t>
            </a:r>
            <a:r>
              <a:rPr lang="pl-PL" dirty="0" smtClean="0"/>
              <a:t>ust. </a:t>
            </a:r>
            <a:r>
              <a:rPr lang="pl-PL" dirty="0" smtClean="0"/>
              <a:t>1 ustawy o związkach zawodowych w zakresie w jakim ogranicza prawo tworzenia i wstępowania do związków zawodowych  osobom nie wymienionym w nim ale wykonującym prace zarobkową </a:t>
            </a:r>
            <a:r>
              <a:rPr lang="pl-PL" b="1" dirty="0" smtClean="0"/>
              <a:t>jest niezgodny z art. 59 ust 1 w zw. z art. 12 Konstytucji RP…</a:t>
            </a:r>
          </a:p>
          <a:p>
            <a:pPr algn="ctr">
              <a:buNone/>
            </a:pPr>
            <a:r>
              <a:rPr lang="pl-PL" dirty="0" smtClean="0"/>
              <a:t>!!!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POJĘCIE KONSTYTUCYJNE PRACOWNIKA: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Każda osoba, która :</a:t>
            </a:r>
          </a:p>
          <a:p>
            <a:pPr algn="just"/>
            <a:r>
              <a:rPr lang="pl-PL" dirty="0" smtClean="0"/>
              <a:t>wykonuje pracę zarobkową</a:t>
            </a:r>
          </a:p>
          <a:p>
            <a:pPr algn="just"/>
            <a:r>
              <a:rPr lang="pl-PL" dirty="0" smtClean="0"/>
              <a:t>pozostaje w stosunku prawnym z podmiotem na rzecz którego świadczy pracę</a:t>
            </a:r>
          </a:p>
          <a:p>
            <a:pPr algn="just"/>
            <a:r>
              <a:rPr lang="pl-PL" dirty="0" smtClean="0"/>
              <a:t>ma takie interesy związane z wykonywaną pracą, które mogą być reprezentowane zbiorowo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POJĘCIE KONSTYTUCYJNE PRACOWNIKA: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Nie ma znaczenia czy zatrudniony jest w ramach stosunku pracy czy innego stosunku prawnego</a:t>
            </a:r>
          </a:p>
          <a:p>
            <a:pPr algn="just"/>
            <a:endParaRPr lang="pl-PL" dirty="0" smtClean="0"/>
          </a:p>
          <a:p>
            <a:pPr algn="ctr">
              <a:buNone/>
            </a:pPr>
            <a:r>
              <a:rPr lang="pl-PL" dirty="0" smtClean="0"/>
              <a:t>A WIĘC OSOBY ZATRUDNIONE NA UMOWACH CYWILOPRAWNYCH TAKŻE MAJĄ KORZYTSAĆ Z PRAWA KOALICJI!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b="1" dirty="0" smtClean="0"/>
              <a:t>TWORZENIE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marL="624078" indent="-514350">
              <a:buNone/>
            </a:pPr>
            <a:r>
              <a:rPr lang="pl-PL" dirty="0" smtClean="0"/>
              <a:t>UCHWAŁA O UTWORZNIE ZZ</a:t>
            </a:r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None/>
            </a:pPr>
            <a:r>
              <a:rPr lang="pl-PL" dirty="0" smtClean="0"/>
              <a:t>STATUT I KOMITET ZAŁOŻYCIELSKI</a:t>
            </a:r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r">
              <a:buNone/>
            </a:pPr>
            <a:r>
              <a:rPr lang="pl-PL" dirty="0" smtClean="0"/>
              <a:t>REJESTRACJA W KRS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5076056" y="3933056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REJESTRACJA W KRS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AKCEPTACJA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OSOBOWOŚC PRAWNA                   ODMOWA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KOREKTA STATUTU        UPŁYW TERMINU KOREKTY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REJESTRACJA                        ODDALENIE WNIOSKU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1844824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176368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355976" y="1844824"/>
            <a:ext cx="28083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2123728" y="3645024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6660232" y="3645024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1979712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948264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SKREŚLENIE ZWIĄZKU ZAWODOWEGO  </a:t>
            </a:r>
          </a:p>
          <a:p>
            <a:pPr marL="109728" indent="0" algn="ctr">
              <a:buNone/>
            </a:pPr>
            <a:r>
              <a:rPr lang="pl-PL" b="1" dirty="0" smtClean="0"/>
              <a:t>Z REJESTRU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915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PRAWO KOALICJI – ZAKRES PODMIOTOWY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23 maja 1991 r.</a:t>
            </a:r>
          </a:p>
          <a:p>
            <a:pPr algn="ctr">
              <a:buNone/>
            </a:pPr>
            <a:r>
              <a:rPr lang="pl-PL" b="1" dirty="0" smtClean="0"/>
              <a:t>o związkach zawodowych</a:t>
            </a:r>
          </a:p>
          <a:p>
            <a:pPr algn="ctr">
              <a:buNone/>
            </a:pPr>
            <a:r>
              <a:rPr lang="pl-PL" dirty="0"/>
              <a:t>Dz.U.2015.1881 </a:t>
            </a:r>
            <a:r>
              <a:rPr lang="pl-PL" dirty="0" err="1" smtClean="0"/>
              <a:t>tekst.jedn</a:t>
            </a:r>
            <a:r>
              <a:rPr lang="pl-PL" dirty="0" smtClean="0"/>
              <a:t>.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UPRAWNIENIA ZZ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poziom krajowy i UE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poziom zakładowy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uprawnienia </a:t>
            </a:r>
          </a:p>
          <a:p>
            <a:pPr algn="r">
              <a:buNone/>
            </a:pPr>
            <a:r>
              <a:rPr lang="pl-PL" dirty="0" smtClean="0"/>
              <a:t>działaczy </a:t>
            </a:r>
            <a:r>
              <a:rPr lang="pl-PL" smtClean="0"/>
              <a:t>zz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konsultacyjne/</a:t>
            </a:r>
            <a:r>
              <a:rPr lang="pl-PL" dirty="0" err="1" smtClean="0"/>
              <a:t>współdecyzyjne</a:t>
            </a:r>
            <a:r>
              <a:rPr lang="pl-PL" dirty="0" smtClean="0"/>
              <a:t>/kontrolne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123728" y="1988840"/>
            <a:ext cx="24482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88840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1988840"/>
            <a:ext cx="3600400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1619672" y="285293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3779912" y="364502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UPRAWNIENIA ZZ – POZIOM ZAKŁADOWY</a:t>
            </a:r>
          </a:p>
          <a:p>
            <a:pPr marL="109728" indent="0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u="sng" dirty="0" smtClean="0"/>
              <a:t>Uprawniona</a:t>
            </a:r>
            <a:r>
              <a:rPr lang="pl-PL" dirty="0" smtClean="0"/>
              <a:t> zakładowa organizacja związkowa (</a:t>
            </a: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1. </a:t>
            </a:r>
            <a:r>
              <a:rPr lang="pl-PL" dirty="0" smtClean="0"/>
              <a:t>)</a:t>
            </a:r>
            <a:endParaRPr lang="pl-PL" dirty="0"/>
          </a:p>
          <a:p>
            <a:pPr algn="ctr">
              <a:buNone/>
            </a:pPr>
            <a:r>
              <a:rPr lang="pl-PL" dirty="0" smtClean="0"/>
              <a:t>a </a:t>
            </a:r>
          </a:p>
          <a:p>
            <a:pPr algn="ctr">
              <a:buNone/>
            </a:pPr>
            <a:r>
              <a:rPr lang="pl-PL" dirty="0"/>
              <a:t>z</a:t>
            </a:r>
            <a:r>
              <a:rPr lang="pl-PL" dirty="0" smtClean="0"/>
              <a:t>akładowa organizacja 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Uprawnienia zakładowej organizacji związkowej przysługują organizacji zrzeszającej </a:t>
            </a:r>
            <a:r>
              <a:rPr lang="pl-PL" b="1" u="sng" dirty="0" smtClean="0"/>
              <a:t>co najmniej 10 członków </a:t>
            </a:r>
            <a:r>
              <a:rPr lang="pl-PL" dirty="0" smtClean="0"/>
              <a:t>będących: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1)   pracownikami lub osobami wykonującymi pracę na podstawie umowy o pracę nakładczą u pracodawcy objętego działaniem tej </a:t>
            </a:r>
            <a:r>
              <a:rPr lang="pl-PL" dirty="0" err="1" smtClean="0"/>
              <a:t>zoz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 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Albo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2)   funkcjonariuszami pełniącymi służbę w jednostce objętej działaniem tej organizacji.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Obowiązek  przedstawiania  co kwartał - według stanu na ostatni dzień kwartału - w terminie do 10 dnia miesiąca następującego po tym kwartale, informacji o łącznej liczbie członków tej organizacji, w tym o liczbie członków „kwalifikowanych , o których mowa w tym przepisie.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KOMPETENCJE  UPRAWNIONEJ ZOZ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 26 – 30 ustawy </a:t>
            </a:r>
            <a:r>
              <a:rPr lang="pl-PL" b="1" i="1" dirty="0" smtClean="0"/>
              <a:t>o związkach zawodowych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KOMPETENCJE  UPRAWNIONEJ ZOZ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ZAJMOWANIE STANOWISKA</a:t>
            </a:r>
          </a:p>
          <a:p>
            <a:r>
              <a:rPr lang="pl-PL" dirty="0" smtClean="0"/>
              <a:t>UPRAWNIENIA KONTROLNE</a:t>
            </a:r>
          </a:p>
          <a:p>
            <a:r>
              <a:rPr lang="pl-PL" dirty="0" smtClean="0"/>
              <a:t>RELACJE Z ORGANAMI OCHRONY PRACY</a:t>
            </a:r>
          </a:p>
          <a:p>
            <a:r>
              <a:rPr lang="pl-PL" dirty="0" smtClean="0"/>
              <a:t>KONSULTACJE I PROZUMIENIA  W SPRAWIE PRZEJŚCIA ZAKŁADU PRACY NA INNEGO PRACODAWCĘ</a:t>
            </a:r>
          </a:p>
          <a:p>
            <a:r>
              <a:rPr lang="pl-PL" dirty="0" smtClean="0"/>
              <a:t>ZFŚS, </a:t>
            </a:r>
            <a:r>
              <a:rPr lang="pl-PL" dirty="0"/>
              <a:t>REGULAMINY NAGRÓD I PREMIOWANIA</a:t>
            </a:r>
          </a:p>
          <a:p>
            <a:pPr marL="109728" indent="0">
              <a:buNone/>
            </a:pPr>
            <a:r>
              <a:rPr lang="pl-PL" dirty="0" smtClean="0"/>
              <a:t>– WSPÓŁDECYDOWANIE</a:t>
            </a:r>
          </a:p>
          <a:p>
            <a:r>
              <a:rPr lang="pl-PL" dirty="0" smtClean="0"/>
              <a:t>UPRAWNIENIA INFORMACYJNE</a:t>
            </a:r>
          </a:p>
          <a:p>
            <a:r>
              <a:rPr lang="pl-PL" dirty="0" smtClean="0"/>
              <a:t>DZIAŁANIE W RAZIE ZAGROŻEŃ ŻYCIA/ZDROWIA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55158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PLURALIZM ZWIĄZKOWY</a:t>
            </a:r>
            <a:endParaRPr lang="pl-PL" b="1" dirty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ZASADY WSPÓŁPRACY Z WIELOMA ZOZ</a:t>
            </a:r>
          </a:p>
          <a:p>
            <a:pPr algn="ctr">
              <a:buNone/>
            </a:pPr>
            <a:r>
              <a:rPr lang="pl-PL" b="1" dirty="0" smtClean="0"/>
              <a:t>(ART. 30)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147907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zwolnienia od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doraźne</a:t>
            </a:r>
          </a:p>
          <a:p>
            <a:pPr>
              <a:buNone/>
            </a:pPr>
            <a:r>
              <a:rPr lang="pl-PL" dirty="0" smtClean="0"/>
              <a:t>          - na czas pełnienia </a:t>
            </a:r>
          </a:p>
          <a:p>
            <a:pPr>
              <a:buNone/>
            </a:pPr>
            <a:r>
              <a:rPr lang="pl-PL" dirty="0" smtClean="0"/>
              <a:t>              funkcji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urlop bezpłatny</a:t>
            </a:r>
          </a:p>
          <a:p>
            <a:pPr algn="r">
              <a:buNone/>
            </a:pPr>
            <a:r>
              <a:rPr lang="pl-PL" dirty="0" smtClean="0"/>
              <a:t>ochrona trwałości 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204864"/>
            <a:ext cx="252028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204864"/>
            <a:ext cx="216024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204864"/>
            <a:ext cx="3096344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331640" y="285293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123728" y="285293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 algn="r"/>
            <a:r>
              <a:rPr lang="pl-PL" b="1" dirty="0" smtClean="0"/>
              <a:t>Art. 25ust.1</a:t>
            </a:r>
          </a:p>
          <a:p>
            <a:pPr algn="r"/>
            <a:r>
              <a:rPr lang="pl-PL" b="1" dirty="0" smtClean="0"/>
              <a:t>Art. 25 ust.2</a:t>
            </a:r>
          </a:p>
          <a:p>
            <a:pPr algn="r"/>
            <a:r>
              <a:rPr lang="pl-PL" b="1" dirty="0" smtClean="0"/>
              <a:t>Art. 31 </a:t>
            </a:r>
          </a:p>
          <a:p>
            <a:pPr algn="r"/>
            <a:r>
              <a:rPr lang="pl-PL" b="1" dirty="0" smtClean="0"/>
              <a:t>Art. 32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6867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 1. </a:t>
            </a:r>
            <a:r>
              <a:rPr lang="pl-PL" dirty="0" smtClean="0"/>
              <a:t>1. </a:t>
            </a:r>
          </a:p>
          <a:p>
            <a:pPr algn="ctr">
              <a:buNone/>
            </a:pPr>
            <a:r>
              <a:rPr lang="pl-PL" dirty="0" smtClean="0"/>
              <a:t>Związek zawodowy jest dobrowolną i samorządną organizacją </a:t>
            </a:r>
            <a:r>
              <a:rPr lang="pl-PL" b="1" u="sng" dirty="0" smtClean="0"/>
              <a:t>LUDZI PRACY, </a:t>
            </a:r>
          </a:p>
          <a:p>
            <a:pPr algn="ctr">
              <a:buNone/>
            </a:pPr>
            <a:r>
              <a:rPr lang="pl-PL" dirty="0" smtClean="0"/>
              <a:t>powołaną do reprezentowania i obrony ich praw, interesów zawodowych i socjalnych.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LUDZIE PRACY?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MAJĄ…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ZZ</a:t>
            </a:r>
          </a:p>
          <a:p>
            <a:pPr>
              <a:buNone/>
            </a:pPr>
            <a:r>
              <a:rPr lang="pl-PL" dirty="0"/>
              <a:t>2/PRAWO UTRZYMANIA PRZYNALEŻNOŚCI W ZZ 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DO ZZ</a:t>
            </a:r>
          </a:p>
          <a:p>
            <a:pPr>
              <a:buNone/>
            </a:pPr>
            <a:r>
              <a:rPr lang="pl-PL" dirty="0"/>
              <a:t>2/PRAWO UTRZYMANIA PRZYNALEŻNOŚCI W ZZ 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ZZ I </a:t>
            </a:r>
            <a:r>
              <a:rPr lang="pl-PL" u="sng" dirty="0" smtClean="0"/>
              <a:t>WARUNKOWE</a:t>
            </a:r>
            <a:r>
              <a:rPr lang="pl-PL" dirty="0" smtClean="0"/>
              <a:t>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>
              <a:buNone/>
            </a:pPr>
            <a:r>
              <a:rPr lang="pl-PL" dirty="0" smtClean="0"/>
              <a:t>1/ PRAWO TWORZENIA I WSTĘPOWANIA DO ZZ</a:t>
            </a:r>
          </a:p>
          <a:p>
            <a:pPr algn="ctr">
              <a:buNone/>
            </a:pPr>
            <a:r>
              <a:rPr lang="pl-PL" dirty="0"/>
              <a:t>2/PRAWO UTRZYMANIA PRZYNALEŻNOŚCI W ZZ 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 algn="just"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ZZ I </a:t>
            </a:r>
            <a:r>
              <a:rPr lang="pl-PL" dirty="0" smtClean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MAJĄ…</a:t>
            </a:r>
          </a:p>
          <a:p>
            <a:pPr algn="just">
              <a:buNone/>
            </a:pPr>
            <a:r>
              <a:rPr lang="pl-PL" dirty="0" smtClean="0"/>
              <a:t>4/ OGRANICZONE MIEJSCOWO PRAWO TWORZENIA I WSTĘPOWANIA DO ZWIĄZKÓW ZAWODOWYCH MAJĄ…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476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PRAWO KOALICJI </a:t>
            </a:r>
          </a:p>
          <a:p>
            <a:pPr algn="ctr">
              <a:buNone/>
            </a:pPr>
            <a:r>
              <a:rPr lang="pl-PL" sz="3600" b="1" dirty="0" smtClean="0"/>
              <a:t>  WYŁĄCZENIA I OGRANICZENIA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</TotalTime>
  <Words>464</Words>
  <Application>Microsoft Office PowerPoint</Application>
  <PresentationFormat>Pokaz na ekranie (4:3)</PresentationFormat>
  <Paragraphs>189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Hol</vt:lpstr>
      <vt:lpstr>ZWIĄZKI ZAWODOWE 1.Tworzenie 2.Uprawnienia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 Tworzenie związku zawodowego</dc:title>
  <dc:creator>borowicz</dc:creator>
  <cp:lastModifiedBy>Jacek</cp:lastModifiedBy>
  <cp:revision>28</cp:revision>
  <dcterms:created xsi:type="dcterms:W3CDTF">2016-03-31T08:37:04Z</dcterms:created>
  <dcterms:modified xsi:type="dcterms:W3CDTF">2017-03-09T11:48:39Z</dcterms:modified>
</cp:coreProperties>
</file>