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oliniow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2DFE4E1-89C8-4BB9-AD0C-1A22D048461C}" type="datetimeFigureOut">
              <a:rPr lang="pl-PL" smtClean="0"/>
              <a:t>2016-03-17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A0A8C45-FDE3-46B7-B107-13BA4DA5D89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DFE4E1-89C8-4BB9-AD0C-1A22D048461C}" type="datetimeFigureOut">
              <a:rPr lang="pl-PL" smtClean="0"/>
              <a:t>2016-03-17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0A8C45-FDE3-46B7-B107-13BA4DA5D89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DFE4E1-89C8-4BB9-AD0C-1A22D048461C}" type="datetimeFigureOut">
              <a:rPr lang="pl-PL" smtClean="0"/>
              <a:t>2016-03-17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0A8C45-FDE3-46B7-B107-13BA4DA5D89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DFE4E1-89C8-4BB9-AD0C-1A22D048461C}" type="datetimeFigureOut">
              <a:rPr lang="pl-PL" smtClean="0"/>
              <a:t>2016-03-17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0A8C45-FDE3-46B7-B107-13BA4DA5D895}" type="slidenum">
              <a:rPr lang="pl-PL" smtClean="0"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DFE4E1-89C8-4BB9-AD0C-1A22D048461C}" type="datetimeFigureOut">
              <a:rPr lang="pl-PL" smtClean="0"/>
              <a:t>2016-03-17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0A8C45-FDE3-46B7-B107-13BA4DA5D895}" type="slidenum">
              <a:rPr lang="pl-PL" smtClean="0"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DFE4E1-89C8-4BB9-AD0C-1A22D048461C}" type="datetimeFigureOut">
              <a:rPr lang="pl-PL" smtClean="0"/>
              <a:t>2016-03-17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0A8C45-FDE3-46B7-B107-13BA4DA5D895}" type="slidenum">
              <a:rPr lang="pl-PL" smtClean="0"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DFE4E1-89C8-4BB9-AD0C-1A22D048461C}" type="datetimeFigureOut">
              <a:rPr lang="pl-PL" smtClean="0"/>
              <a:t>2016-03-17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0A8C45-FDE3-46B7-B107-13BA4DA5D895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DFE4E1-89C8-4BB9-AD0C-1A22D048461C}" type="datetimeFigureOut">
              <a:rPr lang="pl-PL" smtClean="0"/>
              <a:t>2016-03-17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0A8C45-FDE3-46B7-B107-13BA4DA5D895}" type="slidenum">
              <a:rPr lang="pl-PL" smtClean="0"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DFE4E1-89C8-4BB9-AD0C-1A22D048461C}" type="datetimeFigureOut">
              <a:rPr lang="pl-PL" smtClean="0"/>
              <a:t>2016-03-17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0A8C45-FDE3-46B7-B107-13BA4DA5D89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2DFE4E1-89C8-4BB9-AD0C-1A22D048461C}" type="datetimeFigureOut">
              <a:rPr lang="pl-PL" smtClean="0"/>
              <a:t>2016-03-17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0A8C45-FDE3-46B7-B107-13BA4DA5D895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2DFE4E1-89C8-4BB9-AD0C-1A22D048461C}" type="datetimeFigureOut">
              <a:rPr lang="pl-PL" smtClean="0"/>
              <a:t>2016-03-17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A0A8C45-FDE3-46B7-B107-13BA4DA5D895}" type="slidenum">
              <a:rPr lang="pl-PL" smtClean="0"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oliniow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oliniow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2DFE4E1-89C8-4BB9-AD0C-1A22D048461C}" type="datetimeFigureOut">
              <a:rPr lang="pl-PL" smtClean="0"/>
              <a:t>2016-03-17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A0A8C45-FDE3-46B7-B107-13BA4DA5D895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ZWIĄZKI ZAWODOWE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pl-PL" dirty="0" smtClean="0"/>
              <a:t>SSA (2) PRAWO PRACY 2</a:t>
            </a:r>
          </a:p>
          <a:p>
            <a:pPr algn="r"/>
            <a:r>
              <a:rPr lang="pl-PL" dirty="0" smtClean="0"/>
              <a:t>Dr Jacek Borowicz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283282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09728" indent="0" algn="ctr">
              <a:buNone/>
            </a:pPr>
            <a:r>
              <a:rPr lang="pl-PL" b="1" dirty="0" smtClean="0"/>
              <a:t>PRAWO KOALICJI </a:t>
            </a:r>
          </a:p>
          <a:p>
            <a:pPr marL="109728" indent="0" algn="ctr">
              <a:buNone/>
            </a:pPr>
            <a:r>
              <a:rPr lang="pl-PL" dirty="0" smtClean="0"/>
              <a:t>(SWOBODA ZRZESZANIA SIĘ)</a:t>
            </a:r>
          </a:p>
          <a:p>
            <a:pPr marL="109728" indent="0" algn="ctr">
              <a:buNone/>
            </a:pPr>
            <a:endParaRPr lang="pl-PL" dirty="0"/>
          </a:p>
          <a:p>
            <a:pPr marL="109728" indent="0">
              <a:buNone/>
            </a:pPr>
            <a:r>
              <a:rPr lang="pl-PL" dirty="0" smtClean="0"/>
              <a:t>   Wolność </a:t>
            </a:r>
          </a:p>
          <a:p>
            <a:pPr marL="109728" indent="0">
              <a:buNone/>
            </a:pPr>
            <a:r>
              <a:rPr lang="pl-PL" dirty="0" smtClean="0"/>
              <a:t>tworzenia z.z. </a:t>
            </a:r>
          </a:p>
          <a:p>
            <a:pPr marL="109728" indent="0">
              <a:buNone/>
            </a:pPr>
            <a:r>
              <a:rPr lang="pl-PL" dirty="0" smtClean="0"/>
              <a:t>                      Wolność </a:t>
            </a:r>
          </a:p>
          <a:p>
            <a:pPr marL="109728" indent="0">
              <a:buNone/>
            </a:pPr>
            <a:r>
              <a:rPr lang="pl-PL" dirty="0"/>
              <a:t> </a:t>
            </a:r>
            <a:r>
              <a:rPr lang="pl-PL" dirty="0" smtClean="0"/>
              <a:t>                      wyboru z.z.</a:t>
            </a:r>
          </a:p>
          <a:p>
            <a:pPr marL="109728" indent="0" algn="ctr">
              <a:buNone/>
            </a:pPr>
            <a:r>
              <a:rPr lang="pl-PL" dirty="0" smtClean="0"/>
              <a:t>                    Zakaz </a:t>
            </a:r>
          </a:p>
          <a:p>
            <a:pPr marL="109728" indent="0" algn="ctr">
              <a:buNone/>
            </a:pPr>
            <a:r>
              <a:rPr lang="pl-PL" dirty="0" smtClean="0"/>
              <a:t>                      dyskryminacji</a:t>
            </a:r>
          </a:p>
          <a:p>
            <a:pPr marL="109728" indent="0" algn="r">
              <a:buNone/>
            </a:pPr>
            <a:r>
              <a:rPr lang="pl-PL" dirty="0" smtClean="0"/>
              <a:t>Negatywna </a:t>
            </a:r>
          </a:p>
          <a:p>
            <a:pPr marL="109728" indent="0" algn="r">
              <a:buNone/>
            </a:pPr>
            <a:r>
              <a:rPr lang="pl-PL" dirty="0" smtClean="0"/>
              <a:t>wolność </a:t>
            </a:r>
          </a:p>
          <a:p>
            <a:pPr marL="109728" indent="0" algn="r">
              <a:buNone/>
            </a:pPr>
            <a:r>
              <a:rPr lang="pl-PL" dirty="0" smtClean="0"/>
              <a:t>związkowa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ZWIĄZKI ZAWODOWE</a:t>
            </a:r>
            <a:endParaRPr lang="pl-PL" sz="2400" i="1" u="sng" dirty="0"/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2555776" y="2276872"/>
            <a:ext cx="1800200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 flipH="1">
            <a:off x="3851920" y="2276872"/>
            <a:ext cx="504056" cy="86409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" name="Łącznik prosty ze strzałką 8"/>
          <p:cNvCxnSpPr/>
          <p:nvPr/>
        </p:nvCxnSpPr>
        <p:spPr>
          <a:xfrm>
            <a:off x="4355976" y="2276872"/>
            <a:ext cx="1296144" cy="151216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1" name="Łącznik prosty ze strzałką 10"/>
          <p:cNvCxnSpPr/>
          <p:nvPr/>
        </p:nvCxnSpPr>
        <p:spPr>
          <a:xfrm>
            <a:off x="4355976" y="2276872"/>
            <a:ext cx="3672408" cy="22322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44360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pl-PL" b="1" dirty="0" smtClean="0"/>
          </a:p>
          <a:p>
            <a:pPr marL="109728" indent="0" algn="ctr">
              <a:buNone/>
            </a:pPr>
            <a:r>
              <a:rPr lang="pl-PL" b="1" dirty="0" smtClean="0"/>
              <a:t>SAMORZĄDNOŚĆ ZWIĄZKU ZAWODOWEGO </a:t>
            </a:r>
          </a:p>
          <a:p>
            <a:pPr marL="109728" indent="0" algn="ctr">
              <a:buNone/>
            </a:pPr>
            <a:endParaRPr lang="pl-PL" b="1" dirty="0" smtClean="0"/>
          </a:p>
          <a:p>
            <a:pPr marL="109728" indent="0">
              <a:buNone/>
            </a:pPr>
            <a:r>
              <a:rPr lang="pl-PL" dirty="0" smtClean="0"/>
              <a:t>Samo-organizacja</a:t>
            </a:r>
          </a:p>
          <a:p>
            <a:pPr marL="109728" indent="0">
              <a:buNone/>
            </a:pPr>
            <a:endParaRPr lang="pl-PL" b="1" dirty="0" smtClean="0"/>
          </a:p>
          <a:p>
            <a:pPr marL="109728" indent="0" algn="ctr">
              <a:buNone/>
            </a:pPr>
            <a:r>
              <a:rPr lang="pl-PL" dirty="0" smtClean="0"/>
              <a:t>Samo-zarządzanie</a:t>
            </a:r>
          </a:p>
          <a:p>
            <a:pPr marL="109728" indent="0" algn="ctr">
              <a:buNone/>
            </a:pPr>
            <a:endParaRPr lang="pl-PL" b="1" dirty="0" smtClean="0"/>
          </a:p>
          <a:p>
            <a:pPr marL="109728" indent="0" algn="r">
              <a:buNone/>
            </a:pPr>
            <a:r>
              <a:rPr lang="pl-PL" dirty="0" smtClean="0"/>
              <a:t>Samo-reprezentacja</a:t>
            </a:r>
          </a:p>
          <a:p>
            <a:pPr marL="109728" indent="0" algn="ctr">
              <a:buNone/>
            </a:pPr>
            <a:endParaRPr lang="pl-PL" b="1" dirty="0"/>
          </a:p>
          <a:p>
            <a:pPr marL="109728" indent="0" algn="ctr">
              <a:buNone/>
            </a:pPr>
            <a:endParaRPr lang="pl-PL" b="1" dirty="0"/>
          </a:p>
          <a:p>
            <a:pPr marL="109728" indent="0" algn="ctr">
              <a:buNone/>
            </a:pPr>
            <a:endParaRPr lang="pl-PL" b="1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ZWIĄZKI ZAWODOWE</a:t>
            </a:r>
            <a:endParaRPr lang="pl-PL" sz="2400" i="1" u="sng" dirty="0"/>
          </a:p>
        </p:txBody>
      </p:sp>
      <p:cxnSp>
        <p:nvCxnSpPr>
          <p:cNvPr id="6" name="Łącznik prosty ze strzałką 5"/>
          <p:cNvCxnSpPr/>
          <p:nvPr/>
        </p:nvCxnSpPr>
        <p:spPr>
          <a:xfrm flipH="1">
            <a:off x="2411760" y="2420888"/>
            <a:ext cx="1944216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Łącznik prosty ze strzałką 9"/>
          <p:cNvCxnSpPr/>
          <p:nvPr/>
        </p:nvCxnSpPr>
        <p:spPr>
          <a:xfrm>
            <a:off x="4355976" y="2420888"/>
            <a:ext cx="144016" cy="129614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3" name="Łącznik prosty ze strzałką 12"/>
          <p:cNvCxnSpPr/>
          <p:nvPr/>
        </p:nvCxnSpPr>
        <p:spPr>
          <a:xfrm>
            <a:off x="4355976" y="2420888"/>
            <a:ext cx="3888432" cy="22322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52324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b="1" dirty="0" smtClean="0"/>
              <a:t>NIEZALEŻNOŚĆ ZWIĄZKU ZAWODOWEGO</a:t>
            </a:r>
          </a:p>
          <a:p>
            <a:pPr marL="109728" indent="0" algn="ctr">
              <a:buNone/>
            </a:pPr>
            <a:endParaRPr lang="pl-PL" b="1" dirty="0"/>
          </a:p>
          <a:p>
            <a:pPr marL="109728" indent="0">
              <a:buNone/>
            </a:pPr>
            <a:r>
              <a:rPr lang="pl-PL" dirty="0" smtClean="0"/>
              <a:t>Zakaz ingerencji </a:t>
            </a:r>
          </a:p>
          <a:p>
            <a:pPr marL="109728" indent="0">
              <a:buNone/>
            </a:pPr>
            <a:r>
              <a:rPr lang="pl-PL" dirty="0" smtClean="0"/>
              <a:t>     z zewnątrz </a:t>
            </a:r>
          </a:p>
          <a:p>
            <a:pPr marL="109728" indent="0" algn="ctr">
              <a:buNone/>
            </a:pPr>
            <a:endParaRPr lang="pl-PL" dirty="0"/>
          </a:p>
          <a:p>
            <a:pPr marL="109728" indent="0" algn="ctr">
              <a:buNone/>
            </a:pPr>
            <a:r>
              <a:rPr lang="pl-PL" dirty="0" smtClean="0"/>
              <a:t>Równość z.z.</a:t>
            </a:r>
          </a:p>
          <a:p>
            <a:pPr marL="109728" indent="0" algn="ctr">
              <a:buNone/>
            </a:pPr>
            <a:endParaRPr lang="pl-PL" dirty="0"/>
          </a:p>
          <a:p>
            <a:pPr marL="109728" indent="0" algn="r">
              <a:buNone/>
            </a:pPr>
            <a:r>
              <a:rPr lang="pl-PL" dirty="0" smtClean="0"/>
              <a:t>Ochrona </a:t>
            </a:r>
          </a:p>
          <a:p>
            <a:pPr marL="109728" indent="0" algn="r">
              <a:buNone/>
            </a:pPr>
            <a:r>
              <a:rPr lang="pl-PL" dirty="0" smtClean="0"/>
              <a:t>działaczy z.z.</a:t>
            </a:r>
          </a:p>
          <a:p>
            <a:pPr marL="109728" indent="0" algn="ctr">
              <a:buNone/>
            </a:pPr>
            <a:endParaRPr lang="pl-PL" b="1" dirty="0" smtClean="0"/>
          </a:p>
          <a:p>
            <a:pPr marL="109728" indent="0" algn="ctr">
              <a:buNone/>
            </a:pPr>
            <a:endParaRPr lang="pl-PL" b="1" dirty="0"/>
          </a:p>
          <a:p>
            <a:pPr marL="109728" indent="0" algn="ctr">
              <a:buNone/>
            </a:pPr>
            <a:endParaRPr lang="pl-PL" b="1" dirty="0"/>
          </a:p>
          <a:p>
            <a:pPr marL="109728" indent="0" algn="ctr">
              <a:buNone/>
            </a:pPr>
            <a:endParaRPr lang="pl-PL" b="1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ZWIĄZKI ZAWODOWE</a:t>
            </a:r>
            <a:endParaRPr lang="pl-PL" sz="2400" i="1" u="sng" dirty="0"/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2267744" y="1988840"/>
            <a:ext cx="2556284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Łącznik prosty ze strzałką 7"/>
          <p:cNvCxnSpPr/>
          <p:nvPr/>
        </p:nvCxnSpPr>
        <p:spPr>
          <a:xfrm>
            <a:off x="4788024" y="1988840"/>
            <a:ext cx="72008" cy="172819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" name="Łącznik prosty ze strzałką 10"/>
          <p:cNvCxnSpPr/>
          <p:nvPr/>
        </p:nvCxnSpPr>
        <p:spPr>
          <a:xfrm>
            <a:off x="4788024" y="1988840"/>
            <a:ext cx="3096344" cy="25922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69537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pl-PL" b="1" dirty="0" smtClean="0"/>
          </a:p>
          <a:p>
            <a:pPr marL="109728" indent="0" algn="ctr">
              <a:buNone/>
            </a:pPr>
            <a:r>
              <a:rPr lang="pl-PL" b="1" dirty="0" smtClean="0"/>
              <a:t>GRANICE WOLNOŚCI ZWIĄZKOWYCH</a:t>
            </a:r>
          </a:p>
          <a:p>
            <a:pPr marL="109728" indent="0" algn="ctr">
              <a:buNone/>
            </a:pPr>
            <a:endParaRPr lang="pl-PL" b="1" dirty="0"/>
          </a:p>
          <a:p>
            <a:pPr marL="109728" indent="0">
              <a:buNone/>
            </a:pPr>
            <a:r>
              <a:rPr lang="pl-PL" u="sng" dirty="0" smtClean="0"/>
              <a:t>Zasada legalizmu</a:t>
            </a:r>
          </a:p>
          <a:p>
            <a:pPr marL="109728" indent="0" algn="ctr">
              <a:buNone/>
            </a:pPr>
            <a:endParaRPr lang="pl-PL" dirty="0" smtClean="0"/>
          </a:p>
          <a:p>
            <a:pPr marL="109728" indent="0" algn="ctr">
              <a:buNone/>
            </a:pPr>
            <a:r>
              <a:rPr lang="pl-PL" dirty="0" smtClean="0"/>
              <a:t>Przestrzeganie prawa</a:t>
            </a:r>
          </a:p>
          <a:p>
            <a:pPr marL="109728" indent="0">
              <a:buNone/>
            </a:pPr>
            <a:r>
              <a:rPr lang="pl-PL" dirty="0" smtClean="0"/>
              <a:t>Przestrzeganie statutu</a:t>
            </a:r>
          </a:p>
          <a:p>
            <a:pPr marL="109728" indent="0" algn="ctr">
              <a:buNone/>
            </a:pPr>
            <a:endParaRPr lang="pl-PL" dirty="0" smtClean="0"/>
          </a:p>
          <a:p>
            <a:pPr marL="109728" indent="0" algn="r">
              <a:buNone/>
            </a:pPr>
            <a:r>
              <a:rPr lang="pl-PL" u="sng" dirty="0" smtClean="0"/>
              <a:t>Prawo karne</a:t>
            </a:r>
          </a:p>
          <a:p>
            <a:pPr marL="109728" indent="0" algn="ctr">
              <a:buNone/>
            </a:pPr>
            <a:endParaRPr lang="pl-PL" dirty="0"/>
          </a:p>
          <a:p>
            <a:pPr marL="109728" indent="0" algn="ctr">
              <a:buNone/>
            </a:pPr>
            <a:endParaRPr lang="pl-PL" b="1" dirty="0" smtClean="0"/>
          </a:p>
          <a:p>
            <a:pPr marL="109728" indent="0" algn="ctr">
              <a:buNone/>
            </a:pPr>
            <a:endParaRPr lang="pl-PL" b="1" dirty="0"/>
          </a:p>
          <a:p>
            <a:pPr marL="109728" indent="0" algn="ctr">
              <a:buNone/>
            </a:pPr>
            <a:endParaRPr lang="pl-PL" b="1" dirty="0"/>
          </a:p>
          <a:p>
            <a:pPr marL="109728" indent="0" algn="ctr">
              <a:buNone/>
            </a:pPr>
            <a:endParaRPr lang="pl-PL" b="1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ZWIĄZKI ZAWODOWE</a:t>
            </a:r>
            <a:endParaRPr lang="pl-PL" sz="2400" i="1" u="sng" dirty="0"/>
          </a:p>
        </p:txBody>
      </p:sp>
      <p:cxnSp>
        <p:nvCxnSpPr>
          <p:cNvPr id="6" name="Łącznik prosty ze strzałką 5"/>
          <p:cNvCxnSpPr/>
          <p:nvPr/>
        </p:nvCxnSpPr>
        <p:spPr>
          <a:xfrm flipH="1">
            <a:off x="2123728" y="2420888"/>
            <a:ext cx="2520280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ze strzałką 8"/>
          <p:cNvCxnSpPr/>
          <p:nvPr/>
        </p:nvCxnSpPr>
        <p:spPr>
          <a:xfrm>
            <a:off x="4644008" y="2420888"/>
            <a:ext cx="3816424" cy="266429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Łącznik prosty ze strzałką 11"/>
          <p:cNvCxnSpPr/>
          <p:nvPr/>
        </p:nvCxnSpPr>
        <p:spPr>
          <a:xfrm>
            <a:off x="1979712" y="3356992"/>
            <a:ext cx="2304256" cy="39604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5" name="Łącznik prosty ze strzałką 14"/>
          <p:cNvCxnSpPr/>
          <p:nvPr/>
        </p:nvCxnSpPr>
        <p:spPr>
          <a:xfrm>
            <a:off x="1979712" y="3356992"/>
            <a:ext cx="0" cy="9361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14302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pl-PL" b="1" dirty="0" smtClean="0"/>
          </a:p>
          <a:p>
            <a:pPr marL="109728" indent="0" algn="ctr">
              <a:buNone/>
            </a:pPr>
            <a:r>
              <a:rPr lang="pl-PL" b="1" dirty="0" smtClean="0"/>
              <a:t>GWARANCJE WOLNOŚCI ZWIĄZKOWYCH</a:t>
            </a:r>
          </a:p>
          <a:p>
            <a:pPr marL="109728" indent="0" algn="ctr">
              <a:buNone/>
            </a:pPr>
            <a:endParaRPr lang="pl-PL" b="1" dirty="0" smtClean="0"/>
          </a:p>
          <a:p>
            <a:pPr marL="109728" indent="0">
              <a:buNone/>
            </a:pPr>
            <a:r>
              <a:rPr lang="pl-PL" dirty="0" smtClean="0"/>
              <a:t>materialne</a:t>
            </a:r>
          </a:p>
          <a:p>
            <a:pPr marL="109728" indent="0" algn="ctr">
              <a:buNone/>
            </a:pPr>
            <a:endParaRPr lang="pl-PL" dirty="0" smtClean="0"/>
          </a:p>
          <a:p>
            <a:pPr marL="109728" indent="0" algn="ctr">
              <a:buNone/>
            </a:pPr>
            <a:r>
              <a:rPr lang="pl-PL" dirty="0" smtClean="0"/>
              <a:t>organizacyjne</a:t>
            </a:r>
          </a:p>
          <a:p>
            <a:pPr marL="109728" indent="0" algn="ctr">
              <a:buNone/>
            </a:pPr>
            <a:endParaRPr lang="pl-PL" dirty="0"/>
          </a:p>
          <a:p>
            <a:pPr marL="109728" indent="0" algn="r">
              <a:buNone/>
            </a:pPr>
            <a:r>
              <a:rPr lang="pl-PL" dirty="0" smtClean="0"/>
              <a:t>prawno-karne</a:t>
            </a:r>
            <a:endParaRPr lang="pl-PL" dirty="0"/>
          </a:p>
          <a:p>
            <a:pPr marL="109728" indent="0" algn="ctr">
              <a:buNone/>
            </a:pPr>
            <a:endParaRPr lang="pl-PL" b="1" dirty="0" smtClean="0"/>
          </a:p>
          <a:p>
            <a:pPr marL="109728" indent="0" algn="ctr">
              <a:buNone/>
            </a:pPr>
            <a:endParaRPr lang="pl-PL" b="1" dirty="0"/>
          </a:p>
          <a:p>
            <a:pPr marL="109728" indent="0" algn="ctr">
              <a:buNone/>
            </a:pPr>
            <a:endParaRPr lang="pl-PL" b="1" dirty="0"/>
          </a:p>
          <a:p>
            <a:pPr marL="109728" indent="0" algn="ctr">
              <a:buNone/>
            </a:pPr>
            <a:endParaRPr lang="pl-PL" b="1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ZWIĄZKI ZAWODOWE</a:t>
            </a:r>
            <a:endParaRPr lang="pl-PL" sz="2400" i="1" u="sng" dirty="0"/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1763688" y="2420888"/>
            <a:ext cx="2664296" cy="3600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Łącznik prosty ze strzałką 7"/>
          <p:cNvCxnSpPr/>
          <p:nvPr/>
        </p:nvCxnSpPr>
        <p:spPr>
          <a:xfrm>
            <a:off x="4427984" y="2420888"/>
            <a:ext cx="144016" cy="129614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" name="Łącznik prosty ze strzałką 10"/>
          <p:cNvCxnSpPr/>
          <p:nvPr/>
        </p:nvCxnSpPr>
        <p:spPr>
          <a:xfrm>
            <a:off x="4427984" y="2420888"/>
            <a:ext cx="3744416" cy="23762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8721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endParaRPr lang="pl-PL" dirty="0"/>
          </a:p>
          <a:p>
            <a:pPr marL="109728" indent="0" algn="ctr">
              <a:buNone/>
            </a:pPr>
            <a:endParaRPr lang="pl-PL" sz="4000" dirty="0" smtClean="0"/>
          </a:p>
          <a:p>
            <a:pPr marL="109728" indent="0" algn="ctr">
              <a:buNone/>
            </a:pPr>
            <a:r>
              <a:rPr lang="pl-PL" sz="4000" dirty="0" smtClean="0"/>
              <a:t>WOLNOŚCI ZWIĄZKOWE</a:t>
            </a:r>
            <a:endParaRPr lang="pl-PL" sz="4000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ZWIĄZKI ZAWODOWE</a:t>
            </a:r>
            <a:endParaRPr lang="pl-PL" sz="2400" i="1" u="sng" dirty="0"/>
          </a:p>
        </p:txBody>
      </p:sp>
    </p:spTree>
    <p:extLst>
      <p:ext uri="{BB962C8B-B14F-4D97-AF65-F5344CB8AC3E}">
        <p14:creationId xmlns:p14="http://schemas.microsoft.com/office/powerpoint/2010/main" val="10678359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pPr algn="ctr"/>
            <a:r>
              <a:rPr lang="pl-PL" i="1" dirty="0" smtClean="0"/>
              <a:t>CZYM JEST ZWIAZEK ZAWODOWY?</a:t>
            </a:r>
          </a:p>
          <a:p>
            <a:endParaRPr lang="pl-PL" dirty="0"/>
          </a:p>
          <a:p>
            <a:pPr marL="109728" indent="0" algn="ctr">
              <a:buNone/>
            </a:pPr>
            <a:r>
              <a:rPr lang="pl-PL" dirty="0" smtClean="0"/>
              <a:t>CZYLI</a:t>
            </a:r>
            <a:endParaRPr lang="pl-PL" dirty="0"/>
          </a:p>
          <a:p>
            <a:pPr marL="109728" indent="0" algn="ctr">
              <a:buNone/>
            </a:pPr>
            <a:endParaRPr lang="pl-PL" sz="2800" dirty="0" smtClean="0"/>
          </a:p>
          <a:p>
            <a:pPr marL="109728" indent="0" algn="ctr">
              <a:buNone/>
            </a:pPr>
            <a:r>
              <a:rPr lang="pl-PL" sz="2800" dirty="0" smtClean="0"/>
              <a:t>ISTOTA ZWIĄZKU ZAWODOWEGO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ZWIĄZKI ZAWODOWE</a:t>
            </a:r>
            <a:endParaRPr lang="pl-PL" sz="2400" i="1" u="sng" dirty="0"/>
          </a:p>
        </p:txBody>
      </p:sp>
    </p:spTree>
    <p:extLst>
      <p:ext uri="{BB962C8B-B14F-4D97-AF65-F5344CB8AC3E}">
        <p14:creationId xmlns:p14="http://schemas.microsoft.com/office/powerpoint/2010/main" val="13819367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pPr marL="109728" indent="0" algn="ctr">
              <a:buNone/>
            </a:pPr>
            <a:r>
              <a:rPr lang="pl-PL" dirty="0" smtClean="0"/>
              <a:t>Aby zrealizować cel nadrzędny związku zawodowego zagwarantować trzeba:</a:t>
            </a:r>
          </a:p>
          <a:p>
            <a:pPr marL="109728" indent="0" algn="ctr">
              <a:buNone/>
            </a:pPr>
            <a:endParaRPr lang="pl-PL" dirty="0"/>
          </a:p>
          <a:p>
            <a:pPr marL="109728" indent="0">
              <a:buNone/>
            </a:pPr>
            <a:endParaRPr lang="pl-PL" dirty="0" smtClean="0"/>
          </a:p>
          <a:p>
            <a:pPr marL="109728" indent="0">
              <a:buNone/>
            </a:pPr>
            <a:r>
              <a:rPr lang="pl-PL" dirty="0" smtClean="0"/>
              <a:t>wolności związkowe    uprawnienia związkowe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ZWIĄZKI ZAWODOWE</a:t>
            </a:r>
            <a:endParaRPr lang="pl-PL" sz="2400" i="1" u="sng" dirty="0"/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2339752" y="2852936"/>
            <a:ext cx="2160240" cy="7920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>
            <a:off x="4499992" y="2852936"/>
            <a:ext cx="2016224" cy="7920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00918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endParaRPr lang="pl-PL" dirty="0"/>
          </a:p>
          <a:p>
            <a:pPr marL="109728" indent="0" algn="ctr">
              <a:buNone/>
            </a:pPr>
            <a:r>
              <a:rPr lang="pl-PL" sz="4000" dirty="0" smtClean="0"/>
              <a:t>NSZZ SOLIDARNOŚĆ</a:t>
            </a:r>
          </a:p>
          <a:p>
            <a:pPr marL="109728" indent="0" algn="ctr">
              <a:buNone/>
            </a:pPr>
            <a:endParaRPr lang="pl-PL" sz="4000" dirty="0"/>
          </a:p>
          <a:p>
            <a:pPr marL="109728" indent="0" algn="ctr">
              <a:buNone/>
            </a:pPr>
            <a:r>
              <a:rPr lang="pl-PL" sz="2400" dirty="0" smtClean="0"/>
              <a:t>Co oznacza skrót  „NSZZ” ?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ZWIĄZKI ZAWODOWE</a:t>
            </a:r>
            <a:endParaRPr lang="pl-PL" sz="2400" i="1" u="sng" dirty="0"/>
          </a:p>
        </p:txBody>
      </p:sp>
    </p:spTree>
    <p:extLst>
      <p:ext uri="{BB962C8B-B14F-4D97-AF65-F5344CB8AC3E}">
        <p14:creationId xmlns:p14="http://schemas.microsoft.com/office/powerpoint/2010/main" val="41642895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pPr marL="109728" indent="0" algn="ctr">
              <a:buNone/>
            </a:pPr>
            <a:r>
              <a:rPr lang="pl-PL" dirty="0" smtClean="0"/>
              <a:t>WOLNOŚCI ZWIĄZKOWE</a:t>
            </a:r>
          </a:p>
          <a:p>
            <a:pPr marL="109728" indent="0" algn="ctr">
              <a:buNone/>
            </a:pPr>
            <a:endParaRPr lang="pl-PL" dirty="0" smtClean="0"/>
          </a:p>
          <a:p>
            <a:pPr marL="109728" indent="0" algn="ctr">
              <a:buNone/>
            </a:pPr>
            <a:endParaRPr lang="pl-PL" dirty="0"/>
          </a:p>
          <a:p>
            <a:pPr marL="109728" indent="0">
              <a:buNone/>
            </a:pPr>
            <a:r>
              <a:rPr lang="pl-PL" dirty="0" smtClean="0"/>
              <a:t>Prawo koalicji </a:t>
            </a:r>
          </a:p>
          <a:p>
            <a:pPr marL="109728" indent="0" algn="ctr">
              <a:buNone/>
            </a:pPr>
            <a:r>
              <a:rPr lang="pl-PL" dirty="0" smtClean="0"/>
              <a:t>Samorządność</a:t>
            </a:r>
          </a:p>
          <a:p>
            <a:pPr marL="109728" indent="0" algn="r">
              <a:buNone/>
            </a:pPr>
            <a:r>
              <a:rPr lang="pl-PL" dirty="0" smtClean="0"/>
              <a:t>Niezależność</a:t>
            </a:r>
          </a:p>
          <a:p>
            <a:pPr marL="109728" indent="0" algn="ctr"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ZWIĄZKI ZAWODOWE</a:t>
            </a:r>
            <a:endParaRPr lang="pl-PL" sz="2400" i="1" u="sng" dirty="0"/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1691680" y="2492896"/>
            <a:ext cx="2808312" cy="7920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>
            <a:off x="4499992" y="2492896"/>
            <a:ext cx="0" cy="129614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ze strzałką 8"/>
          <p:cNvCxnSpPr/>
          <p:nvPr/>
        </p:nvCxnSpPr>
        <p:spPr>
          <a:xfrm>
            <a:off x="4499992" y="2492896"/>
            <a:ext cx="3096344" cy="16561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77047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pPr marL="109728" indent="0" algn="ctr">
              <a:buNone/>
            </a:pPr>
            <a:endParaRPr lang="pl-PL" dirty="0" smtClean="0"/>
          </a:p>
          <a:p>
            <a:pPr marL="109728" indent="0" algn="ctr">
              <a:buNone/>
            </a:pPr>
            <a:r>
              <a:rPr lang="pl-PL" dirty="0" smtClean="0"/>
              <a:t>WOLNOŚĆ ZWIĄZKOWA </a:t>
            </a:r>
          </a:p>
          <a:p>
            <a:pPr marL="109728" indent="0" algn="ctr">
              <a:buNone/>
            </a:pPr>
            <a:endParaRPr lang="pl-PL" dirty="0" smtClean="0"/>
          </a:p>
          <a:p>
            <a:pPr marL="109728" indent="0" algn="ctr">
              <a:buNone/>
            </a:pPr>
            <a:endParaRPr lang="pl-PL" dirty="0"/>
          </a:p>
          <a:p>
            <a:pPr marL="109728" indent="0" algn="ctr">
              <a:buNone/>
            </a:pPr>
            <a:r>
              <a:rPr lang="pl-PL" dirty="0" smtClean="0"/>
              <a:t>Jedno z praw człowieka!!!</a:t>
            </a:r>
          </a:p>
          <a:p>
            <a:pPr marL="109728" indent="0" algn="ctr"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ZWIĄZKI ZAWODOWE</a:t>
            </a:r>
            <a:endParaRPr lang="pl-PL" sz="2400" i="1" u="sng" dirty="0"/>
          </a:p>
        </p:txBody>
      </p:sp>
      <p:sp>
        <p:nvSpPr>
          <p:cNvPr id="4" name="Strzałka w dół 3"/>
          <p:cNvSpPr/>
          <p:nvPr/>
        </p:nvSpPr>
        <p:spPr>
          <a:xfrm>
            <a:off x="4211960" y="2924944"/>
            <a:ext cx="1008112" cy="8640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424346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ctr">
              <a:buNone/>
            </a:pPr>
            <a:r>
              <a:rPr lang="pl-PL" b="1" dirty="0" smtClean="0"/>
              <a:t>PRAWO MIĘDZYNARODOWE</a:t>
            </a:r>
          </a:p>
          <a:p>
            <a:pPr marL="109728" indent="0" algn="ctr">
              <a:buNone/>
            </a:pPr>
            <a:endParaRPr lang="pl-PL" b="1" dirty="0" smtClean="0"/>
          </a:p>
          <a:p>
            <a:pPr marL="109728" indent="0">
              <a:buNone/>
            </a:pPr>
            <a:r>
              <a:rPr lang="pl-PL" dirty="0" smtClean="0"/>
              <a:t>1. Pakty praw człowieka (art. 8 paktu praw ekonomicznych art. 22 Paktu praw politycznych)</a:t>
            </a:r>
          </a:p>
          <a:p>
            <a:pPr marL="109728" indent="0">
              <a:buNone/>
            </a:pPr>
            <a:endParaRPr lang="pl-PL" dirty="0" smtClean="0"/>
          </a:p>
          <a:p>
            <a:pPr marL="109728" indent="0">
              <a:buNone/>
            </a:pPr>
            <a:r>
              <a:rPr lang="pl-PL" dirty="0" smtClean="0"/>
              <a:t>2. Konwencje MOP (87/1948 – wolności związkowe, 98/1949 wolność zrzeszania się i rokowań, 135/1971 ochrona przedstawicieli pracowników)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ZWIĄZKI ZAWODOWE</a:t>
            </a:r>
            <a:endParaRPr lang="pl-PL" sz="2400" i="1" u="sng" dirty="0"/>
          </a:p>
        </p:txBody>
      </p:sp>
    </p:spTree>
    <p:extLst>
      <p:ext uri="{BB962C8B-B14F-4D97-AF65-F5344CB8AC3E}">
        <p14:creationId xmlns:p14="http://schemas.microsoft.com/office/powerpoint/2010/main" val="28716830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ctr">
              <a:buNone/>
            </a:pPr>
            <a:r>
              <a:rPr lang="pl-PL" b="1" dirty="0" smtClean="0"/>
              <a:t>PRAWO MIĘDZYNARODOWE</a:t>
            </a:r>
          </a:p>
          <a:p>
            <a:pPr marL="109728" indent="0" algn="ctr">
              <a:buNone/>
            </a:pPr>
            <a:endParaRPr lang="pl-PL" b="1" dirty="0" smtClean="0"/>
          </a:p>
          <a:p>
            <a:pPr marL="109728" indent="0">
              <a:buNone/>
            </a:pPr>
            <a:r>
              <a:rPr lang="pl-PL" dirty="0" smtClean="0"/>
              <a:t>3. Art. 11.1 Europejskiej konwencji o ochronie praw człowieka i podstawowych wolności z 1950 r.</a:t>
            </a:r>
          </a:p>
          <a:p>
            <a:pPr marL="109728" indent="0">
              <a:buNone/>
            </a:pPr>
            <a:endParaRPr lang="pl-PL" dirty="0" smtClean="0"/>
          </a:p>
          <a:p>
            <a:pPr marL="109728" indent="0">
              <a:buNone/>
            </a:pPr>
            <a:r>
              <a:rPr lang="pl-PL" dirty="0" smtClean="0"/>
              <a:t>4. Art. 5 Europejskiej kart socjalnej z 1961 r.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ZWIĄZKI ZAWODOWE</a:t>
            </a:r>
            <a:endParaRPr lang="pl-PL" sz="2400" i="1" u="sng" dirty="0"/>
          </a:p>
        </p:txBody>
      </p:sp>
    </p:spTree>
    <p:extLst>
      <p:ext uri="{BB962C8B-B14F-4D97-AF65-F5344CB8AC3E}">
        <p14:creationId xmlns:p14="http://schemas.microsoft.com/office/powerpoint/2010/main" val="5272994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104</TotalTime>
  <Words>222</Words>
  <Application>Microsoft Office PowerPoint</Application>
  <PresentationFormat>Pokaz na ekranie (4:3)</PresentationFormat>
  <Paragraphs>113</Paragraphs>
  <Slides>14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15" baseType="lpstr">
      <vt:lpstr>Hol</vt:lpstr>
      <vt:lpstr>ZWIĄZKI ZAWODOWE</vt:lpstr>
      <vt:lpstr>ZWIĄZKI ZAWODOWE</vt:lpstr>
      <vt:lpstr>ZWIĄZKI ZAWODOWE</vt:lpstr>
      <vt:lpstr>ZWIĄZKI ZAWODOWE</vt:lpstr>
      <vt:lpstr>ZWIĄZKI ZAWODOWE</vt:lpstr>
      <vt:lpstr>ZWIĄZKI ZAWODOWE</vt:lpstr>
      <vt:lpstr>ZWIĄZKI ZAWODOWE</vt:lpstr>
      <vt:lpstr>ZWIĄZKI ZAWODOWE</vt:lpstr>
      <vt:lpstr>ZWIĄZKI ZAWODOWE</vt:lpstr>
      <vt:lpstr>ZWIĄZKI ZAWODOWE</vt:lpstr>
      <vt:lpstr>ZWIĄZKI ZAWODOWE</vt:lpstr>
      <vt:lpstr>ZWIĄZKI ZAWODOWE</vt:lpstr>
      <vt:lpstr>ZWIĄZKI ZAWODOWE</vt:lpstr>
      <vt:lpstr>ZWIĄZKI ZAWODOWE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ZWIĄZKI ZAWODOWE</dc:title>
  <dc:creator>Jacek</dc:creator>
  <cp:lastModifiedBy>Jacek</cp:lastModifiedBy>
  <cp:revision>7</cp:revision>
  <dcterms:created xsi:type="dcterms:W3CDTF">2016-03-17T08:32:11Z</dcterms:created>
  <dcterms:modified xsi:type="dcterms:W3CDTF">2016-03-17T10:16:48Z</dcterms:modified>
</cp:coreProperties>
</file>