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70" r:id="rId11"/>
    <p:sldId id="268" r:id="rId12"/>
    <p:sldId id="269" r:id="rId13"/>
    <p:sldId id="271" r:id="rId14"/>
    <p:sldId id="272" r:id="rId15"/>
    <p:sldId id="265" r:id="rId16"/>
    <p:sldId id="273" r:id="rId17"/>
    <p:sldId id="266" r:id="rId18"/>
    <p:sldId id="267" r:id="rId19"/>
    <p:sldId id="276" r:id="rId20"/>
    <p:sldId id="275" r:id="rId21"/>
    <p:sldId id="274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Zbiorowe prawo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(2) PRAWO PRACY 2</a:t>
            </a:r>
          </a:p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pl-PL" dirty="0" smtClean="0"/>
              <a:t>Źródła ZPP</a:t>
            </a:r>
          </a:p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KONSTYTUCJA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RZECZYPOSPOLITEJ POLSKIEJ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2 kwietnia 1997 r.</a:t>
            </a:r>
          </a:p>
          <a:p>
            <a:pPr algn="ctr">
              <a:buNone/>
            </a:pPr>
            <a:r>
              <a:rPr lang="pl-PL" b="1" dirty="0" smtClean="0"/>
              <a:t>Dz.U.1997.78.483 ze zm.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 12.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	Rzeczpospolita Polska zapewnia wolność tworzenia i działania związków zawodowych, organizacji społeczno-zawodowych rolników, stowarzyszeń, ruchów obywatelskich, innych dobrowolnych zrzeszeń oraz fundacji.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1. Zapewnia się </a:t>
            </a:r>
            <a:r>
              <a:rPr lang="pl-PL" b="1" u="sng" dirty="0" smtClean="0"/>
              <a:t>wolność zrzeszania się </a:t>
            </a:r>
            <a:r>
              <a:rPr lang="pl-PL" dirty="0" smtClean="0"/>
              <a:t>w związkach zawodowych, organizacjach społeczno-zawodowych rolników oraz w organizacjach pracodawców.</a:t>
            </a:r>
          </a:p>
          <a:p>
            <a:pPr>
              <a:buNone/>
            </a:pPr>
            <a:r>
              <a:rPr lang="pl-PL" dirty="0" smtClean="0"/>
              <a:t>2. Związki zawodowe oraz pracodawcy i ich organizacje mają </a:t>
            </a:r>
            <a:r>
              <a:rPr lang="pl-PL" b="1" u="sng" dirty="0" smtClean="0"/>
              <a:t>prawo do rokowań</a:t>
            </a:r>
            <a:r>
              <a:rPr lang="pl-PL" dirty="0" smtClean="0"/>
              <a:t>, w szczególności w celu </a:t>
            </a:r>
            <a:r>
              <a:rPr lang="pl-PL" b="1" u="sng" dirty="0" smtClean="0"/>
              <a:t>rozwiązywania sporów zbiorowych</a:t>
            </a:r>
            <a:r>
              <a:rPr lang="pl-PL" dirty="0" smtClean="0"/>
              <a:t>, oraz do </a:t>
            </a:r>
            <a:r>
              <a:rPr lang="pl-PL" b="1" u="sng" dirty="0" smtClean="0"/>
              <a:t>zawierania układów zbiorowych pracy</a:t>
            </a:r>
            <a:r>
              <a:rPr lang="pl-PL" dirty="0" smtClean="0"/>
              <a:t> i </a:t>
            </a:r>
            <a:r>
              <a:rPr lang="pl-PL" b="1" u="sng" dirty="0" smtClean="0"/>
              <a:t>innych porozumień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3. Związkom zawodowym przysługuje </a:t>
            </a:r>
            <a:r>
              <a:rPr lang="pl-PL" b="1" u="sng" dirty="0" smtClean="0"/>
              <a:t>prawo do organizowania strajków pracowniczych i innych form protestu</a:t>
            </a:r>
            <a:r>
              <a:rPr lang="pl-PL" dirty="0" smtClean="0"/>
              <a:t> w granicach określonych w ustawie. Ze względu na dobro publiczne ustawa może ograniczyć prowadzenie strajku lub zakazać go w odniesieniu do określonych kategorii pracowników lub w określonych dziedzinach.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4. Zakres wolności zrzeszania się w związkach zawodowych i organizacjach pracodawców oraz innych wolności związkowych może podlegać tylko takim ograniczeniom ustawowym, jakie są dopuszczalne przez wiążące Rzeczpospolitą Polską umowy międzynarodowe.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Ustawa z dnia 26 czerwca 1974 r.</a:t>
            </a:r>
          </a:p>
          <a:p>
            <a:pPr algn="ctr">
              <a:buNone/>
            </a:pPr>
            <a:r>
              <a:rPr lang="pl-PL" b="1" dirty="0" smtClean="0"/>
              <a:t>KODEKS PRACY</a:t>
            </a:r>
          </a:p>
          <a:p>
            <a:pPr algn="ctr">
              <a:buNone/>
            </a:pPr>
            <a:r>
              <a:rPr lang="pl-PL" b="1" dirty="0" smtClean="0"/>
              <a:t>Dz.U.2014.1502 </a:t>
            </a:r>
            <a:r>
              <a:rPr lang="pl-PL" b="1" dirty="0" err="1" smtClean="0"/>
              <a:t>j.t</a:t>
            </a:r>
            <a:r>
              <a:rPr lang="pl-PL" b="1" dirty="0" smtClean="0"/>
              <a:t>. ze zm.</a:t>
            </a:r>
          </a:p>
          <a:p>
            <a:pPr algn="ctr">
              <a:buNone/>
            </a:pPr>
            <a:r>
              <a:rPr lang="pl-PL" b="1" dirty="0" smtClean="0"/>
              <a:t> 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ZASADY PRAWA PRACY</a:t>
            </a:r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1. Pracownicy i pracodawcy, w celu reprezentacji i obrony swoich praw i interesów, mają prawo tworzyć organizacje i przystępować do tych organizacji.</a:t>
            </a:r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2. Zasady tworzenia i działania organizacji, o których mowa w § 1, określa ustawa o związkach zawodowych, ustawa o organizacjach pracodawców oraz inne przepisy prawa.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ZASADY </a:t>
            </a:r>
            <a:r>
              <a:rPr lang="pl-PL" b="1" dirty="0" smtClean="0"/>
              <a:t>PRAWA PRACY </a:t>
            </a:r>
            <a:endParaRPr lang="pl-PL" b="1" dirty="0" smtClean="0"/>
          </a:p>
          <a:p>
            <a:pPr algn="ctr"/>
            <a:endParaRPr lang="pl-PL" b="1" dirty="0" smtClean="0"/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Pracownicy uczestniczą w zarządzaniu zakładem pracy w zakresie i na zasadach określonych w odrębnych przepisach.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ZASADY PRAWA PRACY </a:t>
            </a:r>
          </a:p>
          <a:p>
            <a:endParaRPr lang="pl-PL" b="1" dirty="0" smtClean="0"/>
          </a:p>
          <a:p>
            <a:pPr>
              <a:buNone/>
            </a:pPr>
            <a:r>
              <a:rPr lang="pl-PL" b="1" dirty="0" smtClean="0"/>
              <a:t>	Art. 18</a:t>
            </a:r>
            <a:r>
              <a:rPr lang="pl-PL" b="1" baseline="30000" dirty="0" smtClean="0"/>
              <a:t>3</a:t>
            </a:r>
            <a:r>
              <a:rPr lang="pl-PL" b="1" dirty="0" smtClean="0"/>
              <a:t>.</a:t>
            </a:r>
            <a:r>
              <a:rPr lang="pl-PL" dirty="0" smtClean="0"/>
              <a:t> Pracodawcy oraz organy administracji są obowiązani tworzyć warunki umożliwiające korzystanie z uprawnień określonych w przepisach, o których mowa w art. 18</a:t>
            </a:r>
            <a:r>
              <a:rPr lang="pl-PL" baseline="30000" dirty="0" smtClean="0"/>
              <a:t>1</a:t>
            </a:r>
            <a:r>
              <a:rPr lang="pl-PL" dirty="0" smtClean="0"/>
              <a:t> i 18</a:t>
            </a:r>
            <a:r>
              <a:rPr lang="pl-PL" baseline="30000" dirty="0" smtClean="0"/>
              <a:t>2</a:t>
            </a:r>
            <a:r>
              <a:rPr lang="pl-PL" dirty="0" smtClean="0"/>
              <a:t>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SZCZEGÓŁOWE UPRAWNIENIA ZAKŁADOWEJ ORGANIZACJI ZWIĄZKOWEJ </a:t>
            </a:r>
          </a:p>
          <a:p>
            <a:pPr marL="109728" indent="0" algn="ctr">
              <a:buNone/>
            </a:pPr>
            <a:r>
              <a:rPr lang="pl-PL" dirty="0" smtClean="0"/>
              <a:t>W INDYWIDULANYCH SPRAWACH PRACOWNICZYCH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01392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BRAK USTAWOWEJ DEFINICJI ZPP</a:t>
            </a:r>
          </a:p>
          <a:p>
            <a:endParaRPr lang="pl-PL" dirty="0" smtClean="0"/>
          </a:p>
          <a:p>
            <a:r>
              <a:rPr lang="pl-PL" dirty="0" smtClean="0"/>
              <a:t>SPORY WOKÓŁ POJĘCIA ZPP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IPP – PIERWOTNE HISTORYCZNIE I GENETYCZNIE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ZPP – POJAWIA SIĘ I ISTNIEJE ZE WZGLĘDU NA POTRZBĘ OPTYMALIZACJI IPP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dirty="0" smtClean="0"/>
              <a:t>ZASADY TWORZENIA REGULAMINÓW (PRACY, WYNAGRADZANIA ) </a:t>
            </a:r>
          </a:p>
          <a:p>
            <a:pPr marL="109728" indent="0" algn="ctr">
              <a:buNone/>
            </a:pPr>
            <a:r>
              <a:rPr lang="pl-PL" dirty="0" smtClean="0"/>
              <a:t>ORAZ </a:t>
            </a:r>
          </a:p>
          <a:p>
            <a:pPr marL="109728" indent="0" algn="ctr">
              <a:buNone/>
            </a:pPr>
            <a:r>
              <a:rPr lang="pl-PL" dirty="0" smtClean="0"/>
              <a:t>ZAWIERANIA UKŁADÓW ZBIOROWYCH PRACY (ZAKŁADOWYCH I PONADZAKŁADOWYCH)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253878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USTAWY:</a:t>
            </a:r>
          </a:p>
          <a:p>
            <a:endParaRPr lang="pl-PL" dirty="0"/>
          </a:p>
          <a:p>
            <a:r>
              <a:rPr lang="pl-PL" dirty="0" smtClean="0"/>
              <a:t>Ustawa z dn. 23 maja 1991 r. </a:t>
            </a:r>
            <a:r>
              <a:rPr lang="pl-PL" i="1" dirty="0" smtClean="0"/>
              <a:t>o związkach zawodowych</a:t>
            </a:r>
          </a:p>
          <a:p>
            <a:r>
              <a:rPr lang="pl-PL" dirty="0"/>
              <a:t>Ustawa z dn. 23 maja 1991 </a:t>
            </a:r>
            <a:r>
              <a:rPr lang="pl-PL" dirty="0" smtClean="0"/>
              <a:t>r. </a:t>
            </a:r>
            <a:r>
              <a:rPr lang="pl-PL" i="1" dirty="0"/>
              <a:t>o </a:t>
            </a:r>
            <a:r>
              <a:rPr lang="pl-PL" i="1" dirty="0" smtClean="0"/>
              <a:t>rozwiązywaniu sporów zbiorowych</a:t>
            </a:r>
          </a:p>
          <a:p>
            <a:r>
              <a:rPr lang="pl-PL" dirty="0" smtClean="0"/>
              <a:t>Ustawa </a:t>
            </a:r>
            <a:r>
              <a:rPr lang="pl-PL" dirty="0"/>
              <a:t>z dn. 23 maja 1991 r. </a:t>
            </a:r>
            <a:r>
              <a:rPr lang="pl-PL" i="1" dirty="0"/>
              <a:t>o </a:t>
            </a:r>
            <a:r>
              <a:rPr lang="pl-PL" i="1" dirty="0" smtClean="0"/>
              <a:t>organizacjach pracodawców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661886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USTAWY:</a:t>
            </a:r>
          </a:p>
          <a:p>
            <a:r>
              <a:rPr lang="pl-PL" dirty="0" smtClean="0"/>
              <a:t>Ustawa z dn. 13 marca 2003 r. </a:t>
            </a:r>
            <a:r>
              <a:rPr lang="pl-PL" i="1" dirty="0" smtClean="0"/>
              <a:t>o szczególnych zasadach rozwiązywania z pracownikami stosunków pracy z przyczyn niedotyczących pracowników</a:t>
            </a:r>
          </a:p>
          <a:p>
            <a:r>
              <a:rPr lang="pl-PL" dirty="0" smtClean="0"/>
              <a:t>Ustawa z dn. 7 kwietnia 2006 r. </a:t>
            </a:r>
            <a:r>
              <a:rPr lang="pl-PL" i="1" dirty="0" smtClean="0"/>
              <a:t>o informowaniu pracowników i przeprowadzaniu z nimi konsultacji</a:t>
            </a:r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4056316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USTAWY:</a:t>
            </a:r>
          </a:p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Ustawa z dn. </a:t>
            </a:r>
            <a:r>
              <a:rPr lang="pl-PL" dirty="0"/>
              <a:t>25 września 1981 r. o </a:t>
            </a:r>
            <a:r>
              <a:rPr lang="pl-PL" i="1" dirty="0"/>
              <a:t>samorządzie załogi przedsiębiorstwa </a:t>
            </a:r>
            <a:r>
              <a:rPr lang="pl-PL" i="1" dirty="0" smtClean="0"/>
              <a:t>państwowego</a:t>
            </a:r>
          </a:p>
          <a:p>
            <a:r>
              <a:rPr lang="pl-PL" dirty="0"/>
              <a:t>Ustawa z </a:t>
            </a:r>
            <a:r>
              <a:rPr lang="pl-PL" dirty="0" smtClean="0"/>
              <a:t>dni. 25 </a:t>
            </a:r>
            <a:r>
              <a:rPr lang="pl-PL" dirty="0"/>
              <a:t>września 1981 r. o </a:t>
            </a:r>
            <a:r>
              <a:rPr lang="pl-PL" i="1" dirty="0"/>
              <a:t>przedsiębiorstwach państwowych</a:t>
            </a:r>
            <a:r>
              <a:rPr lang="pl-PL" dirty="0"/>
              <a:t>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137364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USTAWY:</a:t>
            </a:r>
          </a:p>
          <a:p>
            <a:endParaRPr lang="pl-PL" dirty="0"/>
          </a:p>
          <a:p>
            <a:r>
              <a:rPr lang="pl-PL" dirty="0" smtClean="0"/>
              <a:t>Ustawa z dn. 5 kwietnia 2002 r. </a:t>
            </a:r>
            <a:r>
              <a:rPr lang="pl-PL" i="1" dirty="0" smtClean="0"/>
              <a:t>o europejskiej radzie zakładowej</a:t>
            </a:r>
          </a:p>
          <a:p>
            <a:r>
              <a:rPr lang="pl-PL" dirty="0" smtClean="0"/>
              <a:t>Ustawa z dn. 22 lipca 2006 r. </a:t>
            </a:r>
            <a:r>
              <a:rPr lang="pl-PL" i="1" dirty="0" smtClean="0"/>
              <a:t>o spółdzielni europejskiej</a:t>
            </a:r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90198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ZPP – ODRĘBNA CZĘŚĆ PP ODRÓŻNIAJĄCA SIĘ PRZEDMIOTEM REGULACJI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ZPP – UJĘCIE FUNKCJONALNE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dirty="0" smtClean="0"/>
              <a:t>Indywidualne </a:t>
            </a:r>
          </a:p>
          <a:p>
            <a:pPr algn="ctr">
              <a:buNone/>
            </a:pPr>
            <a:r>
              <a:rPr lang="pl-PL" dirty="0" smtClean="0"/>
              <a:t>prawo pracy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Zbiorowe prawo pracy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sp>
        <p:nvSpPr>
          <p:cNvPr id="5" name="Elipsa 4"/>
          <p:cNvSpPr/>
          <p:nvPr/>
        </p:nvSpPr>
        <p:spPr>
          <a:xfrm>
            <a:off x="2987824" y="2636912"/>
            <a:ext cx="360040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971600" y="1844824"/>
            <a:ext cx="7416824" cy="41044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górę 7"/>
          <p:cNvSpPr/>
          <p:nvPr/>
        </p:nvSpPr>
        <p:spPr>
          <a:xfrm>
            <a:off x="4139952" y="4149080"/>
            <a:ext cx="936104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ZPP (w ujęciu funkcjonalnym) TWORZY: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organizacyjne i prawne warunki optymalnego  funkcjonowania IPP, oraz </a:t>
            </a:r>
          </a:p>
          <a:p>
            <a:r>
              <a:rPr lang="pl-PL" dirty="0" smtClean="0"/>
              <a:t>ramy organizacyjno-prawne dla realizacji </a:t>
            </a:r>
            <a:r>
              <a:rPr lang="pl-PL" u="sng" dirty="0" smtClean="0"/>
              <a:t>interesów</a:t>
            </a:r>
            <a:r>
              <a:rPr lang="pl-PL" dirty="0" smtClean="0"/>
              <a:t> stron stosunku pracy.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ZPP jako część PP  wyróżniana ze względu na specyficzną kategorią stosunków pracy: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Czyli tzw. zbiorowe stosunki pracy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Podmioty zbiorowych stosunków pracy:</a:t>
            </a:r>
          </a:p>
          <a:p>
            <a:r>
              <a:rPr lang="pl-PL" dirty="0" smtClean="0"/>
              <a:t>związki zawodowe, </a:t>
            </a:r>
          </a:p>
          <a:p>
            <a:r>
              <a:rPr lang="pl-PL" dirty="0" smtClean="0"/>
              <a:t>załoga zakładu pracy, </a:t>
            </a:r>
          </a:p>
          <a:p>
            <a:r>
              <a:rPr lang="pl-PL" dirty="0" smtClean="0"/>
              <a:t>pracodawca, </a:t>
            </a:r>
          </a:p>
          <a:p>
            <a:r>
              <a:rPr lang="pl-PL" dirty="0" smtClean="0"/>
              <a:t>organizacje pracodawców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pl-PL" b="1" dirty="0" smtClean="0"/>
              <a:t>Przedmiot zbiorowego prawa pracy</a:t>
            </a:r>
          </a:p>
          <a:p>
            <a:r>
              <a:rPr lang="pl-PL" dirty="0" smtClean="0"/>
              <a:t>Prawna regulacji działalności związków zawodowych, </a:t>
            </a:r>
          </a:p>
          <a:p>
            <a:r>
              <a:rPr lang="pl-PL" dirty="0" smtClean="0"/>
              <a:t>Uprawnienia załogi zakładu pracy, </a:t>
            </a:r>
          </a:p>
          <a:p>
            <a:r>
              <a:rPr lang="pl-PL" dirty="0" smtClean="0"/>
              <a:t>Prawna regulacji działalności organizacji pracodawców</a:t>
            </a:r>
          </a:p>
          <a:p>
            <a:r>
              <a:rPr lang="pl-PL" dirty="0" smtClean="0"/>
              <a:t>Rozwiązywanie sporów zbiorowych</a:t>
            </a:r>
          </a:p>
          <a:p>
            <a:r>
              <a:rPr lang="pl-PL" dirty="0" smtClean="0"/>
              <a:t>Tworzenie norm autonomicznego prawa pracy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469</Words>
  <Application>Microsoft Office PowerPoint</Application>
  <PresentationFormat>Pokaz na ekranie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Hol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Zbiorowe prawo pracy</dc:title>
  <dc:creator>borowicz</dc:creator>
  <cp:lastModifiedBy>Jacek</cp:lastModifiedBy>
  <cp:revision>11</cp:revision>
  <dcterms:created xsi:type="dcterms:W3CDTF">2016-03-16T11:00:13Z</dcterms:created>
  <dcterms:modified xsi:type="dcterms:W3CDTF">2016-03-17T10:14:55Z</dcterms:modified>
</cp:coreProperties>
</file>