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57" r:id="rId6"/>
    <p:sldId id="261" r:id="rId7"/>
    <p:sldId id="262" r:id="rId8"/>
    <p:sldId id="263" r:id="rId9"/>
    <p:sldId id="264" r:id="rId10"/>
    <p:sldId id="270" r:id="rId11"/>
    <p:sldId id="268" r:id="rId12"/>
    <p:sldId id="269" r:id="rId13"/>
    <p:sldId id="271" r:id="rId14"/>
    <p:sldId id="272" r:id="rId15"/>
    <p:sldId id="265" r:id="rId16"/>
    <p:sldId id="273" r:id="rId17"/>
    <p:sldId id="266" r:id="rId18"/>
    <p:sldId id="267" r:id="rId19"/>
    <p:sldId id="276" r:id="rId20"/>
    <p:sldId id="275" r:id="rId21"/>
    <p:sldId id="274" r:id="rId22"/>
    <p:sldId id="277" r:id="rId23"/>
    <p:sldId id="279" r:id="rId24"/>
    <p:sldId id="278" r:id="rId25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394E5C8-EB61-4020-9B6F-A388CEB3D3A3}" type="datetimeFigureOut">
              <a:rPr lang="pl-PL" smtClean="0"/>
              <a:t>2016-03-17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2985B37-AA8E-4A49-BA19-DE0F4FE3B74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94E5C8-EB61-4020-9B6F-A388CEB3D3A3}" type="datetimeFigureOut">
              <a:rPr lang="pl-PL" smtClean="0"/>
              <a:t>2016-03-17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985B37-AA8E-4A49-BA19-DE0F4FE3B74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94E5C8-EB61-4020-9B6F-A388CEB3D3A3}" type="datetimeFigureOut">
              <a:rPr lang="pl-PL" smtClean="0"/>
              <a:t>2016-03-17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985B37-AA8E-4A49-BA19-DE0F4FE3B74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94E5C8-EB61-4020-9B6F-A388CEB3D3A3}" type="datetimeFigureOut">
              <a:rPr lang="pl-PL" smtClean="0"/>
              <a:t>2016-03-17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985B37-AA8E-4A49-BA19-DE0F4FE3B745}" type="slidenum">
              <a:rPr lang="pl-PL" smtClean="0"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94E5C8-EB61-4020-9B6F-A388CEB3D3A3}" type="datetimeFigureOut">
              <a:rPr lang="pl-PL" smtClean="0"/>
              <a:t>2016-03-17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985B37-AA8E-4A49-BA19-DE0F4FE3B745}" type="slidenum">
              <a:rPr lang="pl-PL" smtClean="0"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94E5C8-EB61-4020-9B6F-A388CEB3D3A3}" type="datetimeFigureOut">
              <a:rPr lang="pl-PL" smtClean="0"/>
              <a:t>2016-03-17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985B37-AA8E-4A49-BA19-DE0F4FE3B745}" type="slidenum">
              <a:rPr lang="pl-PL" smtClean="0"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94E5C8-EB61-4020-9B6F-A388CEB3D3A3}" type="datetimeFigureOut">
              <a:rPr lang="pl-PL" smtClean="0"/>
              <a:t>2016-03-17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985B37-AA8E-4A49-BA19-DE0F4FE3B745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94E5C8-EB61-4020-9B6F-A388CEB3D3A3}" type="datetimeFigureOut">
              <a:rPr lang="pl-PL" smtClean="0"/>
              <a:t>2016-03-17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985B37-AA8E-4A49-BA19-DE0F4FE3B745}" type="slidenum">
              <a:rPr lang="pl-PL" smtClean="0"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94E5C8-EB61-4020-9B6F-A388CEB3D3A3}" type="datetimeFigureOut">
              <a:rPr lang="pl-PL" smtClean="0"/>
              <a:t>2016-03-17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985B37-AA8E-4A49-BA19-DE0F4FE3B74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394E5C8-EB61-4020-9B6F-A388CEB3D3A3}" type="datetimeFigureOut">
              <a:rPr lang="pl-PL" smtClean="0"/>
              <a:t>2016-03-17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985B37-AA8E-4A49-BA19-DE0F4FE3B745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394E5C8-EB61-4020-9B6F-A388CEB3D3A3}" type="datetimeFigureOut">
              <a:rPr lang="pl-PL" smtClean="0"/>
              <a:t>2016-03-17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2985B37-AA8E-4A49-BA19-DE0F4FE3B745}" type="slidenum">
              <a:rPr lang="pl-PL" smtClean="0"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394E5C8-EB61-4020-9B6F-A388CEB3D3A3}" type="datetimeFigureOut">
              <a:rPr lang="pl-PL" smtClean="0"/>
              <a:t>2016-03-17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2985B37-AA8E-4A49-BA19-DE0F4FE3B745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Zbiorowe prawo pracy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pl-PL" dirty="0" smtClean="0"/>
              <a:t>SSA (2) PRAWO PRACY 2</a:t>
            </a:r>
          </a:p>
          <a:p>
            <a:pPr algn="r"/>
            <a:r>
              <a:rPr lang="pl-PL" dirty="0" smtClean="0"/>
              <a:t>Dr Jacek Borowicz</a:t>
            </a:r>
            <a:endParaRPr lang="pl-P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r>
              <a:rPr lang="pl-PL" dirty="0" smtClean="0"/>
              <a:t>Źródła ZPP</a:t>
            </a:r>
          </a:p>
          <a:p>
            <a:endParaRPr lang="pl-PL" b="1" dirty="0" smtClean="0"/>
          </a:p>
          <a:p>
            <a:pPr algn="ctr">
              <a:buNone/>
            </a:pPr>
            <a:r>
              <a:rPr lang="pl-PL" b="1" dirty="0" smtClean="0"/>
              <a:t>KONSTYTUCJA</a:t>
            </a:r>
            <a:endParaRPr lang="pl-PL" dirty="0" smtClean="0"/>
          </a:p>
          <a:p>
            <a:pPr algn="ctr">
              <a:buNone/>
            </a:pPr>
            <a:r>
              <a:rPr lang="pl-PL" b="1" dirty="0" smtClean="0"/>
              <a:t>RZECZYPOSPOLITEJ POLSKIEJ</a:t>
            </a:r>
            <a:endParaRPr lang="pl-PL" dirty="0" smtClean="0"/>
          </a:p>
          <a:p>
            <a:pPr algn="ctr">
              <a:buNone/>
            </a:pPr>
            <a:r>
              <a:rPr lang="pl-PL" dirty="0" smtClean="0"/>
              <a:t>z dnia 2 kwietnia 1997 r.</a:t>
            </a:r>
          </a:p>
          <a:p>
            <a:pPr algn="ctr">
              <a:buNone/>
            </a:pPr>
            <a:r>
              <a:rPr lang="pl-PL" b="1" dirty="0" smtClean="0"/>
              <a:t>Dz.U.1997.78.483 ze zm.</a:t>
            </a: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 smtClean="0"/>
              <a:t>Zbiorowe prawo pracy</a:t>
            </a:r>
            <a:endParaRPr lang="pl-PL" sz="2000" u="sng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endParaRPr lang="pl-PL" b="1" dirty="0" smtClean="0"/>
          </a:p>
          <a:p>
            <a:pPr algn="ctr">
              <a:buNone/>
            </a:pPr>
            <a:r>
              <a:rPr lang="pl-PL" b="1" dirty="0" smtClean="0"/>
              <a:t>Art. 12.</a:t>
            </a:r>
            <a:r>
              <a:rPr lang="pl-PL" dirty="0" smtClean="0"/>
              <a:t> </a:t>
            </a:r>
          </a:p>
          <a:p>
            <a:pPr>
              <a:buNone/>
            </a:pPr>
            <a:r>
              <a:rPr lang="pl-PL" dirty="0" smtClean="0"/>
              <a:t>	Rzeczpospolita Polska zapewnia wolność tworzenia i działania związków zawodowych, organizacji społeczno-zawodowych rolników, stowarzyszeń, ruchów obywatelskich, innych dobrowolnych zrzeszeń oraz fundacji.</a:t>
            </a:r>
          </a:p>
          <a:p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 smtClean="0"/>
              <a:t>Zbiorowe prawo pracy</a:t>
            </a:r>
            <a:endParaRPr lang="pl-PL" sz="2000" u="sng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ctr">
              <a:buNone/>
            </a:pPr>
            <a:r>
              <a:rPr lang="pl-PL" b="1" dirty="0" smtClean="0"/>
              <a:t>Art. 59.</a:t>
            </a:r>
            <a:r>
              <a:rPr lang="pl-PL" dirty="0" smtClean="0"/>
              <a:t> </a:t>
            </a:r>
          </a:p>
          <a:p>
            <a:pPr>
              <a:buNone/>
            </a:pPr>
            <a:r>
              <a:rPr lang="pl-PL" dirty="0" smtClean="0"/>
              <a:t>1. Zapewnia się </a:t>
            </a:r>
            <a:r>
              <a:rPr lang="pl-PL" b="1" u="sng" dirty="0" smtClean="0"/>
              <a:t>wolność zrzeszania się </a:t>
            </a:r>
            <a:r>
              <a:rPr lang="pl-PL" dirty="0" smtClean="0"/>
              <a:t>w związkach zawodowych, organizacjach społeczno-zawodowych rolników oraz w organizacjach pracodawców.</a:t>
            </a:r>
          </a:p>
          <a:p>
            <a:pPr>
              <a:buNone/>
            </a:pPr>
            <a:r>
              <a:rPr lang="pl-PL" dirty="0" smtClean="0"/>
              <a:t>2. Związki zawodowe oraz pracodawcy i ich organizacje mają </a:t>
            </a:r>
            <a:r>
              <a:rPr lang="pl-PL" b="1" u="sng" dirty="0" smtClean="0"/>
              <a:t>prawo do rokowań</a:t>
            </a:r>
            <a:r>
              <a:rPr lang="pl-PL" dirty="0" smtClean="0"/>
              <a:t>, w szczególności w celu </a:t>
            </a:r>
            <a:r>
              <a:rPr lang="pl-PL" b="1" u="sng" dirty="0" smtClean="0"/>
              <a:t>rozwiązywania sporów zbiorowych</a:t>
            </a:r>
            <a:r>
              <a:rPr lang="pl-PL" dirty="0" smtClean="0"/>
              <a:t>, oraz do </a:t>
            </a:r>
            <a:r>
              <a:rPr lang="pl-PL" b="1" u="sng" dirty="0" smtClean="0"/>
              <a:t>zawierania układów zbiorowych pracy</a:t>
            </a:r>
            <a:r>
              <a:rPr lang="pl-PL" dirty="0" smtClean="0"/>
              <a:t> i </a:t>
            </a:r>
            <a:r>
              <a:rPr lang="pl-PL" b="1" u="sng" dirty="0" smtClean="0"/>
              <a:t>innych porozumień</a:t>
            </a:r>
            <a:r>
              <a:rPr lang="pl-PL" dirty="0" smtClean="0"/>
              <a:t>.</a:t>
            </a:r>
          </a:p>
          <a:p>
            <a:pPr>
              <a:buNone/>
            </a:pP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 smtClean="0"/>
              <a:t>Zbiorowe prawo pracy</a:t>
            </a:r>
            <a:endParaRPr lang="pl-PL" sz="2000" u="sng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ctr">
              <a:buNone/>
            </a:pPr>
            <a:r>
              <a:rPr lang="pl-PL" b="1" dirty="0" smtClean="0"/>
              <a:t>Art. 59.</a:t>
            </a:r>
            <a:r>
              <a:rPr lang="pl-PL" dirty="0" smtClean="0"/>
              <a:t> </a:t>
            </a:r>
          </a:p>
          <a:p>
            <a:pPr>
              <a:buNone/>
            </a:pPr>
            <a:r>
              <a:rPr lang="pl-PL" dirty="0" smtClean="0"/>
              <a:t>3. Związkom zawodowym przysługuje </a:t>
            </a:r>
            <a:r>
              <a:rPr lang="pl-PL" b="1" u="sng" dirty="0" smtClean="0"/>
              <a:t>prawo do organizowania strajków pracowniczych i innych form protestu</a:t>
            </a:r>
            <a:r>
              <a:rPr lang="pl-PL" dirty="0" smtClean="0"/>
              <a:t> w granicach określonych w ustawie. Ze względu na dobro publiczne ustawa może ograniczyć prowadzenie strajku lub zakazać go w odniesieniu do określonych kategorii pracowników lub w określonych dziedzinach.</a:t>
            </a:r>
          </a:p>
          <a:p>
            <a:pPr>
              <a:buNone/>
            </a:pPr>
            <a:endParaRPr lang="pl-PL" dirty="0" smtClean="0"/>
          </a:p>
          <a:p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 smtClean="0"/>
              <a:t>Zbiorowe prawo pracy</a:t>
            </a:r>
            <a:endParaRPr lang="pl-PL" sz="2000" u="sng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ctr">
              <a:buNone/>
            </a:pPr>
            <a:r>
              <a:rPr lang="pl-PL" b="1" dirty="0" smtClean="0"/>
              <a:t>Art. 59.</a:t>
            </a:r>
            <a:r>
              <a:rPr lang="pl-PL" dirty="0" smtClean="0"/>
              <a:t> </a:t>
            </a:r>
          </a:p>
          <a:p>
            <a:pPr>
              <a:buNone/>
            </a:pPr>
            <a:r>
              <a:rPr lang="pl-PL" dirty="0" smtClean="0"/>
              <a:t>4. Zakres wolności zrzeszania się w związkach zawodowych i organizacjach pracodawców oraz innych wolności związkowych może podlegać tylko takim ograniczeniom ustawowym, jakie są dopuszczalne przez wiążące Rzeczpospolitą Polską umowy międzynarodowe.</a:t>
            </a:r>
          </a:p>
          <a:p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 smtClean="0"/>
              <a:t>Zbiorowe prawo pracy</a:t>
            </a:r>
            <a:endParaRPr lang="pl-PL" sz="2000" u="sng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b="1" dirty="0" smtClean="0"/>
              <a:t>Ustawa z dnia 26 czerwca 1974 r.</a:t>
            </a:r>
          </a:p>
          <a:p>
            <a:pPr algn="ctr">
              <a:buNone/>
            </a:pPr>
            <a:r>
              <a:rPr lang="pl-PL" b="1" dirty="0" smtClean="0"/>
              <a:t>KODEKS PRACY</a:t>
            </a:r>
          </a:p>
          <a:p>
            <a:pPr algn="ctr">
              <a:buNone/>
            </a:pPr>
            <a:r>
              <a:rPr lang="pl-PL" b="1" dirty="0" smtClean="0"/>
              <a:t>Dz.U.2014.1502 </a:t>
            </a:r>
            <a:r>
              <a:rPr lang="pl-PL" b="1" dirty="0" err="1" smtClean="0"/>
              <a:t>j.t</a:t>
            </a:r>
            <a:r>
              <a:rPr lang="pl-PL" b="1" dirty="0" smtClean="0"/>
              <a:t>. ze zm.</a:t>
            </a:r>
          </a:p>
          <a:p>
            <a:pPr algn="ctr">
              <a:buNone/>
            </a:pPr>
            <a:r>
              <a:rPr lang="pl-PL" b="1" dirty="0" smtClean="0"/>
              <a:t> </a:t>
            </a:r>
          </a:p>
          <a:p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 smtClean="0"/>
              <a:t>Zbiorowe prawo pracy</a:t>
            </a:r>
            <a:endParaRPr lang="pl-PL" sz="2000" u="sng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ctr"/>
            <a:r>
              <a:rPr lang="pl-PL" b="1" dirty="0" smtClean="0"/>
              <a:t>ZASADY PRAWA PRACY</a:t>
            </a:r>
          </a:p>
          <a:p>
            <a:pPr>
              <a:buNone/>
            </a:pPr>
            <a:r>
              <a:rPr lang="pl-PL" b="1" dirty="0" smtClean="0"/>
              <a:t>Art. 18</a:t>
            </a:r>
            <a:r>
              <a:rPr lang="pl-PL" b="1" baseline="30000" dirty="0" smtClean="0"/>
              <a:t>1</a:t>
            </a:r>
            <a:r>
              <a:rPr lang="pl-PL" b="1" dirty="0" smtClean="0"/>
              <a:t>.</a:t>
            </a:r>
            <a:r>
              <a:rPr lang="pl-PL" dirty="0" smtClean="0"/>
              <a:t> § 1. Pracownicy i pracodawcy, w celu reprezentacji i obrony swoich praw i interesów, mają prawo tworzyć organizacje i przystępować do tych organizacji.</a:t>
            </a:r>
          </a:p>
          <a:p>
            <a:pPr>
              <a:buNone/>
            </a:pPr>
            <a:r>
              <a:rPr lang="pl-PL" b="1" dirty="0" smtClean="0"/>
              <a:t>Art. 18</a:t>
            </a:r>
            <a:r>
              <a:rPr lang="pl-PL" b="1" baseline="30000" dirty="0" smtClean="0"/>
              <a:t>1</a:t>
            </a:r>
            <a:r>
              <a:rPr lang="pl-PL" b="1" dirty="0" smtClean="0"/>
              <a:t>.</a:t>
            </a:r>
            <a:r>
              <a:rPr lang="pl-PL" dirty="0" smtClean="0"/>
              <a:t> § 2. Zasady tworzenia i działania organizacji, o których mowa w § 1, określa ustawa o związkach zawodowych, ustawa o organizacjach pracodawców oraz inne przepisy prawa.</a:t>
            </a:r>
          </a:p>
          <a:p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 smtClean="0"/>
              <a:t>Zbiorowe prawo pracy</a:t>
            </a:r>
            <a:endParaRPr lang="pl-PL" sz="2000" u="sng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ctr"/>
            <a:endParaRPr lang="pl-PL" b="1" dirty="0" smtClean="0"/>
          </a:p>
          <a:p>
            <a:pPr algn="ctr"/>
            <a:r>
              <a:rPr lang="pl-PL" b="1" dirty="0" smtClean="0"/>
              <a:t>ZASADY </a:t>
            </a:r>
            <a:r>
              <a:rPr lang="pl-PL" b="1" dirty="0" smtClean="0"/>
              <a:t>PRAWA PRACY </a:t>
            </a:r>
            <a:endParaRPr lang="pl-PL" b="1" dirty="0" smtClean="0"/>
          </a:p>
          <a:p>
            <a:pPr algn="ctr"/>
            <a:endParaRPr lang="pl-PL" b="1" dirty="0" smtClean="0"/>
          </a:p>
          <a:p>
            <a:pPr>
              <a:buNone/>
            </a:pPr>
            <a:r>
              <a:rPr lang="pl-PL" b="1" dirty="0" smtClean="0"/>
              <a:t>Art. 18</a:t>
            </a:r>
            <a:r>
              <a:rPr lang="pl-PL" b="1" baseline="30000" dirty="0" smtClean="0"/>
              <a:t>2</a:t>
            </a:r>
            <a:r>
              <a:rPr lang="pl-PL" b="1" dirty="0" smtClean="0"/>
              <a:t>.</a:t>
            </a:r>
            <a:r>
              <a:rPr lang="pl-PL" dirty="0" smtClean="0"/>
              <a:t> Pracownicy uczestniczą w zarządzaniu zakładem pracy w zakresie i na zasadach określonych w odrębnych przepisach.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 smtClean="0"/>
              <a:t>Zbiorowe prawo pracy</a:t>
            </a:r>
            <a:endParaRPr lang="pl-PL" sz="2000" u="sng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ctr"/>
            <a:r>
              <a:rPr lang="pl-PL" b="1" dirty="0" smtClean="0"/>
              <a:t>ZASADY PRAWA PRACY </a:t>
            </a:r>
          </a:p>
          <a:p>
            <a:endParaRPr lang="pl-PL" b="1" dirty="0" smtClean="0"/>
          </a:p>
          <a:p>
            <a:pPr>
              <a:buNone/>
            </a:pPr>
            <a:r>
              <a:rPr lang="pl-PL" b="1" dirty="0" smtClean="0"/>
              <a:t>	Art. 18</a:t>
            </a:r>
            <a:r>
              <a:rPr lang="pl-PL" b="1" baseline="30000" dirty="0" smtClean="0"/>
              <a:t>3</a:t>
            </a:r>
            <a:r>
              <a:rPr lang="pl-PL" b="1" dirty="0" smtClean="0"/>
              <a:t>.</a:t>
            </a:r>
            <a:r>
              <a:rPr lang="pl-PL" dirty="0" smtClean="0"/>
              <a:t> Pracodawcy oraz organy administracji są obowiązani tworzyć warunki umożliwiające korzystanie z uprawnień określonych w przepisach, o których mowa w art. 18</a:t>
            </a:r>
            <a:r>
              <a:rPr lang="pl-PL" baseline="30000" dirty="0" smtClean="0"/>
              <a:t>1</a:t>
            </a:r>
            <a:r>
              <a:rPr lang="pl-PL" dirty="0" smtClean="0"/>
              <a:t> i 18</a:t>
            </a:r>
            <a:r>
              <a:rPr lang="pl-PL" baseline="30000" dirty="0" smtClean="0"/>
              <a:t>2</a:t>
            </a:r>
            <a:r>
              <a:rPr lang="pl-PL" dirty="0" smtClean="0"/>
              <a:t>.</a:t>
            </a:r>
          </a:p>
          <a:p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 smtClean="0"/>
              <a:t>Zbiorowe prawo pracy</a:t>
            </a:r>
            <a:endParaRPr lang="pl-PL" sz="2000" u="sng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ctr"/>
            <a:endParaRPr lang="pl-PL" b="1" dirty="0" smtClean="0"/>
          </a:p>
          <a:p>
            <a:pPr algn="ctr"/>
            <a:r>
              <a:rPr lang="pl-PL" b="1" dirty="0" smtClean="0"/>
              <a:t>SZCZEGÓŁOWE UPRAWNIENIA ZAKŁADOWEJ ORGANIZACJI ZWIĄZKOWEJ </a:t>
            </a:r>
          </a:p>
          <a:p>
            <a:pPr marL="109728" indent="0" algn="ctr">
              <a:buNone/>
            </a:pPr>
            <a:r>
              <a:rPr lang="pl-PL" dirty="0" smtClean="0"/>
              <a:t>W INDYWIDULANYCH SPRAWACH PRACOWNICZYCH</a:t>
            </a: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 smtClean="0"/>
              <a:t>Zbiorowe prawo pracy</a:t>
            </a:r>
            <a:endParaRPr lang="pl-PL" sz="2000" u="sng" dirty="0"/>
          </a:p>
        </p:txBody>
      </p:sp>
    </p:spTree>
    <p:extLst>
      <p:ext uri="{BB962C8B-B14F-4D97-AF65-F5344CB8AC3E}">
        <p14:creationId xmlns:p14="http://schemas.microsoft.com/office/powerpoint/2010/main" val="2013927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lnSpcReduction="10000"/>
          </a:bodyPr>
          <a:lstStyle/>
          <a:p>
            <a:endParaRPr lang="pl-PL" dirty="0" smtClean="0"/>
          </a:p>
          <a:p>
            <a:r>
              <a:rPr lang="pl-PL" dirty="0" smtClean="0"/>
              <a:t>BRAK USTAWOWEJ DEFINICJI ZPP</a:t>
            </a:r>
          </a:p>
          <a:p>
            <a:endParaRPr lang="pl-PL" dirty="0" smtClean="0"/>
          </a:p>
          <a:p>
            <a:r>
              <a:rPr lang="pl-PL" dirty="0" smtClean="0"/>
              <a:t>SPORY WOKÓŁ POJĘCIA ZPP</a:t>
            </a:r>
          </a:p>
          <a:p>
            <a:pPr>
              <a:buNone/>
            </a:pPr>
            <a:endParaRPr lang="pl-PL" dirty="0" smtClean="0"/>
          </a:p>
          <a:p>
            <a:r>
              <a:rPr lang="pl-PL" dirty="0" smtClean="0"/>
              <a:t>IPP – PIERWOTNE HISTORYCZNIE I GENETYCZNIE</a:t>
            </a:r>
          </a:p>
          <a:p>
            <a:pPr>
              <a:buNone/>
            </a:pPr>
            <a:endParaRPr lang="pl-PL" dirty="0" smtClean="0"/>
          </a:p>
          <a:p>
            <a:r>
              <a:rPr lang="pl-PL" dirty="0" smtClean="0"/>
              <a:t>ZPP – POJAWIA SIĘ I ISTNIEJE ZE WZGLĘDU NA POTRZBĘ OPTYMALIZACJI IPP</a:t>
            </a:r>
          </a:p>
          <a:p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 smtClean="0"/>
              <a:t>Zbiorowe prawo pracy</a:t>
            </a:r>
            <a:endParaRPr lang="pl-PL" sz="2000" u="sng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ctr"/>
            <a:endParaRPr lang="pl-PL" b="1" dirty="0" smtClean="0"/>
          </a:p>
          <a:p>
            <a:pPr algn="ctr"/>
            <a:r>
              <a:rPr lang="pl-PL" dirty="0" smtClean="0"/>
              <a:t>ZASADY TWORZENIA REGULAMINÓW (PRACY, WYNAGRADZANIA ) </a:t>
            </a:r>
          </a:p>
          <a:p>
            <a:pPr marL="109728" indent="0" algn="ctr">
              <a:buNone/>
            </a:pPr>
            <a:r>
              <a:rPr lang="pl-PL" dirty="0" smtClean="0"/>
              <a:t>ORAZ </a:t>
            </a:r>
          </a:p>
          <a:p>
            <a:pPr marL="109728" indent="0" algn="ctr">
              <a:buNone/>
            </a:pPr>
            <a:r>
              <a:rPr lang="pl-PL" dirty="0" smtClean="0"/>
              <a:t>ZAWIERANIA UKŁADÓW ZBIOROWYCH PRACY (ZAKŁADOWYCH I PONADZAKŁADOWYCH)</a:t>
            </a:r>
          </a:p>
          <a:p>
            <a:pPr>
              <a:buNone/>
            </a:pP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 smtClean="0"/>
              <a:t>Zbiorowe prawo pracy</a:t>
            </a:r>
            <a:endParaRPr lang="pl-PL" sz="2000" u="sng" dirty="0"/>
          </a:p>
        </p:txBody>
      </p:sp>
    </p:spTree>
    <p:extLst>
      <p:ext uri="{BB962C8B-B14F-4D97-AF65-F5344CB8AC3E}">
        <p14:creationId xmlns:p14="http://schemas.microsoft.com/office/powerpoint/2010/main" val="12538789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b="1" dirty="0" smtClean="0"/>
              <a:t>USTAWY:</a:t>
            </a:r>
          </a:p>
          <a:p>
            <a:endParaRPr lang="pl-PL" dirty="0"/>
          </a:p>
          <a:p>
            <a:r>
              <a:rPr lang="pl-PL" dirty="0" smtClean="0"/>
              <a:t>Ustawa z dn. 23 maja 1991 r. </a:t>
            </a:r>
            <a:r>
              <a:rPr lang="pl-PL" i="1" dirty="0" smtClean="0"/>
              <a:t>o związkach zawodowych</a:t>
            </a:r>
          </a:p>
          <a:p>
            <a:r>
              <a:rPr lang="pl-PL" dirty="0"/>
              <a:t>Ustawa z dn. 23 maja 1991 </a:t>
            </a:r>
            <a:r>
              <a:rPr lang="pl-PL" dirty="0" smtClean="0"/>
              <a:t>r. </a:t>
            </a:r>
            <a:r>
              <a:rPr lang="pl-PL" i="1" dirty="0"/>
              <a:t>o </a:t>
            </a:r>
            <a:r>
              <a:rPr lang="pl-PL" i="1" dirty="0" smtClean="0"/>
              <a:t>rozwiązywaniu sporów zbiorowych</a:t>
            </a:r>
          </a:p>
          <a:p>
            <a:r>
              <a:rPr lang="pl-PL" dirty="0" smtClean="0"/>
              <a:t>Ustawa </a:t>
            </a:r>
            <a:r>
              <a:rPr lang="pl-PL" dirty="0"/>
              <a:t>z dn. 23 maja 1991 r. </a:t>
            </a:r>
            <a:r>
              <a:rPr lang="pl-PL" i="1" dirty="0"/>
              <a:t>o </a:t>
            </a:r>
            <a:r>
              <a:rPr lang="pl-PL" i="1" dirty="0" smtClean="0"/>
              <a:t>organizacjach pracodawców</a:t>
            </a:r>
          </a:p>
          <a:p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 smtClean="0"/>
              <a:t>Zbiorowe prawo pracy</a:t>
            </a:r>
            <a:endParaRPr lang="pl-PL" sz="2000" u="sng" dirty="0"/>
          </a:p>
        </p:txBody>
      </p:sp>
    </p:spTree>
    <p:extLst>
      <p:ext uri="{BB962C8B-B14F-4D97-AF65-F5344CB8AC3E}">
        <p14:creationId xmlns:p14="http://schemas.microsoft.com/office/powerpoint/2010/main" val="16618867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b="1" dirty="0" smtClean="0"/>
              <a:t>USTAWY:</a:t>
            </a:r>
          </a:p>
          <a:p>
            <a:r>
              <a:rPr lang="pl-PL" dirty="0" smtClean="0"/>
              <a:t>Ustawa z dn. 13 marca 2003 r. </a:t>
            </a:r>
            <a:r>
              <a:rPr lang="pl-PL" i="1" dirty="0" smtClean="0"/>
              <a:t>o szczególnych zasadach rozwiązywania z pracownikami stosunków pracy z przyczyn niedotyczących pracowników</a:t>
            </a:r>
          </a:p>
          <a:p>
            <a:r>
              <a:rPr lang="pl-PL" dirty="0" smtClean="0"/>
              <a:t>Ustawa z dn. 7 kwietnia 2006 r. </a:t>
            </a:r>
            <a:r>
              <a:rPr lang="pl-PL" i="1" dirty="0" smtClean="0"/>
              <a:t>o informowaniu pracowników i przeprowadzaniu z nimi konsultacji</a:t>
            </a:r>
            <a:endParaRPr lang="pl-PL" i="1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 smtClean="0"/>
              <a:t>Zbiorowe prawo pracy</a:t>
            </a:r>
            <a:endParaRPr lang="pl-PL" sz="2000" u="sng" dirty="0"/>
          </a:p>
        </p:txBody>
      </p:sp>
    </p:spTree>
    <p:extLst>
      <p:ext uri="{BB962C8B-B14F-4D97-AF65-F5344CB8AC3E}">
        <p14:creationId xmlns:p14="http://schemas.microsoft.com/office/powerpoint/2010/main" val="40563168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b="1" dirty="0" smtClean="0"/>
              <a:t>USTAWY:</a:t>
            </a:r>
          </a:p>
          <a:p>
            <a:pPr marL="109728" indent="0" algn="ctr">
              <a:buNone/>
            </a:pPr>
            <a:endParaRPr lang="pl-PL" dirty="0" smtClean="0"/>
          </a:p>
          <a:p>
            <a:r>
              <a:rPr lang="pl-PL" dirty="0" smtClean="0"/>
              <a:t>Ustawa z dn. </a:t>
            </a:r>
            <a:r>
              <a:rPr lang="pl-PL" dirty="0"/>
              <a:t>25 września 1981 r. o </a:t>
            </a:r>
            <a:r>
              <a:rPr lang="pl-PL" i="1" dirty="0"/>
              <a:t>samorządzie załogi przedsiębiorstwa </a:t>
            </a:r>
            <a:r>
              <a:rPr lang="pl-PL" i="1" dirty="0" smtClean="0"/>
              <a:t>państwowego</a:t>
            </a:r>
          </a:p>
          <a:p>
            <a:r>
              <a:rPr lang="pl-PL" dirty="0"/>
              <a:t>Ustawa z </a:t>
            </a:r>
            <a:r>
              <a:rPr lang="pl-PL" dirty="0" smtClean="0"/>
              <a:t>dni. 25 </a:t>
            </a:r>
            <a:r>
              <a:rPr lang="pl-PL" dirty="0"/>
              <a:t>września 1981 r. o </a:t>
            </a:r>
            <a:r>
              <a:rPr lang="pl-PL" i="1" dirty="0"/>
              <a:t>przedsiębiorstwach państwowych</a:t>
            </a:r>
            <a:r>
              <a:rPr lang="pl-PL" dirty="0"/>
              <a:t>.</a:t>
            </a:r>
            <a:endParaRPr lang="pl-PL" b="1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 smtClean="0"/>
              <a:t>Zbiorowe prawo pracy</a:t>
            </a:r>
            <a:endParaRPr lang="pl-PL" sz="2000" u="sng" dirty="0"/>
          </a:p>
        </p:txBody>
      </p:sp>
    </p:spTree>
    <p:extLst>
      <p:ext uri="{BB962C8B-B14F-4D97-AF65-F5344CB8AC3E}">
        <p14:creationId xmlns:p14="http://schemas.microsoft.com/office/powerpoint/2010/main" val="11373640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b="1" dirty="0" smtClean="0"/>
              <a:t>USTAWY:</a:t>
            </a:r>
          </a:p>
          <a:p>
            <a:endParaRPr lang="pl-PL" dirty="0"/>
          </a:p>
          <a:p>
            <a:r>
              <a:rPr lang="pl-PL" dirty="0" smtClean="0"/>
              <a:t>Ustawa z dn. 5 kwietnia 2002 r. </a:t>
            </a:r>
            <a:r>
              <a:rPr lang="pl-PL" i="1" dirty="0" smtClean="0"/>
              <a:t>o europejskiej radzie zakładowej</a:t>
            </a:r>
          </a:p>
          <a:p>
            <a:r>
              <a:rPr lang="pl-PL" dirty="0" smtClean="0"/>
              <a:t>Ustawa z dn. 22 lipca 2006 r. </a:t>
            </a:r>
            <a:r>
              <a:rPr lang="pl-PL" i="1" dirty="0" smtClean="0"/>
              <a:t>o spółdzielni europejskiej</a:t>
            </a:r>
            <a:endParaRPr lang="pl-PL" i="1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 smtClean="0"/>
              <a:t>Zbiorowe prawo pracy</a:t>
            </a:r>
            <a:endParaRPr lang="pl-PL" sz="2000" u="sng" dirty="0"/>
          </a:p>
        </p:txBody>
      </p:sp>
    </p:spTree>
    <p:extLst>
      <p:ext uri="{BB962C8B-B14F-4D97-AF65-F5344CB8AC3E}">
        <p14:creationId xmlns:p14="http://schemas.microsoft.com/office/powerpoint/2010/main" val="29019897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endParaRPr lang="pl-PL" dirty="0" smtClean="0"/>
          </a:p>
          <a:p>
            <a:pPr>
              <a:buNone/>
            </a:pPr>
            <a:endParaRPr lang="pl-PL" dirty="0" smtClean="0"/>
          </a:p>
          <a:p>
            <a:r>
              <a:rPr lang="pl-PL" dirty="0" smtClean="0"/>
              <a:t>ZPP – ODRĘBNA CZĘŚĆ PP ODRÓŻNIAJĄCA SIĘ PRZEDMIOTEM REGULACJI</a:t>
            </a:r>
          </a:p>
          <a:p>
            <a:endParaRPr lang="pl-PL" dirty="0" smtClean="0"/>
          </a:p>
          <a:p>
            <a:pPr>
              <a:buNone/>
            </a:pPr>
            <a:endParaRPr lang="pl-PL" dirty="0" smtClean="0"/>
          </a:p>
          <a:p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 smtClean="0"/>
              <a:t>Zbiorowe prawo pracy</a:t>
            </a:r>
            <a:endParaRPr lang="pl-PL" sz="2000" u="sng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endParaRPr lang="pl-PL" dirty="0" smtClean="0"/>
          </a:p>
          <a:p>
            <a:endParaRPr lang="pl-PL" dirty="0" smtClean="0"/>
          </a:p>
          <a:p>
            <a:pPr>
              <a:buNone/>
            </a:pPr>
            <a:endParaRPr lang="pl-PL" dirty="0" smtClean="0"/>
          </a:p>
          <a:p>
            <a:r>
              <a:rPr lang="pl-PL" dirty="0" smtClean="0"/>
              <a:t>ZPP – UJĘCIE FUNKCJONALNE</a:t>
            </a:r>
          </a:p>
          <a:p>
            <a:endParaRPr lang="pl-PL" dirty="0" smtClean="0"/>
          </a:p>
          <a:p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 smtClean="0"/>
              <a:t>Zbiorowe prawo pracy</a:t>
            </a:r>
            <a:endParaRPr lang="pl-PL" sz="2000" u="sng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pPr algn="ctr">
              <a:buNone/>
            </a:pPr>
            <a:r>
              <a:rPr lang="pl-PL" dirty="0" smtClean="0"/>
              <a:t>Indywidualne </a:t>
            </a:r>
          </a:p>
          <a:p>
            <a:pPr algn="ctr">
              <a:buNone/>
            </a:pPr>
            <a:r>
              <a:rPr lang="pl-PL" dirty="0" smtClean="0"/>
              <a:t>prawo pracy</a:t>
            </a:r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dirty="0" smtClean="0"/>
              <a:t>Zbiorowe prawo pracy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 smtClean="0"/>
              <a:t>Zbiorowe prawo pracy</a:t>
            </a:r>
            <a:endParaRPr lang="pl-PL" sz="2000" u="sng" dirty="0"/>
          </a:p>
        </p:txBody>
      </p:sp>
      <p:sp>
        <p:nvSpPr>
          <p:cNvPr id="5" name="Elipsa 4"/>
          <p:cNvSpPr/>
          <p:nvPr/>
        </p:nvSpPr>
        <p:spPr>
          <a:xfrm>
            <a:off x="2987824" y="2636912"/>
            <a:ext cx="3600400" cy="13681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Elipsa 5"/>
          <p:cNvSpPr/>
          <p:nvPr/>
        </p:nvSpPr>
        <p:spPr>
          <a:xfrm>
            <a:off x="971600" y="1844824"/>
            <a:ext cx="7416824" cy="41044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Strzałka w górę 7"/>
          <p:cNvSpPr/>
          <p:nvPr/>
        </p:nvSpPr>
        <p:spPr>
          <a:xfrm>
            <a:off x="4139952" y="4149080"/>
            <a:ext cx="936104" cy="100811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	</a:t>
            </a:r>
            <a:r>
              <a:rPr lang="pl-PL" b="1" dirty="0" smtClean="0"/>
              <a:t>ZPP (w ujęciu funkcjonalnym) TWORZY:</a:t>
            </a:r>
          </a:p>
          <a:p>
            <a:pPr>
              <a:buNone/>
            </a:pPr>
            <a:endParaRPr lang="pl-PL" b="1" dirty="0" smtClean="0"/>
          </a:p>
          <a:p>
            <a:r>
              <a:rPr lang="pl-PL" dirty="0" smtClean="0"/>
              <a:t>organizacyjne i prawne warunki optymalnego  funkcjonowania IPP, oraz </a:t>
            </a:r>
          </a:p>
          <a:p>
            <a:r>
              <a:rPr lang="pl-PL" dirty="0" smtClean="0"/>
              <a:t>ramy organizacyjno-prawne dla realizacji </a:t>
            </a:r>
            <a:r>
              <a:rPr lang="pl-PL" u="sng" dirty="0" smtClean="0"/>
              <a:t>interesów</a:t>
            </a:r>
            <a:r>
              <a:rPr lang="pl-PL" dirty="0" smtClean="0"/>
              <a:t> stron stosunku pracy.</a:t>
            </a:r>
          </a:p>
          <a:p>
            <a:endParaRPr lang="pl-PL" dirty="0" smtClean="0"/>
          </a:p>
          <a:p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 smtClean="0"/>
              <a:t>Zbiorowe prawo pracy</a:t>
            </a:r>
            <a:endParaRPr lang="pl-PL" sz="2000" u="sng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	</a:t>
            </a:r>
            <a:r>
              <a:rPr lang="pl-PL" b="1" dirty="0" smtClean="0"/>
              <a:t>ZPP jako część PP  wyróżniana ze względu na specyficzną kategorią stosunków pracy:</a:t>
            </a: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 algn="ctr">
              <a:buNone/>
            </a:pPr>
            <a:r>
              <a:rPr lang="pl-PL" dirty="0" smtClean="0"/>
              <a:t>Czyli tzw. zbiorowe stosunki pracy</a:t>
            </a:r>
          </a:p>
          <a:p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 smtClean="0"/>
              <a:t>Zbiorowe prawo pracy</a:t>
            </a:r>
            <a:endParaRPr lang="pl-PL" sz="2000" u="sng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b="1" dirty="0" smtClean="0"/>
              <a:t>Podmioty zbiorowych stosunków pracy:</a:t>
            </a:r>
          </a:p>
          <a:p>
            <a:r>
              <a:rPr lang="pl-PL" dirty="0" smtClean="0"/>
              <a:t>związki zawodowe, </a:t>
            </a:r>
          </a:p>
          <a:p>
            <a:r>
              <a:rPr lang="pl-PL" dirty="0" smtClean="0"/>
              <a:t>załoga zakładu pracy, </a:t>
            </a:r>
          </a:p>
          <a:p>
            <a:r>
              <a:rPr lang="pl-PL" dirty="0" smtClean="0"/>
              <a:t>pracodawca, </a:t>
            </a:r>
          </a:p>
          <a:p>
            <a:r>
              <a:rPr lang="pl-PL" dirty="0" smtClean="0"/>
              <a:t>organizacje pracodawców</a:t>
            </a:r>
          </a:p>
          <a:p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 smtClean="0"/>
              <a:t>Zbiorowe prawo pracy</a:t>
            </a:r>
            <a:endParaRPr lang="pl-PL" sz="2000" u="sng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pPr>
              <a:buNone/>
            </a:pPr>
            <a:r>
              <a:rPr lang="pl-PL" b="1" dirty="0" smtClean="0"/>
              <a:t>Przedmiot zbiorowego prawa pracy</a:t>
            </a:r>
          </a:p>
          <a:p>
            <a:r>
              <a:rPr lang="pl-PL" dirty="0" smtClean="0"/>
              <a:t>Prawna regulacji działalności związków zawodowych, </a:t>
            </a:r>
          </a:p>
          <a:p>
            <a:r>
              <a:rPr lang="pl-PL" dirty="0" smtClean="0"/>
              <a:t>Uprawnienia załogi zakładu pracy, </a:t>
            </a:r>
          </a:p>
          <a:p>
            <a:r>
              <a:rPr lang="pl-PL" dirty="0" smtClean="0"/>
              <a:t>Prawna regulacji działalności organizacji pracodawców</a:t>
            </a:r>
          </a:p>
          <a:p>
            <a:r>
              <a:rPr lang="pl-PL" dirty="0" smtClean="0"/>
              <a:t>Rozwiązywanie sporów zbiorowych</a:t>
            </a:r>
          </a:p>
          <a:p>
            <a:r>
              <a:rPr lang="pl-PL" dirty="0" smtClean="0"/>
              <a:t>Tworzenie norm autonomicznego prawa pracy</a:t>
            </a:r>
          </a:p>
          <a:p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 smtClean="0"/>
              <a:t>Zbiorowe prawo pracy</a:t>
            </a:r>
            <a:endParaRPr lang="pl-PL" sz="2000" u="sng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163</TotalTime>
  <Words>469</Words>
  <Application>Microsoft Office PowerPoint</Application>
  <PresentationFormat>Pokaz na ekranie (4:3)</PresentationFormat>
  <Paragraphs>127</Paragraphs>
  <Slides>24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24</vt:i4>
      </vt:variant>
    </vt:vector>
  </HeadingPairs>
  <TitlesOfParts>
    <vt:vector size="25" baseType="lpstr">
      <vt:lpstr>Hol</vt:lpstr>
      <vt:lpstr>Zbiorowe prawo pracy</vt:lpstr>
      <vt:lpstr>Zbiorowe prawo pracy</vt:lpstr>
      <vt:lpstr>Zbiorowe prawo pracy</vt:lpstr>
      <vt:lpstr>Zbiorowe prawo pracy</vt:lpstr>
      <vt:lpstr>Zbiorowe prawo pracy</vt:lpstr>
      <vt:lpstr>Zbiorowe prawo pracy</vt:lpstr>
      <vt:lpstr>Zbiorowe prawo pracy</vt:lpstr>
      <vt:lpstr>Zbiorowe prawo pracy</vt:lpstr>
      <vt:lpstr>Zbiorowe prawo pracy</vt:lpstr>
      <vt:lpstr>Zbiorowe prawo pracy</vt:lpstr>
      <vt:lpstr>Zbiorowe prawo pracy</vt:lpstr>
      <vt:lpstr>Zbiorowe prawo pracy</vt:lpstr>
      <vt:lpstr>Zbiorowe prawo pracy</vt:lpstr>
      <vt:lpstr>Zbiorowe prawo pracy</vt:lpstr>
      <vt:lpstr>Zbiorowe prawo pracy</vt:lpstr>
      <vt:lpstr>Zbiorowe prawo pracy</vt:lpstr>
      <vt:lpstr>Zbiorowe prawo pracy</vt:lpstr>
      <vt:lpstr>Zbiorowe prawo pracy</vt:lpstr>
      <vt:lpstr>Zbiorowe prawo pracy</vt:lpstr>
      <vt:lpstr>Zbiorowe prawo pracy</vt:lpstr>
      <vt:lpstr>Zbiorowe prawo pracy</vt:lpstr>
      <vt:lpstr>Zbiorowe prawo pracy</vt:lpstr>
      <vt:lpstr>Zbiorowe prawo pracy</vt:lpstr>
      <vt:lpstr>Zbiorowe prawo pracy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Zbiorowe prawo pracy</dc:title>
  <dc:creator>borowicz</dc:creator>
  <cp:lastModifiedBy>Jacek</cp:lastModifiedBy>
  <cp:revision>11</cp:revision>
  <dcterms:created xsi:type="dcterms:W3CDTF">2016-03-16T11:00:13Z</dcterms:created>
  <dcterms:modified xsi:type="dcterms:W3CDTF">2016-03-17T10:14:55Z</dcterms:modified>
</cp:coreProperties>
</file>