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84" r:id="rId16"/>
    <p:sldId id="285" r:id="rId17"/>
    <p:sldId id="271" r:id="rId18"/>
    <p:sldId id="286" r:id="rId19"/>
    <p:sldId id="287" r:id="rId20"/>
    <p:sldId id="288" r:id="rId21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z motywem 1 — Ak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592" autoAdjust="0"/>
  </p:normalViewPr>
  <p:slideViewPr>
    <p:cSldViewPr>
      <p:cViewPr>
        <p:scale>
          <a:sx n="71" d="100"/>
          <a:sy n="71" d="100"/>
        </p:scale>
        <p:origin x="-1134" y="-57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249F4-89FA-4210-97BC-C8A9959CA82B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B6555A-F924-42A8-BFF6-51A58FFD35C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754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75ED0-61B0-48B3-A9ED-6DB81BFB615A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C2C1-8A49-4A2D-BB8C-110AECC9193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32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sip.legalis.pl/document-view.seam?documentId=mfrxilrtg4ytaojqgq3tsltqmfyc4mzygaztgnjtga" TargetMode="External"/><Relationship Id="rId3" Type="http://schemas.openxmlformats.org/officeDocument/2006/relationships/hyperlink" Target="http://sip.legalis.pl/document-view.seam?documentId=mfrxilrtg4ytaojqgq3tsltqmfyc4mzygaztinzugq" TargetMode="External"/><Relationship Id="rId7" Type="http://schemas.openxmlformats.org/officeDocument/2006/relationships/hyperlink" Target="http://sip.legalis.pl/document-view.seam?documentId=mfrxilrtg4ytaojqgq3tsltqmfyc4mzygaztgnjqhe" TargetMode="External"/><Relationship Id="rId12" Type="http://schemas.openxmlformats.org/officeDocument/2006/relationships/hyperlink" Target="http://sip.legalis.pl/document-view.seam?documentId=mfrxilrtg4ytaojqgq3tsltqmfyc4mzygaztiobwhe" TargetMode="External"/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sip.legalis.pl/document-view.seam?documentId=mfrxilrtg4ytaojqgq3tsltqmfyc4mzygaztknbtgq" TargetMode="External"/><Relationship Id="rId11" Type="http://schemas.openxmlformats.org/officeDocument/2006/relationships/hyperlink" Target="http://sip.legalis.pl/document-view.seam?documentId=mfrxilrtg4ytaojqgq3tsltqmfyc4mzygaztinzqgm" TargetMode="External"/><Relationship Id="rId5" Type="http://schemas.openxmlformats.org/officeDocument/2006/relationships/hyperlink" Target="http://sip.legalis.pl/document-view.seam?documentId=mfrxilrtg4ytaojqgq3tsltqmfyc4mzygaztiobtgm" TargetMode="External"/><Relationship Id="rId10" Type="http://schemas.openxmlformats.org/officeDocument/2006/relationships/hyperlink" Target="http://sip.legalis.pl/document-view.seam?documentId=mfrxilrtg4ytaojqgq3tsltqmfyc4mzygaztknbxgq" TargetMode="External"/><Relationship Id="rId4" Type="http://schemas.openxmlformats.org/officeDocument/2006/relationships/hyperlink" Target="http://sip.legalis.pl/document-view.seam?documentId=mfrxilrtg4ytaojqgq3tsltqmfyc4mzygaztinzwgy" TargetMode="External"/><Relationship Id="rId9" Type="http://schemas.openxmlformats.org/officeDocument/2006/relationships/hyperlink" Target="http://sip.legalis.pl/document-view.seam?documentId=mfrxilrtg4ytaojqgq3tsltqmfyc4mzygaztinbzgm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FD8CA-378A-4D6B-915E-07FA0B0C5A6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5217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FD8CA-378A-4D6B-915E-07FA0B0C5A6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4859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 smtClean="0"/>
              <a:t>Forma pisemna </a:t>
            </a:r>
            <a:r>
              <a:rPr lang="pl-PL" b="1" i="1" dirty="0" smtClean="0"/>
              <a:t>ad probationem</a:t>
            </a:r>
            <a:r>
              <a:rPr lang="pl-PL" b="1" dirty="0" smtClean="0"/>
              <a:t> </a:t>
            </a:r>
            <a:r>
              <a:rPr lang="pl-PL" dirty="0" smtClean="0"/>
              <a:t>zastrzeżona jest dla umowy dostawy (</a:t>
            </a:r>
            <a:r>
              <a:rPr lang="pl-PL" dirty="0" smtClean="0">
                <a:hlinkClick r:id="rId3"/>
              </a:rPr>
              <a:t>art. 606</a:t>
            </a:r>
            <a:r>
              <a:rPr lang="pl-PL" dirty="0" smtClean="0"/>
              <a:t> KC), kontraktacji (</a:t>
            </a:r>
            <a:r>
              <a:rPr lang="pl-PL" dirty="0" smtClean="0">
                <a:hlinkClick r:id="rId4"/>
              </a:rPr>
              <a:t>art. 616</a:t>
            </a:r>
            <a:r>
              <a:rPr lang="pl-PL" dirty="0" smtClean="0"/>
              <a:t> KC), o roboty budowlane (</a:t>
            </a:r>
            <a:r>
              <a:rPr lang="pl-PL" dirty="0" smtClean="0">
                <a:hlinkClick r:id="rId5"/>
              </a:rPr>
              <a:t>art. 648 § 1</a:t>
            </a:r>
            <a:r>
              <a:rPr lang="pl-PL" dirty="0" smtClean="0"/>
              <a:t> KC) oraz umowy spółki cywilnej (</a:t>
            </a:r>
            <a:r>
              <a:rPr lang="pl-PL" dirty="0" smtClean="0">
                <a:hlinkClick r:id="rId6"/>
              </a:rPr>
              <a:t>art. 860 § 2</a:t>
            </a:r>
            <a:r>
              <a:rPr lang="pl-PL" dirty="0" smtClean="0"/>
              <a:t> KC).</a:t>
            </a:r>
          </a:p>
          <a:p>
            <a:endParaRPr lang="pl-PL" dirty="0" smtClean="0"/>
          </a:p>
          <a:p>
            <a:r>
              <a:rPr lang="pl-PL" b="1" dirty="0" smtClean="0"/>
              <a:t> Forma pisemna </a:t>
            </a:r>
            <a:r>
              <a:rPr lang="pl-PL" b="1" i="1" dirty="0" smtClean="0"/>
              <a:t>ad solemnitatem</a:t>
            </a:r>
            <a:r>
              <a:rPr lang="pl-PL" b="1" dirty="0" smtClean="0"/>
              <a:t> </a:t>
            </a:r>
            <a:r>
              <a:rPr lang="pl-PL" dirty="0" smtClean="0"/>
              <a:t>– dla udzielenia pełnomocnictwa ogólnego (</a:t>
            </a:r>
            <a:r>
              <a:rPr lang="pl-PL" dirty="0" smtClean="0">
                <a:hlinkClick r:id="rId7"/>
              </a:rPr>
              <a:t>art. 99 § 2</a:t>
            </a:r>
            <a:r>
              <a:rPr lang="pl-PL" dirty="0" smtClean="0"/>
              <a:t> KC), udzielenia prokury (</a:t>
            </a:r>
            <a:r>
              <a:rPr lang="pl-PL" dirty="0" smtClean="0">
                <a:hlinkClick r:id="rId8"/>
              </a:rPr>
              <a:t>art. 109</a:t>
            </a:r>
            <a:r>
              <a:rPr lang="pl-PL" baseline="30000" dirty="0" smtClean="0">
                <a:hlinkClick r:id="rId8"/>
              </a:rPr>
              <a:t>2</a:t>
            </a:r>
            <a:r>
              <a:rPr lang="pl-PL" dirty="0" smtClean="0">
                <a:hlinkClick r:id="rId8"/>
              </a:rPr>
              <a:t> § 1</a:t>
            </a:r>
            <a:r>
              <a:rPr lang="pl-PL" dirty="0" smtClean="0"/>
              <a:t> KC), przejęcia długu (</a:t>
            </a:r>
            <a:r>
              <a:rPr lang="pl-PL" dirty="0" smtClean="0">
                <a:hlinkClick r:id="rId9"/>
              </a:rPr>
              <a:t>art. 522</a:t>
            </a:r>
            <a:r>
              <a:rPr lang="pl-PL" dirty="0" smtClean="0"/>
              <a:t> KC) oraz oświadczenia poręczyciela w umowie poręczenia (</a:t>
            </a:r>
            <a:r>
              <a:rPr lang="pl-PL" dirty="0" smtClean="0">
                <a:hlinkClick r:id="rId10"/>
              </a:rPr>
              <a:t>art. 876 § 2</a:t>
            </a:r>
            <a:r>
              <a:rPr lang="pl-PL" dirty="0" smtClean="0"/>
              <a:t> KC). </a:t>
            </a:r>
          </a:p>
          <a:p>
            <a:endParaRPr lang="pl-PL" dirty="0" smtClean="0"/>
          </a:p>
          <a:p>
            <a:r>
              <a:rPr lang="pl-PL" b="1" i="1" dirty="0" smtClean="0"/>
              <a:t>ad </a:t>
            </a:r>
            <a:r>
              <a:rPr lang="pl-PL" b="1" i="1" dirty="0" err="1" smtClean="0"/>
              <a:t>eventum</a:t>
            </a:r>
            <a:r>
              <a:rPr lang="pl-PL" b="1" dirty="0" smtClean="0"/>
              <a:t> </a:t>
            </a:r>
            <a:r>
              <a:rPr lang="pl-PL" dirty="0" smtClean="0"/>
              <a:t>(np. w świetle </a:t>
            </a:r>
            <a:r>
              <a:rPr lang="pl-PL" dirty="0" smtClean="0">
                <a:hlinkClick r:id="rId11"/>
              </a:rPr>
              <a:t>art. 590</a:t>
            </a:r>
            <a:r>
              <a:rPr lang="pl-PL" dirty="0" smtClean="0"/>
              <a:t> KC zastrzeżenie własności rzeczy sprzedanej jest skuteczne względem wierzycieli kupującego, jeśli jego istnienie stwierdzone zostało w formie pisemnej z datę pewną; według </a:t>
            </a:r>
            <a:r>
              <a:rPr lang="pl-PL" dirty="0" smtClean="0">
                <a:hlinkClick r:id="rId12"/>
              </a:rPr>
              <a:t>art. 660</a:t>
            </a:r>
            <a:r>
              <a:rPr lang="pl-PL" dirty="0" smtClean="0"/>
              <a:t> KC umowa najmu nieruchomości lub pomieszczenia zawarta na czas dłuższy niż rok powinna być zawarta na piśmie – w przypadku braku formy pisemnej umowa uważana jest za zawartą na czas nieoznaczony).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FD8CA-378A-4D6B-915E-07FA0B0C5A6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84775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smtClean="0"/>
              <a:t>Konsens jest stanem, w którym skutecznie złożono oświadczenia woli mające ten sam sens (niekoniecznie o tym samym brzmieniu), polegający na ustanowieniu określonej reguły (lub reguł) postępowania – </a:t>
            </a:r>
            <a:r>
              <a:rPr lang="pl-PL" i="1" dirty="0" smtClean="0"/>
              <a:t>lex </a:t>
            </a:r>
            <a:r>
              <a:rPr lang="pl-PL" i="1" dirty="0" err="1" smtClean="0"/>
              <a:t>contractus</a:t>
            </a:r>
            <a:r>
              <a:rPr lang="pl-PL" dirty="0" smtClean="0"/>
              <a:t> – lub innych skutków prawnych. 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CFD8CA-378A-4D6B-915E-07FA0B0C5A6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429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A0324C6-7F6D-4217-BC1F-EAFC7B593830}" type="datetimeFigureOut">
              <a:rPr lang="pl-PL" smtClean="0"/>
              <a:t>2018-11-29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F8DFB21-CFC2-4F7B-9BA9-12B7B7880DE1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1412776"/>
            <a:ext cx="8299648" cy="445462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Dr Katarzyna Górska</a:t>
            </a:r>
            <a:br>
              <a:rPr lang="pl-PL" sz="2000" dirty="0" smtClean="0"/>
            </a:br>
            <a:r>
              <a:rPr lang="pl-PL" sz="2000" dirty="0" smtClean="0"/>
              <a:t>Uniwersytet Wrocławski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wykład IV.</a:t>
            </a:r>
            <a:br>
              <a:rPr lang="pl-PL" dirty="0" smtClean="0"/>
            </a:br>
            <a:r>
              <a:rPr lang="pl-PL" dirty="0" smtClean="0"/>
              <a:t>czynności prawne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040459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824136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Składanie oświadczenia woli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8370512" cy="5400600"/>
          </a:xfrm>
        </p:spPr>
        <p:txBody>
          <a:bodyPr>
            <a:normAutofit/>
          </a:bodyPr>
          <a:lstStyle/>
          <a:p>
            <a:r>
              <a:rPr lang="pl-PL" sz="2400" dirty="0" smtClean="0">
                <a:solidFill>
                  <a:srgbClr val="FF0000"/>
                </a:solidFill>
              </a:rPr>
              <a:t>sposób złożenia oświadczenia woli</a:t>
            </a:r>
            <a:endParaRPr lang="pl-PL" sz="2400" dirty="0" smtClean="0"/>
          </a:p>
          <a:p>
            <a:pPr lvl="1"/>
            <a:r>
              <a:rPr lang="pl-PL" sz="2100" dirty="0"/>
              <a:t>z</a:t>
            </a:r>
            <a:r>
              <a:rPr lang="pl-PL" sz="2100" dirty="0" smtClean="0"/>
              <a:t>asada swobody formy – art. 60 </a:t>
            </a:r>
            <a:r>
              <a:rPr lang="pl-PL" sz="2100" dirty="0" err="1" smtClean="0"/>
              <a:t>kc</a:t>
            </a:r>
            <a:endParaRPr lang="pl-PL" sz="2100" dirty="0" smtClean="0"/>
          </a:p>
          <a:p>
            <a:pPr lvl="2"/>
            <a:r>
              <a:rPr lang="pl-PL" sz="1800" dirty="0" smtClean="0"/>
              <a:t>Oświadczenie wyraźne lub dorozumiane</a:t>
            </a:r>
          </a:p>
          <a:p>
            <a:pPr lvl="2"/>
            <a:r>
              <a:rPr lang="pl-PL" sz="1800" dirty="0" smtClean="0"/>
              <a:t>Problem tzw. „milczącego” oświadczenia woli</a:t>
            </a:r>
          </a:p>
          <a:p>
            <a:pPr lvl="3"/>
            <a:r>
              <a:rPr lang="pl-PL" sz="1500" dirty="0"/>
              <a:t>d</a:t>
            </a:r>
            <a:r>
              <a:rPr lang="pl-PL" sz="1500" dirty="0" smtClean="0"/>
              <a:t>opuszczalne tylko z ustawy (zob. art. 68</a:t>
            </a:r>
            <a:r>
              <a:rPr lang="pl-PL" sz="1500" baseline="30000" dirty="0" smtClean="0"/>
              <a:t>2</a:t>
            </a:r>
            <a:r>
              <a:rPr lang="pl-PL" sz="1500" dirty="0" smtClean="0"/>
              <a:t> </a:t>
            </a:r>
            <a:r>
              <a:rPr lang="pl-PL" sz="1500" dirty="0" err="1" smtClean="0"/>
              <a:t>kc</a:t>
            </a:r>
            <a:r>
              <a:rPr lang="pl-PL" sz="1500" dirty="0" smtClean="0"/>
              <a:t> lub art. 830 par. 2 </a:t>
            </a:r>
            <a:r>
              <a:rPr lang="pl-PL" sz="1500" dirty="0" err="1" smtClean="0"/>
              <a:t>kc</a:t>
            </a:r>
            <a:r>
              <a:rPr lang="pl-PL" sz="1500" dirty="0" smtClean="0"/>
              <a:t>) lub z umowy</a:t>
            </a:r>
            <a:endParaRPr lang="pl-PL" sz="1800" dirty="0" smtClean="0"/>
          </a:p>
          <a:p>
            <a:pPr lvl="1"/>
            <a:r>
              <a:rPr lang="pl-PL" sz="2100" dirty="0"/>
              <a:t>f</a:t>
            </a:r>
            <a:r>
              <a:rPr lang="pl-PL" sz="2100" dirty="0" smtClean="0"/>
              <a:t>orma szczególna</a:t>
            </a:r>
            <a:endParaRPr lang="pl-PL" sz="2400" dirty="0" smtClean="0"/>
          </a:p>
          <a:p>
            <a:r>
              <a:rPr lang="pl-PL" sz="2400" dirty="0" smtClean="0">
                <a:solidFill>
                  <a:srgbClr val="FF0000"/>
                </a:solidFill>
              </a:rPr>
              <a:t>moment złożenia oświadczenia woli</a:t>
            </a:r>
          </a:p>
          <a:p>
            <a:pPr lvl="1"/>
            <a:r>
              <a:rPr lang="pl-PL" sz="2100" dirty="0"/>
              <a:t>w</a:t>
            </a:r>
            <a:r>
              <a:rPr lang="pl-PL" sz="2100" dirty="0" smtClean="0"/>
              <a:t>yznacza stan związania oświadczeniem woli</a:t>
            </a:r>
          </a:p>
          <a:p>
            <a:pPr lvl="2"/>
            <a:r>
              <a:rPr lang="pl-PL" sz="1800" dirty="0"/>
              <a:t>p</a:t>
            </a:r>
            <a:r>
              <a:rPr lang="pl-PL" sz="1800" dirty="0" smtClean="0"/>
              <a:t>roblem odwołania oświadczenia woli</a:t>
            </a:r>
          </a:p>
          <a:p>
            <a:pPr lvl="1"/>
            <a:r>
              <a:rPr lang="pl-PL" sz="2100" dirty="0"/>
              <a:t>s</a:t>
            </a:r>
            <a:r>
              <a:rPr lang="pl-PL" sz="2100" dirty="0" smtClean="0"/>
              <a:t>posób ustalenia </a:t>
            </a:r>
          </a:p>
          <a:p>
            <a:pPr lvl="2"/>
            <a:r>
              <a:rPr lang="pl-PL" sz="1800" dirty="0" smtClean="0"/>
              <a:t> oświadczenia składane indywidualnemu adresatowi</a:t>
            </a:r>
          </a:p>
          <a:p>
            <a:pPr lvl="2"/>
            <a:r>
              <a:rPr lang="pl-PL" sz="1800" dirty="0" smtClean="0"/>
              <a:t>oświadczenia składane wobec ogółu</a:t>
            </a:r>
          </a:p>
          <a:p>
            <a:pPr lvl="2"/>
            <a:r>
              <a:rPr lang="pl-PL" sz="1800" dirty="0" smtClean="0"/>
              <a:t>oświadczenia nie posiadające jakiegokolwiek adresata</a:t>
            </a:r>
            <a:endParaRPr lang="pl-PL" sz="1800" dirty="0"/>
          </a:p>
          <a:p>
            <a:pPr lvl="2"/>
            <a:r>
              <a:rPr lang="pl-PL" sz="1800" dirty="0" smtClean="0"/>
              <a:t>oświadczenia składane w obecności świadków lub przed właściwym organem</a:t>
            </a:r>
          </a:p>
          <a:p>
            <a:pPr lvl="2"/>
            <a:endParaRPr lang="pl-PL" sz="1800" dirty="0" smtClean="0"/>
          </a:p>
        </p:txBody>
      </p:sp>
    </p:spTree>
    <p:extLst>
      <p:ext uri="{BB962C8B-B14F-4D97-AF65-F5344CB8AC3E}">
        <p14:creationId xmlns:p14="http://schemas.microsoft.com/office/powerpoint/2010/main" val="1691657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Forma oświadczenia woli – uwagi ogólne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Pojęcie formy oświadczenia woli</a:t>
            </a:r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dirty="0" smtClean="0"/>
              <a:t>Zasada swobody formy</a:t>
            </a:r>
          </a:p>
          <a:p>
            <a:pPr lvl="1"/>
            <a:r>
              <a:rPr lang="pl-PL" sz="2000" b="1" dirty="0"/>
              <a:t>f</a:t>
            </a:r>
            <a:r>
              <a:rPr lang="pl-PL" sz="2000" b="1" dirty="0" smtClean="0"/>
              <a:t>orma szczególna</a:t>
            </a:r>
            <a:r>
              <a:rPr lang="pl-PL" sz="2000" dirty="0" smtClean="0"/>
              <a:t>, jako odstępstwo od zasady swobody formy</a:t>
            </a:r>
          </a:p>
          <a:p>
            <a:pPr lvl="1"/>
            <a:r>
              <a:rPr lang="pl-PL" sz="2000" dirty="0"/>
              <a:t>ź</a:t>
            </a:r>
            <a:r>
              <a:rPr lang="pl-PL" sz="2000" dirty="0" smtClean="0"/>
              <a:t>ródła obowiązku zachowania formy szczególnej</a:t>
            </a:r>
          </a:p>
          <a:p>
            <a:pPr lvl="2"/>
            <a:r>
              <a:rPr lang="pl-PL" sz="2000" dirty="0" smtClean="0"/>
              <a:t>Ustawa (forma ustawowa)</a:t>
            </a:r>
          </a:p>
          <a:p>
            <a:pPr lvl="2"/>
            <a:r>
              <a:rPr lang="pl-PL" sz="2000" dirty="0" smtClean="0"/>
              <a:t>Umowa – </a:t>
            </a:r>
            <a:r>
              <a:rPr lang="pl-PL" sz="2000" i="1" dirty="0" err="1" smtClean="0"/>
              <a:t>pactum</a:t>
            </a:r>
            <a:r>
              <a:rPr lang="pl-PL" sz="2000" i="1" dirty="0" smtClean="0"/>
              <a:t> de forma </a:t>
            </a:r>
            <a:r>
              <a:rPr lang="pl-PL" sz="2000" dirty="0" smtClean="0"/>
              <a:t>(forma umowna)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9763742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Rodzaje szczególnej formy czynności prawnych</a:t>
            </a:r>
            <a:endParaRPr lang="pl-PL" sz="2400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79512" y="1752600"/>
            <a:ext cx="4316288" cy="6400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Ze względu na sposób złożenia oświadczenia woli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3"/>
          </p:nvPr>
        </p:nvSpPr>
        <p:spPr>
          <a:xfrm>
            <a:off x="4800600" y="1752600"/>
            <a:ext cx="4163888" cy="64008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pl-PL" dirty="0" smtClean="0"/>
              <a:t>Ze względu na skutki niedochowania wymaganej formy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179512" y="2420888"/>
            <a:ext cx="4388296" cy="4176464"/>
          </a:xfrm>
        </p:spPr>
        <p:txBody>
          <a:bodyPr>
            <a:normAutofit lnSpcReduction="10000"/>
          </a:bodyPr>
          <a:lstStyle/>
          <a:p>
            <a:r>
              <a:rPr lang="pl-PL" sz="2000" dirty="0" smtClean="0"/>
              <a:t>Forma dokumentowa – art. 77 </a:t>
            </a:r>
            <a:r>
              <a:rPr lang="pl-PL" sz="2000" baseline="30000" dirty="0" smtClean="0"/>
              <a:t>2</a:t>
            </a:r>
            <a:r>
              <a:rPr lang="pl-PL" sz="2000" dirty="0" smtClean="0"/>
              <a:t> </a:t>
            </a:r>
            <a:r>
              <a:rPr lang="pl-PL" sz="2000" dirty="0" err="1" smtClean="0"/>
              <a:t>kc</a:t>
            </a:r>
            <a:endParaRPr lang="pl-PL" sz="2000" dirty="0" smtClean="0"/>
          </a:p>
          <a:p>
            <a:r>
              <a:rPr lang="pl-PL" sz="2000" dirty="0" smtClean="0"/>
              <a:t>Forma pisemna – art. 78 </a:t>
            </a:r>
            <a:r>
              <a:rPr lang="pl-PL" sz="2000" dirty="0" err="1" smtClean="0"/>
              <a:t>kc</a:t>
            </a:r>
            <a:endParaRPr lang="pl-PL" sz="2000" dirty="0" smtClean="0"/>
          </a:p>
          <a:p>
            <a:r>
              <a:rPr lang="pl-PL" sz="2000" dirty="0" smtClean="0"/>
              <a:t>Forma elektroniczna – art. 78</a:t>
            </a:r>
            <a:r>
              <a:rPr lang="pl-PL" sz="2000" baseline="30000" dirty="0" smtClean="0"/>
              <a:t>1</a:t>
            </a:r>
            <a:r>
              <a:rPr lang="pl-PL" sz="2000" dirty="0" smtClean="0"/>
              <a:t> </a:t>
            </a:r>
            <a:r>
              <a:rPr lang="pl-PL" sz="2000" dirty="0" err="1" smtClean="0"/>
              <a:t>kc</a:t>
            </a:r>
            <a:endParaRPr lang="pl-PL" sz="2000" dirty="0" smtClean="0"/>
          </a:p>
          <a:p>
            <a:pPr lvl="1"/>
            <a:r>
              <a:rPr lang="pl-PL" sz="1800" dirty="0" smtClean="0"/>
              <a:t>ustawa </a:t>
            </a:r>
            <a:r>
              <a:rPr lang="pl-PL" sz="1800" dirty="0"/>
              <a:t>z 5.9.2016 r. o usługach zaufania oraz identyfikacji elektronicznej</a:t>
            </a:r>
            <a:endParaRPr lang="pl-PL" sz="1700" dirty="0" smtClean="0"/>
          </a:p>
          <a:p>
            <a:r>
              <a:rPr lang="pl-PL" sz="2000" dirty="0" smtClean="0"/>
              <a:t>Forma pisemna z poświadczoną datą – art. 81 par. 1 </a:t>
            </a:r>
            <a:r>
              <a:rPr lang="pl-PL" sz="2000" dirty="0" err="1" smtClean="0"/>
              <a:t>kc</a:t>
            </a:r>
            <a:endParaRPr lang="pl-PL" sz="2000" dirty="0" smtClean="0"/>
          </a:p>
          <a:p>
            <a:pPr marL="320040" lvl="1" indent="-320040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</a:pPr>
            <a:r>
              <a:rPr lang="pl-PL" sz="2000" dirty="0" smtClean="0"/>
              <a:t>Forma pisemna z poświadczonym podpisem</a:t>
            </a:r>
          </a:p>
          <a:p>
            <a:pPr marL="594360" lvl="2" indent="-320040">
              <a:spcBef>
                <a:spcPts val="700"/>
              </a:spcBef>
              <a:buSzPct val="60000"/>
              <a:buFont typeface="Wingdings"/>
              <a:buChar char=""/>
            </a:pPr>
            <a:r>
              <a:rPr lang="pl-PL" sz="1700" dirty="0" smtClean="0"/>
              <a:t>Art. 96 pkt. 1 </a:t>
            </a:r>
            <a:r>
              <a:rPr lang="pl-PL" sz="1700" dirty="0" err="1" smtClean="0"/>
              <a:t>PrNot</a:t>
            </a:r>
            <a:endParaRPr lang="pl-PL" sz="1700" dirty="0" smtClean="0"/>
          </a:p>
          <a:p>
            <a:r>
              <a:rPr lang="pl-PL" sz="2000" dirty="0" smtClean="0"/>
              <a:t>Forma aktu notarialnego</a:t>
            </a:r>
          </a:p>
          <a:p>
            <a:pPr lvl="1"/>
            <a:r>
              <a:rPr lang="pl-PL" sz="1700" dirty="0" smtClean="0"/>
              <a:t>Ustawa – Prawo o notariacie</a:t>
            </a:r>
            <a:endParaRPr lang="pl-PL" sz="17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Forma pod rygorem nieważności (ad solemnitatem) - </a:t>
            </a:r>
          </a:p>
          <a:p>
            <a:r>
              <a:rPr lang="pl-PL" sz="2000" dirty="0" smtClean="0"/>
              <a:t>Forma dla celów dowodowych (ad probationem)</a:t>
            </a:r>
          </a:p>
          <a:p>
            <a:r>
              <a:rPr lang="pl-PL" sz="2000" dirty="0" smtClean="0"/>
              <a:t>Forma dla wywołania szczególnych skutków prawnych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290291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Zawarcie umowy – uwagi ogólne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r</a:t>
            </a:r>
            <a:r>
              <a:rPr lang="pl-PL" sz="2000" dirty="0" smtClean="0"/>
              <a:t>egulacja: podstawowe </a:t>
            </a:r>
            <a:r>
              <a:rPr lang="pl-PL" sz="2000" dirty="0"/>
              <a:t>założenia dotyczące zawierania umów są zawarte w art. 66–72</a:t>
            </a:r>
            <a:r>
              <a:rPr lang="pl-PL" sz="2000" baseline="30000" dirty="0"/>
              <a:t>1</a:t>
            </a:r>
            <a:r>
              <a:rPr lang="pl-PL" sz="2000" dirty="0"/>
              <a:t> KC (Księga pierwsza), zaś pozostałe kwestie ogólne – w art. 384–396 KC (Księga trzecia</a:t>
            </a:r>
            <a:r>
              <a:rPr lang="pl-PL" sz="2000" dirty="0" smtClean="0"/>
              <a:t>)</a:t>
            </a:r>
          </a:p>
          <a:p>
            <a:r>
              <a:rPr lang="pl-PL" sz="2000" dirty="0" smtClean="0"/>
              <a:t>Konsens – jako podstawa zawarcia umowy</a:t>
            </a:r>
          </a:p>
          <a:p>
            <a:pPr lvl="1"/>
            <a:r>
              <a:rPr lang="pl-PL" sz="1700" dirty="0"/>
              <a:t>Istota: zgoda (porozumienie) stron co do zamiaru ustanowienia stosunku prawnego</a:t>
            </a:r>
          </a:p>
          <a:p>
            <a:pPr lvl="1"/>
            <a:r>
              <a:rPr lang="pl-PL" sz="1700" dirty="0"/>
              <a:t>Ustalenie konsensu – w drodze </a:t>
            </a:r>
            <a:r>
              <a:rPr lang="pl-PL" sz="1700" dirty="0" smtClean="0"/>
              <a:t>wykładni</a:t>
            </a:r>
            <a:endParaRPr lang="pl-PL" sz="2000" dirty="0" smtClean="0"/>
          </a:p>
          <a:p>
            <a:r>
              <a:rPr lang="pl-PL" sz="2000" dirty="0" smtClean="0"/>
              <a:t>Kodeksowe tryby zawarcia umowy</a:t>
            </a:r>
          </a:p>
          <a:p>
            <a:pPr lvl="1"/>
            <a:r>
              <a:rPr lang="pl-PL" sz="1700" dirty="0" smtClean="0"/>
              <a:t>Art. 66 – art. 72 </a:t>
            </a:r>
            <a:r>
              <a:rPr lang="pl-PL" sz="1700" dirty="0" err="1" smtClean="0"/>
              <a:t>kc</a:t>
            </a:r>
            <a:endParaRPr lang="pl-PL" sz="1700" dirty="0" smtClean="0"/>
          </a:p>
          <a:p>
            <a:pPr lvl="1"/>
            <a:r>
              <a:rPr lang="pl-PL" sz="1700" dirty="0" smtClean="0"/>
              <a:t>Art. 389-390 </a:t>
            </a:r>
            <a:r>
              <a:rPr lang="pl-PL" sz="1700" dirty="0" err="1" smtClean="0"/>
              <a:t>kc</a:t>
            </a:r>
            <a:r>
              <a:rPr lang="pl-PL" sz="1700" dirty="0" smtClean="0"/>
              <a:t> - umowa </a:t>
            </a:r>
            <a:r>
              <a:rPr lang="pl-PL" sz="1700" dirty="0"/>
              <a:t>przedwstępna</a:t>
            </a:r>
            <a:endParaRPr lang="pl-PL" sz="1700" dirty="0" smtClean="0"/>
          </a:p>
          <a:p>
            <a:r>
              <a:rPr lang="pl-PL" sz="2000" dirty="0" smtClean="0"/>
              <a:t>Przedkontraktowe zachowania stron zmierzające do zawarcia umowy:</a:t>
            </a:r>
            <a:endParaRPr lang="pl-PL" sz="1700" dirty="0" smtClean="0"/>
          </a:p>
          <a:p>
            <a:pPr lvl="1"/>
            <a:r>
              <a:rPr lang="pl-PL" sz="1700" dirty="0" smtClean="0"/>
              <a:t>List intencyjny</a:t>
            </a:r>
          </a:p>
          <a:p>
            <a:pPr lvl="1"/>
            <a:r>
              <a:rPr lang="pl-PL" sz="1700" dirty="0" smtClean="0"/>
              <a:t>Umowa o negocjacje</a:t>
            </a:r>
          </a:p>
          <a:p>
            <a:pPr lvl="1"/>
            <a:r>
              <a:rPr lang="pl-PL" sz="1700" dirty="0" smtClean="0"/>
              <a:t>Umowa ramowa</a:t>
            </a:r>
          </a:p>
        </p:txBody>
      </p:sp>
    </p:spTree>
    <p:extLst>
      <p:ext uri="{BB962C8B-B14F-4D97-AF65-F5344CB8AC3E}">
        <p14:creationId xmlns:p14="http://schemas.microsoft.com/office/powerpoint/2010/main" val="2602652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0609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Tryby zawierania umów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8219256" cy="5184576"/>
          </a:xfrm>
        </p:spPr>
        <p:txBody>
          <a:bodyPr>
            <a:normAutofit/>
          </a:bodyPr>
          <a:lstStyle/>
          <a:p>
            <a:r>
              <a:rPr lang="pl-PL" dirty="0" smtClean="0"/>
              <a:t>Tryb ofertowy – art. 66 – 70 </a:t>
            </a:r>
            <a:r>
              <a:rPr lang="pl-PL" dirty="0" err="1" smtClean="0"/>
              <a:t>kc</a:t>
            </a:r>
            <a:endParaRPr lang="pl-PL" dirty="0" smtClean="0"/>
          </a:p>
          <a:p>
            <a:pPr lvl="1"/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Tryb przetargowy – art. 70</a:t>
            </a:r>
            <a:r>
              <a:rPr lang="pl-PL" baseline="30000" dirty="0" smtClean="0"/>
              <a:t>1</a:t>
            </a:r>
            <a:r>
              <a:rPr lang="pl-PL" dirty="0" smtClean="0"/>
              <a:t> – 70</a:t>
            </a:r>
            <a:r>
              <a:rPr lang="pl-PL" baseline="30000" dirty="0" smtClean="0"/>
              <a:t>5</a:t>
            </a:r>
            <a:r>
              <a:rPr lang="pl-PL" dirty="0" smtClean="0"/>
              <a:t> </a:t>
            </a:r>
            <a:r>
              <a:rPr lang="pl-PL" dirty="0" err="1" smtClean="0"/>
              <a:t>kc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r>
              <a:rPr lang="pl-PL" dirty="0" smtClean="0"/>
              <a:t>Tryb negocjacji – art. 72-72 </a:t>
            </a:r>
            <a:r>
              <a:rPr lang="pl-PL" dirty="0" err="1" smtClean="0"/>
              <a:t>kc</a:t>
            </a: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Co do zasady: ZASADA SWOBODY WYBORU TRYBU </a:t>
            </a:r>
          </a:p>
          <a:p>
            <a:pPr marL="0" indent="0">
              <a:buNone/>
            </a:pPr>
            <a:r>
              <a:rPr lang="pl-PL" dirty="0" smtClean="0"/>
              <a:t>Brak związania konkretnym trybem w razie zainicjowania kontraktowania w ramach jednego z nich (strony mogą swobodnie przechodzić z jednego trybu na drugi).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5021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102646"/>
              </p:ext>
            </p:extLst>
          </p:nvPr>
        </p:nvGraphicFramePr>
        <p:xfrm>
          <a:off x="467544" y="188640"/>
          <a:ext cx="8291646" cy="6000896"/>
        </p:xfrm>
        <a:graphic>
          <a:graphicData uri="http://schemas.openxmlformats.org/drawingml/2006/table">
            <a:tbl>
              <a:tblPr firstCol="1">
                <a:tableStyleId>{69C7853C-536D-4A76-A0AE-DD22124D55A5}</a:tableStyleId>
              </a:tblPr>
              <a:tblGrid>
                <a:gridCol w="1296145"/>
                <a:gridCol w="2178765"/>
                <a:gridCol w="2429746"/>
                <a:gridCol w="2386990"/>
              </a:tblGrid>
              <a:tr h="724881">
                <a:tc>
                  <a:txBody>
                    <a:bodyPr/>
                    <a:lstStyle/>
                    <a:p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Kluczowe elementy</a:t>
                      </a:r>
                      <a:endParaRPr lang="pl-P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Moment zawarcia umowy</a:t>
                      </a:r>
                      <a:endParaRPr lang="pl-P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pl-PL" b="1" dirty="0" smtClean="0"/>
                        <a:t>Kwestie</a:t>
                      </a:r>
                      <a:r>
                        <a:rPr lang="pl-PL" b="1" baseline="0" dirty="0" smtClean="0"/>
                        <a:t> szczególne</a:t>
                      </a:r>
                      <a:endParaRPr lang="pl-PL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226">
                <a:tc>
                  <a:txBody>
                    <a:bodyPr/>
                    <a:lstStyle/>
                    <a:p>
                      <a:r>
                        <a:rPr lang="pl-PL" dirty="0" smtClean="0"/>
                        <a:t>Tryb ofertowy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Pojęcie oferty – art. 66 par. 1 </a:t>
                      </a:r>
                      <a:r>
                        <a:rPr lang="pl-PL" dirty="0" err="1" smtClean="0"/>
                        <a:t>kc</a:t>
                      </a:r>
                      <a:endParaRPr lang="pl-PL" dirty="0" smtClean="0"/>
                    </a:p>
                    <a:p>
                      <a:pPr marL="0" indent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pl-PL" dirty="0" smtClean="0"/>
                        <a:t>- Przyjęcie oferty</a:t>
                      </a:r>
                      <a:r>
                        <a:rPr lang="pl-PL" baseline="0" dirty="0" smtClean="0"/>
                        <a:t> 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pl-PL" dirty="0" smtClean="0"/>
                        <a:t>Art. 70 par. 1 – złożenie oświadczenia o przyjęciu oferty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pl-PL" baseline="0" dirty="0" smtClean="0"/>
                        <a:t>- Oferta a zaproszenie do zawarcia umowy – art. 71 </a:t>
                      </a:r>
                      <a:r>
                        <a:rPr lang="pl-PL" baseline="0" dirty="0" err="1" smtClean="0"/>
                        <a:t>kc</a:t>
                      </a:r>
                      <a:endParaRPr lang="pl-PL" dirty="0" smtClean="0"/>
                    </a:p>
                    <a:p>
                      <a:pPr marL="0" indent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 Skutki złożenia oferty 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Czas związania ofertą –</a:t>
                      </a:r>
                      <a:r>
                        <a:rPr lang="pl-PL" baseline="0" dirty="0" smtClean="0"/>
                        <a:t> art. 66 par. 2</a:t>
                      </a:r>
                      <a:endParaRPr lang="pl-PL" dirty="0" smtClean="0"/>
                    </a:p>
                    <a:p>
                      <a:pPr marL="0" indent="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Kontroferta – art. 68 </a:t>
                      </a:r>
                      <a:r>
                        <a:rPr lang="pl-PL" dirty="0" err="1" smtClean="0"/>
                        <a:t>kc</a:t>
                      </a:r>
                      <a:endParaRPr lang="pl-PL" dirty="0" smtClean="0"/>
                    </a:p>
                    <a:p>
                      <a:pPr marL="0" indent="0">
                        <a:lnSpc>
                          <a:spcPct val="100000"/>
                        </a:lnSpc>
                        <a:buFontTx/>
                        <a:buChar char="-"/>
                      </a:pPr>
                      <a:endParaRPr lang="pl-PL" dirty="0" smtClean="0"/>
                    </a:p>
                    <a:p>
                      <a:pPr marL="0" indent="0">
                        <a:lnSpc>
                          <a:spcPct val="100000"/>
                        </a:lnSpc>
                      </a:pP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5695">
                <a:tc>
                  <a:txBody>
                    <a:bodyPr/>
                    <a:lstStyle/>
                    <a:p>
                      <a:r>
                        <a:rPr lang="pl-PL" dirty="0" smtClean="0"/>
                        <a:t>Przetarg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buFontTx/>
                        <a:buNone/>
                      </a:pPr>
                      <a:r>
                        <a:rPr lang="pl-PL" b="1" dirty="0" smtClean="0"/>
                        <a:t>Etapy</a:t>
                      </a:r>
                      <a:r>
                        <a:rPr lang="pl-PL" b="1" baseline="0" dirty="0" smtClean="0"/>
                        <a:t> przetargu</a:t>
                      </a:r>
                      <a:r>
                        <a:rPr lang="pl-PL" baseline="0" dirty="0" smtClean="0"/>
                        <a:t>,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Tx/>
                        <a:buAutoNum type="arabicPeriod"/>
                      </a:pPr>
                      <a:r>
                        <a:rPr lang="pl-PL" baseline="0" dirty="0" smtClean="0"/>
                        <a:t>Ogłoszenie o przetargu,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Tx/>
                        <a:buAutoNum type="arabicPeriod"/>
                      </a:pPr>
                      <a:r>
                        <a:rPr lang="pl-PL" baseline="0" dirty="0" smtClean="0"/>
                        <a:t>Składanie ofert,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Tx/>
                        <a:buAutoNum type="arabicPeriod"/>
                      </a:pPr>
                      <a:r>
                        <a:rPr lang="pl-PL" baseline="0" dirty="0" smtClean="0"/>
                        <a:t>Wybór ofert, </a:t>
                      </a:r>
                    </a:p>
                    <a:p>
                      <a:pPr marL="342900" indent="-342900">
                        <a:lnSpc>
                          <a:spcPct val="100000"/>
                        </a:lnSpc>
                        <a:buFontTx/>
                        <a:buAutoNum type="arabicPeriod"/>
                      </a:pPr>
                      <a:r>
                        <a:rPr lang="pl-PL" baseline="0" dirty="0" smtClean="0"/>
                        <a:t>Informacja o wyborze oferty (może powodować dwojakie skutki)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pl-PL" dirty="0" smtClean="0"/>
                        <a:t>Złożenie oświadczenia o przyjęciu oferty (Art.  70 par. 1 </a:t>
                      </a:r>
                      <a:r>
                        <a:rPr lang="pl-PL" dirty="0" err="1" smtClean="0"/>
                        <a:t>kc</a:t>
                      </a:r>
                      <a:r>
                        <a:rPr lang="pl-PL" dirty="0" smtClean="0"/>
                        <a:t> w zw. z art. 70 </a:t>
                      </a:r>
                      <a:r>
                        <a:rPr lang="pl-PL" baseline="30000" dirty="0" smtClean="0"/>
                        <a:t>3 </a:t>
                      </a:r>
                      <a:r>
                        <a:rPr lang="pl-PL" dirty="0" smtClean="0"/>
                        <a:t>par. 3 </a:t>
                      </a:r>
                      <a:r>
                        <a:rPr lang="pl-PL" dirty="0" err="1" smtClean="0"/>
                        <a:t>zd</a:t>
                      </a:r>
                      <a:r>
                        <a:rPr lang="pl-PL" dirty="0" smtClean="0"/>
                        <a:t>. 1 </a:t>
                      </a:r>
                      <a:r>
                        <a:rPr lang="pl-PL" dirty="0" err="1" smtClean="0"/>
                        <a:t>kc</a:t>
                      </a:r>
                      <a:r>
                        <a:rPr lang="pl-PL" dirty="0" smtClean="0"/>
                        <a:t>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</a:pPr>
                      <a:endParaRPr lang="pl-PL" dirty="0" smtClean="0"/>
                    </a:p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pl-PL" dirty="0" smtClean="0"/>
                        <a:t>Chyba, że – zob. art. 70 </a:t>
                      </a:r>
                      <a:r>
                        <a:rPr lang="pl-PL" baseline="30000" dirty="0" smtClean="0"/>
                        <a:t>3 </a:t>
                      </a:r>
                      <a:r>
                        <a:rPr lang="pl-PL" dirty="0" smtClean="0"/>
                        <a:t>par. 3 </a:t>
                      </a:r>
                      <a:r>
                        <a:rPr lang="pl-PL" dirty="0" err="1" smtClean="0"/>
                        <a:t>zd</a:t>
                      </a:r>
                      <a:r>
                        <a:rPr lang="pl-PL" dirty="0" smtClean="0"/>
                        <a:t>. 2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kc</a:t>
                      </a:r>
                      <a:r>
                        <a:rPr lang="pl-PL" baseline="0" dirty="0" smtClean="0"/>
                        <a:t>.)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Skutki ogłoszenia przetargu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Pojęcie i znaczenie wadium – art. 70 </a:t>
                      </a:r>
                      <a:r>
                        <a:rPr lang="pl-PL" baseline="30000" dirty="0" smtClean="0"/>
                        <a:t>4 </a:t>
                      </a:r>
                      <a:r>
                        <a:rPr lang="pl-PL" dirty="0" err="1" smtClean="0"/>
                        <a:t>kc</a:t>
                      </a:r>
                      <a:endParaRPr lang="pl-PL" dirty="0" smtClean="0"/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Unieważnienie przetargu – art. 70</a:t>
                      </a:r>
                      <a:r>
                        <a:rPr lang="pl-PL" baseline="30000" dirty="0" smtClean="0"/>
                        <a:t>5</a:t>
                      </a:r>
                      <a:r>
                        <a:rPr lang="pl-PL" dirty="0" smtClean="0"/>
                        <a:t> </a:t>
                      </a:r>
                      <a:r>
                        <a:rPr lang="pl-PL" dirty="0" err="1" smtClean="0"/>
                        <a:t>kc</a:t>
                      </a:r>
                      <a:endParaRPr lang="pl-PL" dirty="0" smtClean="0"/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48887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04371"/>
              </p:ext>
            </p:extLst>
          </p:nvPr>
        </p:nvGraphicFramePr>
        <p:xfrm>
          <a:off x="395536" y="1484784"/>
          <a:ext cx="8172921" cy="4576544"/>
        </p:xfrm>
        <a:graphic>
          <a:graphicData uri="http://schemas.openxmlformats.org/drawingml/2006/table">
            <a:tbl>
              <a:tblPr firstCol="1">
                <a:tableStyleId>{69C7853C-536D-4A76-A0AE-DD22124D55A5}</a:tableStyleId>
              </a:tblPr>
              <a:tblGrid>
                <a:gridCol w="1277586"/>
                <a:gridCol w="2147568"/>
                <a:gridCol w="2394955"/>
                <a:gridCol w="2352812"/>
              </a:tblGrid>
              <a:tr h="2016224">
                <a:tc>
                  <a:txBody>
                    <a:bodyPr/>
                    <a:lstStyle/>
                    <a:p>
                      <a:r>
                        <a:rPr lang="pl-PL" dirty="0" smtClean="0"/>
                        <a:t>Aukcja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Ogłoszenie aukcji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dirty="0" smtClean="0"/>
                        <a:t>Postąpienia</a:t>
                      </a:r>
                      <a:r>
                        <a:rPr lang="pl-PL" baseline="0" dirty="0" smtClean="0"/>
                        <a:t> (kolejne składanie ofert)</a:t>
                      </a:r>
                    </a:p>
                    <a:p>
                      <a:pPr marL="285750" indent="-285750">
                        <a:lnSpc>
                          <a:spcPct val="100000"/>
                        </a:lnSpc>
                        <a:buFontTx/>
                        <a:buChar char="-"/>
                      </a:pPr>
                      <a:r>
                        <a:rPr lang="pl-PL" baseline="0" dirty="0" smtClean="0"/>
                        <a:t>Przybicie (wybór najkorzystniejszej oferty)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pl-PL" dirty="0" smtClean="0"/>
                        <a:t>Art. 70 </a:t>
                      </a:r>
                      <a:r>
                        <a:rPr lang="pl-PL" baseline="30000" dirty="0" smtClean="0"/>
                        <a:t>2 </a:t>
                      </a:r>
                      <a:r>
                        <a:rPr lang="pl-PL" baseline="0" dirty="0" smtClean="0"/>
                        <a:t>par. 2 – udzielenie przybicia (co do zasady)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</a:pPr>
                      <a:r>
                        <a:rPr lang="pl-PL" baseline="0" dirty="0" smtClean="0"/>
                        <a:t>Art. 70</a:t>
                      </a:r>
                      <a:r>
                        <a:rPr lang="pl-PL" baseline="30000" dirty="0" smtClean="0"/>
                        <a:t>2</a:t>
                      </a:r>
                      <a:r>
                        <a:rPr lang="pl-PL" baseline="0" dirty="0" smtClean="0"/>
                        <a:t> par. 3 – sytuacje wyjątkowe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</a:pP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55312">
                <a:tc>
                  <a:txBody>
                    <a:bodyPr/>
                    <a:lstStyle/>
                    <a:p>
                      <a:r>
                        <a:rPr lang="pl-PL" dirty="0" smtClean="0"/>
                        <a:t>Negocjacje</a:t>
                      </a:r>
                      <a:endParaRPr lang="pl-PL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Wzajemne oddziaływania stron w</a:t>
                      </a:r>
                      <a:r>
                        <a:rPr lang="pl-PL" baseline="0" dirty="0" smtClean="0"/>
                        <a:t> celu zawarcia umowy;</a:t>
                      </a:r>
                    </a:p>
                    <a:p>
                      <a:r>
                        <a:rPr lang="pl-PL" baseline="0" dirty="0" smtClean="0"/>
                        <a:t>Cechy charakterystyczne:</a:t>
                      </a:r>
                    </a:p>
                    <a:p>
                      <a:r>
                        <a:rPr lang="pl-PL" baseline="0" dirty="0" smtClean="0"/>
                        <a:t>- brak związania stron oświadczeniami składanymi w toku negocjacji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Art. 72 par. 1 </a:t>
                      </a:r>
                      <a:r>
                        <a:rPr lang="pl-PL" dirty="0" err="1" smtClean="0"/>
                        <a:t>kc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Odpowiedzialność odszkodowawcza</a:t>
                      </a:r>
                      <a:r>
                        <a:rPr lang="pl-PL" baseline="0" dirty="0" smtClean="0"/>
                        <a:t> za nielojalne kontraktowanie – art. 72 par. 2 </a:t>
                      </a:r>
                      <a:r>
                        <a:rPr lang="pl-PL" baseline="0" dirty="0" err="1" smtClean="0"/>
                        <a:t>kc</a:t>
                      </a:r>
                      <a:r>
                        <a:rPr lang="pl-PL" baseline="0" dirty="0" smtClean="0"/>
                        <a:t>,</a:t>
                      </a:r>
                    </a:p>
                    <a:p>
                      <a:r>
                        <a:rPr lang="pl-PL" baseline="0" dirty="0" smtClean="0"/>
                        <a:t>Ochrona informacji poufnych – art. 72</a:t>
                      </a:r>
                      <a:r>
                        <a:rPr lang="pl-PL" baseline="30000" dirty="0" smtClean="0"/>
                        <a:t>1</a:t>
                      </a:r>
                      <a:r>
                        <a:rPr lang="pl-PL" baseline="0" dirty="0" smtClean="0"/>
                        <a:t> </a:t>
                      </a:r>
                      <a:r>
                        <a:rPr lang="pl-PL" baseline="0" dirty="0" err="1" smtClean="0"/>
                        <a:t>kc</a:t>
                      </a:r>
                      <a:endParaRPr lang="pl-PL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92750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707678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Wady oświadczenia woli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000" dirty="0" smtClean="0"/>
              <a:t>Skutkujące bezwzględną nieważnością czynności prawnej</a:t>
            </a:r>
            <a:endParaRPr lang="pl-PL" sz="2000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469032"/>
          </a:xfrm>
        </p:spPr>
        <p:txBody>
          <a:bodyPr/>
          <a:lstStyle/>
          <a:p>
            <a:pPr algn="ctr"/>
            <a:r>
              <a:rPr lang="pl-PL" sz="2000" dirty="0" smtClean="0"/>
              <a:t>Skutkujące tzw. wzruszalnością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>
          <a:xfrm>
            <a:off x="914400" y="2492896"/>
            <a:ext cx="3733800" cy="364120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Brak świadomości lub swobody – art. 82 </a:t>
            </a:r>
            <a:r>
              <a:rPr lang="pl-PL" sz="2000" dirty="0" err="1" smtClean="0"/>
              <a:t>kc</a:t>
            </a: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Pozorność – art. 83 </a:t>
            </a:r>
            <a:r>
              <a:rPr lang="pl-PL" sz="2000" dirty="0" err="1" smtClean="0"/>
              <a:t>kc</a:t>
            </a:r>
            <a:endParaRPr lang="pl-PL" sz="20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"/>
          </p:nvPr>
        </p:nvSpPr>
        <p:spPr>
          <a:xfrm>
            <a:off x="4953000" y="2492896"/>
            <a:ext cx="3733800" cy="3641204"/>
          </a:xfrm>
        </p:spPr>
        <p:txBody>
          <a:bodyPr>
            <a:normAutofit/>
          </a:bodyPr>
          <a:lstStyle/>
          <a:p>
            <a:r>
              <a:rPr lang="pl-PL" sz="2000" dirty="0" smtClean="0"/>
              <a:t>Błąd – art. 84 </a:t>
            </a:r>
            <a:r>
              <a:rPr lang="pl-PL" sz="2000" dirty="0" err="1" smtClean="0"/>
              <a:t>kc</a:t>
            </a:r>
            <a:r>
              <a:rPr lang="pl-PL" sz="2000" dirty="0" smtClean="0"/>
              <a:t>.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Podstęp – art. 86 </a:t>
            </a:r>
            <a:r>
              <a:rPr lang="pl-PL" sz="2000" dirty="0" err="1" smtClean="0"/>
              <a:t>kc</a:t>
            </a:r>
            <a:endParaRPr lang="pl-PL" sz="2000" dirty="0" smtClean="0"/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Groźba – art. 87 </a:t>
            </a:r>
            <a:r>
              <a:rPr lang="pl-PL" sz="2000" dirty="0" err="1" smtClean="0"/>
              <a:t>kc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47224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72400" cy="504056"/>
          </a:xfrm>
        </p:spPr>
        <p:txBody>
          <a:bodyPr>
            <a:normAutofit/>
          </a:bodyPr>
          <a:lstStyle/>
          <a:p>
            <a:pPr algn="ctr"/>
            <a:r>
              <a:rPr lang="pl-PL" sz="2000" dirty="0" smtClean="0"/>
              <a:t>Pytania z zakresu czynności prawnych</a:t>
            </a:r>
            <a:endParaRPr lang="pl-PL" sz="20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692696"/>
            <a:ext cx="8640960" cy="5976664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Pojęcie i rodzaje zdarzeń cywilnoprawnych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Pojęcie, funkcje i skutki czynności prawnej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Scharakteryzuj orzeczenia sądowe, stanowiące zdarzenia cywilnoprawne.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Konstrukcja czynności prawnej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Wymień i opisz poszczególne typy czynności prawnych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Wymień i opisz podmiotowe przesłanki ważności czynności prawnej.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Wymień i opisz przedmiotowe przesłanki ważności czynności prawnej.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Jak rozumiesz wymóg, że czynność prawna ma być zgodna z ustawą? O zgodność z jakimi przepisami chodzi ustawodawcy w art. 58 </a:t>
            </a:r>
            <a:r>
              <a:rPr lang="pl-PL" sz="2000" dirty="0" err="1" smtClean="0"/>
              <a:t>kc</a:t>
            </a:r>
            <a:r>
              <a:rPr lang="pl-PL" sz="20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Jak rozumiesz zakaz obchodzenia ustawy w rozumieniu art. 58 </a:t>
            </a:r>
            <a:r>
              <a:rPr lang="pl-PL" sz="2000" dirty="0" err="1" smtClean="0"/>
              <a:t>kc</a:t>
            </a:r>
            <a:r>
              <a:rPr lang="pl-PL" sz="2000" dirty="0" smtClean="0"/>
              <a:t>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Opisz przyczyny i skutki bezwzględnej nieważności czynności prawnej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Opisz przyczyny i skutki względnej nieważności czynności prawnej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Wyjaśnij na czym polega sankcja bezskuteczności zawieszonej i kiedy powstaje.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Wyjaśnij na czym polega sankcja bezskuteczności względnej i kiedy powstaje.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Pojęcie oświadczenia woli.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Przesłanki istnienia oświadczenia woli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000" dirty="0" smtClean="0"/>
              <a:t>Opisz zasadę swobody formy czynności prawnej (swobody złożenia oświadczenia woli)</a:t>
            </a:r>
          </a:p>
          <a:p>
            <a:pPr marL="0" indent="0">
              <a:buNone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433359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07504" y="836712"/>
            <a:ext cx="8928992" cy="568863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Jaka jest różnica pomiędzy tzw. dorozumianym a milczącym oświadczeniem woli?  Odpowiedz, czy oświadczenia woli mogą być w ten sposób skutecznie składane?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Jak i w jakim celu ustalamy moment złożenia oświadczenia woli? Co oznacza tzw. „teoria doręczenia”?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Wyjaśnij pojęcie szczególnej formy czynności prawnych.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Jakie są źródła obowiązku zachowania formy szczególnej?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Wskaż rodzaje formy szczególnej ze względu na sposób jej zachowania.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Wskaż i scharakteryzuj rodzaje formy szczególnej ze względu na skutki jej niedochowania.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Jak zachować zwykłą formę pisemną?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Jak zachować formę dokumentową? Wyjaśnij pojęcie dokumentu.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Co to jest forma elektroniczna?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Scharakteryzuj zawarcie umowy w trybie ofertowym.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Scharakteryzuj zawarcie umowy w trybie przetargu.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Scharakteryzuj zawarcie umowy w trybie aukcji.</a:t>
            </a:r>
          </a:p>
          <a:p>
            <a:pPr marL="457200" indent="-457200">
              <a:buFont typeface="+mj-lt"/>
              <a:buAutoNum type="arabicPeriod" startAt="17"/>
            </a:pPr>
            <a:r>
              <a:rPr lang="pl-PL" sz="2000" dirty="0" smtClean="0"/>
              <a:t>Scharakteryzuj zawarcie umowy w trybie negocjacji.</a:t>
            </a:r>
          </a:p>
          <a:p>
            <a:pPr marL="0" indent="0">
              <a:buNone/>
            </a:pPr>
            <a:endParaRPr lang="pl-PL" sz="2000" dirty="0" smtClean="0"/>
          </a:p>
          <a:p>
            <a:pPr marL="457200" indent="-457200">
              <a:buFont typeface="+mj-lt"/>
              <a:buAutoNum type="arabicPeriod" startAt="17"/>
            </a:pPr>
            <a:endParaRPr lang="pl-PL" sz="2000" dirty="0" smtClean="0"/>
          </a:p>
          <a:p>
            <a:pPr marL="457200" indent="-457200">
              <a:buFont typeface="+mj-lt"/>
              <a:buAutoNum type="arabicPeriod" startAt="17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136165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Pojęcie czynności prawnej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Brak definicji ustawowej  - mimo to; czynność konwencjonalna</a:t>
            </a:r>
          </a:p>
          <a:p>
            <a:r>
              <a:rPr lang="pl-PL" sz="2000" dirty="0" smtClean="0"/>
              <a:t>regulacja: Tytuł IV Księgi I KC</a:t>
            </a:r>
          </a:p>
          <a:p>
            <a:r>
              <a:rPr lang="pl-PL" sz="2000" dirty="0"/>
              <a:t>c</a:t>
            </a:r>
            <a:r>
              <a:rPr lang="pl-PL" sz="2000" dirty="0" smtClean="0"/>
              <a:t>zynność prawna a zdarzenie cywilnoprawne</a:t>
            </a:r>
          </a:p>
          <a:p>
            <a:pPr lvl="1"/>
            <a:r>
              <a:rPr lang="pl-PL" sz="1700" dirty="0" smtClean="0"/>
              <a:t>Klasyfikacja zdarzeń cywilnoprawnych</a:t>
            </a:r>
          </a:p>
          <a:p>
            <a:r>
              <a:rPr lang="pl-PL" sz="2000" dirty="0" smtClean="0"/>
              <a:t>Podstawowy instrument za pomocą którego podmioty prawa cywilnego regulują swoje stosunki cywilnoprawne</a:t>
            </a:r>
          </a:p>
          <a:p>
            <a:r>
              <a:rPr lang="pl-PL" sz="2000" dirty="0" smtClean="0"/>
              <a:t>funkcja:</a:t>
            </a:r>
          </a:p>
          <a:p>
            <a:pPr lvl="1"/>
            <a:r>
              <a:rPr lang="pl-PL" sz="1400" dirty="0" smtClean="0"/>
              <a:t>urzeczywistnienie </a:t>
            </a:r>
            <a:r>
              <a:rPr lang="pl-PL" sz="1400" dirty="0"/>
              <a:t>autonomii woli podmiotów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skutki czynności prawnej: art. 56 KC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0428436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323528" y="908720"/>
            <a:ext cx="8496944" cy="568863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Wskaż różnice pomiędzy ofertą a zaproszeniem do zawarcia umowy.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Co to jest przyjęcie oferty? Kiedy i w jaki sposób może nastąpić?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Co to jest kontroferta i jakie skutki wywołuje?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Pojęcie i znaczenie wadium.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Unieważnienie przetargu lub aukcji.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Wady oświadczenia woli skutkujące bezwzględną nieważnością czynności prawnej.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Wady oświadczenia woli skutkujące tzw. wzruszalnością.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Scharakteryzuj brak świadomości lub swobody jako wadę oświadczenia woli.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Co to jest czynność pozorna (symulowana) a co to jest czynność prawna ukryta (</a:t>
            </a:r>
            <a:r>
              <a:rPr lang="pl-PL" sz="2000" dirty="0" err="1" smtClean="0"/>
              <a:t>dyssymulowana</a:t>
            </a:r>
            <a:r>
              <a:rPr lang="pl-PL" sz="2000" dirty="0" smtClean="0"/>
              <a:t>) i jak ocenić ich ważność?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 Kiedy dochodzi do złożenia oświadczenia woli pod wpływem błędu? Czy każda postać błędu uprawnia do uchylenia się od skutków czynności prawnej?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Co to jest podstęp?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Co to jest groźba, jako wada oświadczenia woli?</a:t>
            </a:r>
          </a:p>
          <a:p>
            <a:pPr marL="514350" indent="-514350">
              <a:buFont typeface="+mj-lt"/>
              <a:buAutoNum type="arabicPeriod" startAt="30"/>
            </a:pPr>
            <a:r>
              <a:rPr lang="pl-PL" sz="2000" dirty="0" smtClean="0"/>
              <a:t>W jaki sposób można skutecznie uchylić się od skutków oświadczenia woli złożonego pod wpływem błędu lub podstępu? Czym skutkuje </a:t>
            </a:r>
            <a:r>
              <a:rPr lang="pl-PL" sz="2000" smtClean="0"/>
              <a:t>takie uchylenie się?</a:t>
            </a:r>
            <a:endParaRPr lang="pl-PL" sz="2000" dirty="0" smtClean="0"/>
          </a:p>
          <a:p>
            <a:pPr marL="514350" indent="-514350">
              <a:buFont typeface="+mj-lt"/>
              <a:buAutoNum type="arabicPeriod" startAt="30"/>
            </a:pP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96859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Klasyfikacja zdarzeń cywilnoprawnych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000" b="1" dirty="0" smtClean="0"/>
              <a:t>Zdarzenia </a:t>
            </a:r>
            <a:r>
              <a:rPr lang="pl-PL" sz="2000" b="1" i="1" dirty="0" smtClean="0"/>
              <a:t>sensu stricto </a:t>
            </a:r>
            <a:r>
              <a:rPr lang="pl-PL" sz="2000" dirty="0" smtClean="0"/>
              <a:t>– niezależne od woli człowieka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b="1" dirty="0" smtClean="0"/>
              <a:t>Działania</a:t>
            </a:r>
            <a:r>
              <a:rPr lang="pl-PL" sz="2000" dirty="0" smtClean="0"/>
              <a:t> - zależne od woli człowieka</a:t>
            </a:r>
          </a:p>
          <a:p>
            <a:pPr marL="0" indent="0">
              <a:buNone/>
            </a:pPr>
            <a:endParaRPr lang="pl-PL" sz="2000" dirty="0" smtClean="0"/>
          </a:p>
          <a:p>
            <a:pPr lvl="1"/>
            <a:r>
              <a:rPr lang="pl-PL" sz="2000" b="1" dirty="0" smtClean="0"/>
              <a:t>Zmierzające do wywołania skutku prawnego</a:t>
            </a:r>
          </a:p>
          <a:p>
            <a:pPr lvl="2"/>
            <a:r>
              <a:rPr lang="pl-PL" sz="2000" dirty="0" smtClean="0"/>
              <a:t>Czynności prawne</a:t>
            </a:r>
          </a:p>
          <a:p>
            <a:pPr lvl="2"/>
            <a:r>
              <a:rPr lang="pl-PL" sz="2000" dirty="0" smtClean="0"/>
              <a:t>Konstytutywne orzeczenia sądowe</a:t>
            </a:r>
          </a:p>
          <a:p>
            <a:pPr lvl="2"/>
            <a:r>
              <a:rPr lang="pl-PL" sz="2000" dirty="0" smtClean="0"/>
              <a:t>Akty administracyjne</a:t>
            </a:r>
          </a:p>
          <a:p>
            <a:pPr marL="685800" lvl="2" indent="0">
              <a:buNone/>
            </a:pPr>
            <a:endParaRPr lang="pl-PL" sz="2000" dirty="0" smtClean="0"/>
          </a:p>
          <a:p>
            <a:pPr lvl="1"/>
            <a:r>
              <a:rPr lang="pl-PL" sz="2000" b="1" dirty="0" smtClean="0"/>
              <a:t>Inne czyny</a:t>
            </a:r>
          </a:p>
          <a:p>
            <a:pPr lvl="2"/>
            <a:r>
              <a:rPr lang="pl-PL" sz="2000" dirty="0" smtClean="0"/>
              <a:t>Zgodne z prawem</a:t>
            </a:r>
          </a:p>
          <a:p>
            <a:pPr lvl="2"/>
            <a:r>
              <a:rPr lang="pl-PL" sz="2000" dirty="0" smtClean="0"/>
              <a:t>Niezgodne z prawem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613602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Konstrukcja czynności prawnej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o</a:t>
            </a:r>
            <a:r>
              <a:rPr lang="pl-PL" sz="2000" dirty="0" smtClean="0"/>
              <a:t>świadczenie woli</a:t>
            </a:r>
          </a:p>
          <a:p>
            <a:pPr lvl="1"/>
            <a:r>
              <a:rPr lang="pl-PL" sz="1700" dirty="0"/>
              <a:t>k</a:t>
            </a:r>
            <a:r>
              <a:rPr lang="pl-PL" sz="1700" dirty="0" smtClean="0"/>
              <a:t>onstytutywny element każdej czynności prawnej</a:t>
            </a:r>
          </a:p>
          <a:p>
            <a:pPr lvl="1"/>
            <a:r>
              <a:rPr lang="pl-PL" sz="1700" dirty="0" smtClean="0"/>
              <a:t>jedno lub kilka – w zależności od rodzaju czynności prawnej</a:t>
            </a:r>
          </a:p>
          <a:p>
            <a:pPr lvl="1"/>
            <a:endParaRPr lang="pl-PL" sz="1700" dirty="0"/>
          </a:p>
          <a:p>
            <a:pPr marL="365760" lvl="1" indent="0">
              <a:buNone/>
            </a:pPr>
            <a:endParaRPr lang="pl-PL" sz="1700" dirty="0" smtClean="0"/>
          </a:p>
          <a:p>
            <a:r>
              <a:rPr lang="pl-PL" sz="2000" dirty="0"/>
              <a:t>i</a:t>
            </a:r>
            <a:r>
              <a:rPr lang="pl-PL" sz="2000" dirty="0" smtClean="0"/>
              <a:t>nne składniki</a:t>
            </a:r>
          </a:p>
          <a:p>
            <a:pPr lvl="1"/>
            <a:r>
              <a:rPr lang="pl-PL" sz="1700" dirty="0" smtClean="0"/>
              <a:t>o charakterze faktycznym, np. wydanie rzeczy, wpis do rejestru itp.</a:t>
            </a:r>
          </a:p>
          <a:p>
            <a:pPr marL="365760" lvl="1" indent="0">
              <a:buNone/>
            </a:pPr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251464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400" dirty="0" smtClean="0"/>
              <a:t>Typy czynności prawnych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484784"/>
            <a:ext cx="8712968" cy="4824536"/>
          </a:xfrm>
        </p:spPr>
        <p:txBody>
          <a:bodyPr>
            <a:normAutofit fontScale="92500" lnSpcReduction="20000"/>
          </a:bodyPr>
          <a:lstStyle/>
          <a:p>
            <a:r>
              <a:rPr lang="pl-PL" sz="2000" dirty="0" smtClean="0"/>
              <a:t>Czynności jednostronne i wielostronne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Czynności konsensualne i realne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Czynności zobowiązujące, rozporządzające i o podwójnym skutku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Czynności przysparzające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Czynności </a:t>
            </a:r>
            <a:r>
              <a:rPr lang="pl-PL" sz="2000" dirty="0"/>
              <a:t>odpłatne i </a:t>
            </a:r>
            <a:r>
              <a:rPr lang="pl-PL" sz="2000" dirty="0" smtClean="0"/>
              <a:t>nieodpłatne</a:t>
            </a:r>
          </a:p>
          <a:p>
            <a:endParaRPr lang="pl-PL" sz="2000" dirty="0"/>
          </a:p>
          <a:p>
            <a:r>
              <a:rPr lang="pl-PL" sz="2000" dirty="0"/>
              <a:t>C</a:t>
            </a:r>
            <a:r>
              <a:rPr lang="pl-PL" sz="2000" dirty="0" smtClean="0"/>
              <a:t>zynności między żyjącymi i na wypadek śmierci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Czynności kauzalne i abstrakcyjne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Czynności upoważniające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234990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80120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MODEL CZYNNOŚCI PRAWNEJ JEDNOSTRONNEJ REALNEJ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pl-PL" dirty="0"/>
          </a:p>
        </p:txBody>
      </p:sp>
      <p:sp>
        <p:nvSpPr>
          <p:cNvPr id="4" name="Elipsa 3"/>
          <p:cNvSpPr/>
          <p:nvPr/>
        </p:nvSpPr>
        <p:spPr>
          <a:xfrm>
            <a:off x="3057008" y="2272006"/>
            <a:ext cx="3240360" cy="3096344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Elipsa 4"/>
          <p:cNvSpPr/>
          <p:nvPr/>
        </p:nvSpPr>
        <p:spPr>
          <a:xfrm>
            <a:off x="3563888" y="2636912"/>
            <a:ext cx="2304256" cy="23762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148064" y="2420888"/>
            <a:ext cx="1296144" cy="12241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Łącznik prosty ze strzałką 12"/>
          <p:cNvCxnSpPr/>
          <p:nvPr/>
        </p:nvCxnSpPr>
        <p:spPr>
          <a:xfrm>
            <a:off x="2843808" y="2564904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6444208" y="24208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Oświadczenie woli</a:t>
            </a:r>
            <a:endParaRPr lang="pl-PL" dirty="0"/>
          </a:p>
        </p:txBody>
      </p:sp>
      <p:sp>
        <p:nvSpPr>
          <p:cNvPr id="16" name="pole tekstowe 15"/>
          <p:cNvSpPr txBox="1"/>
          <p:nvPr/>
        </p:nvSpPr>
        <p:spPr>
          <a:xfrm>
            <a:off x="1259632" y="2272006"/>
            <a:ext cx="15121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Inne elementy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18667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779686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Przesłanki ważności czynności prawnych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 smtClean="0"/>
              <a:t>O charakterze podmiotowym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pl-PL" dirty="0" smtClean="0"/>
              <a:t> O charakterze przedmiotowym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Zdolność do czynności prawnych</a:t>
            </a:r>
          </a:p>
          <a:p>
            <a:pPr marL="0" indent="0">
              <a:buNone/>
            </a:pPr>
            <a:endParaRPr lang="pl-PL" sz="2000" dirty="0" smtClean="0"/>
          </a:p>
          <a:p>
            <a:r>
              <a:rPr lang="pl-PL" sz="2000" dirty="0" smtClean="0"/>
              <a:t>Złożenie oświadczenia woli nieobarczonego wadą </a:t>
            </a:r>
          </a:p>
          <a:p>
            <a:pPr lvl="1"/>
            <a:r>
              <a:rPr lang="pl-PL" sz="1700" dirty="0"/>
              <a:t>b</a:t>
            </a:r>
            <a:r>
              <a:rPr lang="pl-PL" sz="1700" dirty="0" smtClean="0"/>
              <a:t>rak świadomości lub swobody</a:t>
            </a:r>
          </a:p>
          <a:p>
            <a:pPr lvl="1"/>
            <a:r>
              <a:rPr lang="pl-PL" sz="1700" dirty="0" smtClean="0"/>
              <a:t>pozorność</a:t>
            </a:r>
            <a:endParaRPr lang="pl-PL" sz="1700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4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zgodność treści z ustawą </a:t>
            </a:r>
          </a:p>
          <a:p>
            <a:r>
              <a:rPr lang="pl-PL" sz="2000" dirty="0"/>
              <a:t>n</a:t>
            </a:r>
            <a:r>
              <a:rPr lang="pl-PL" sz="2000" dirty="0" smtClean="0"/>
              <a:t>iedokonanie czynności w celu obejścia ustawy</a:t>
            </a:r>
          </a:p>
          <a:p>
            <a:r>
              <a:rPr lang="pl-PL" sz="2000" dirty="0"/>
              <a:t>z</a:t>
            </a:r>
            <a:r>
              <a:rPr lang="pl-PL" sz="2000" dirty="0" smtClean="0"/>
              <a:t>godność treści z zasadami współżycia społecznego</a:t>
            </a:r>
          </a:p>
          <a:p>
            <a:r>
              <a:rPr lang="pl-PL" sz="2000" dirty="0"/>
              <a:t>d</a:t>
            </a:r>
            <a:r>
              <a:rPr lang="pl-PL" sz="2000" dirty="0" smtClean="0"/>
              <a:t>ochowanie formy zastrzeżonej pod rygorem nieważności</a:t>
            </a:r>
          </a:p>
          <a:p>
            <a:r>
              <a:rPr lang="pl-PL" sz="2000" dirty="0"/>
              <a:t>i</a:t>
            </a:r>
            <a:r>
              <a:rPr lang="pl-PL" sz="2000" dirty="0" smtClean="0"/>
              <a:t>nne:</a:t>
            </a:r>
          </a:p>
          <a:p>
            <a:pPr lvl="1"/>
            <a:r>
              <a:rPr lang="pl-PL" sz="2000" dirty="0" smtClean="0"/>
              <a:t>Zob. m.in. art. 39 </a:t>
            </a:r>
            <a:r>
              <a:rPr lang="pl-PL" sz="2000" dirty="0" err="1" smtClean="0"/>
              <a:t>kc</a:t>
            </a:r>
            <a:r>
              <a:rPr lang="pl-PL" sz="2000" dirty="0" smtClean="0"/>
              <a:t>, art</a:t>
            </a:r>
            <a:r>
              <a:rPr lang="pl-PL" sz="2000" dirty="0"/>
              <a:t>. 103 i 104 </a:t>
            </a:r>
            <a:r>
              <a:rPr lang="pl-PL" sz="2000" dirty="0" smtClean="0"/>
              <a:t>KC, 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837879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752128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 smtClean="0"/>
              <a:t>Sankcje wadliwych czynności prawnych</a:t>
            </a:r>
            <a:endParaRPr lang="pl-PL" sz="2000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179512" y="1500808"/>
            <a:ext cx="8586536" cy="5168552"/>
          </a:xfrm>
        </p:spPr>
        <p:txBody>
          <a:bodyPr>
            <a:normAutofit/>
          </a:bodyPr>
          <a:lstStyle/>
          <a:p>
            <a:r>
              <a:rPr lang="pl-PL" sz="2000" dirty="0"/>
              <a:t>b</a:t>
            </a:r>
            <a:r>
              <a:rPr lang="pl-PL" sz="2000" dirty="0" smtClean="0"/>
              <a:t>ezwzględna nieważność</a:t>
            </a:r>
          </a:p>
          <a:p>
            <a:endParaRPr lang="pl-PL" sz="2000" dirty="0" smtClean="0"/>
          </a:p>
          <a:p>
            <a:endParaRPr lang="pl-PL" sz="2000" dirty="0"/>
          </a:p>
          <a:p>
            <a:r>
              <a:rPr lang="pl-PL" sz="2000" dirty="0"/>
              <a:t>w</a:t>
            </a:r>
            <a:r>
              <a:rPr lang="pl-PL" sz="2000" dirty="0" smtClean="0"/>
              <a:t>zględna nieważność (wzruszalność)</a:t>
            </a:r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/>
              <a:t>b</a:t>
            </a:r>
            <a:r>
              <a:rPr lang="pl-PL" sz="2000" dirty="0" smtClean="0"/>
              <a:t>ezskuteczność zawieszona</a:t>
            </a:r>
          </a:p>
          <a:p>
            <a:endParaRPr lang="pl-PL" sz="2000" dirty="0"/>
          </a:p>
          <a:p>
            <a:endParaRPr lang="pl-PL" sz="2000" dirty="0" smtClean="0"/>
          </a:p>
          <a:p>
            <a:r>
              <a:rPr lang="pl-PL" sz="2000" dirty="0"/>
              <a:t>b</a:t>
            </a:r>
            <a:r>
              <a:rPr lang="pl-PL" sz="2000" dirty="0" smtClean="0"/>
              <a:t>ezskuteczność względna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370573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4082"/>
          </a:xfrm>
        </p:spPr>
        <p:txBody>
          <a:bodyPr>
            <a:normAutofit/>
          </a:bodyPr>
          <a:lstStyle/>
          <a:p>
            <a:pPr algn="ctr"/>
            <a:r>
              <a:rPr lang="pl-PL" sz="2400" dirty="0" smtClean="0"/>
              <a:t>Oświadczenie woli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052737"/>
            <a:ext cx="8514528" cy="5671336"/>
          </a:xfrm>
        </p:spPr>
        <p:txBody>
          <a:bodyPr>
            <a:normAutofit/>
          </a:bodyPr>
          <a:lstStyle/>
          <a:p>
            <a:r>
              <a:rPr lang="pl-PL" sz="2000" dirty="0" smtClean="0"/>
              <a:t>Art. 60 </a:t>
            </a:r>
            <a:r>
              <a:rPr lang="pl-PL" sz="2000" dirty="0" err="1" smtClean="0"/>
              <a:t>kc</a:t>
            </a:r>
            <a:r>
              <a:rPr lang="pl-PL" sz="2000" dirty="0" smtClean="0"/>
              <a:t> – definicja ustawowa</a:t>
            </a:r>
          </a:p>
          <a:p>
            <a:pPr lvl="1"/>
            <a:r>
              <a:rPr lang="pl-PL" sz="1700" dirty="0" smtClean="0"/>
              <a:t>Oświadczenie woli a inne oświadczenia (zob. art. 65</a:t>
            </a:r>
            <a:r>
              <a:rPr lang="pl-PL" sz="1700" baseline="30000" dirty="0" smtClean="0"/>
              <a:t>1</a:t>
            </a:r>
            <a:r>
              <a:rPr lang="pl-PL" sz="1700" dirty="0" smtClean="0"/>
              <a:t> </a:t>
            </a:r>
            <a:r>
              <a:rPr lang="pl-PL" sz="1700" dirty="0" err="1" smtClean="0"/>
              <a:t>kc</a:t>
            </a:r>
            <a:r>
              <a:rPr lang="pl-PL" sz="1700" dirty="0" smtClean="0"/>
              <a:t>)</a:t>
            </a:r>
          </a:p>
          <a:p>
            <a:r>
              <a:rPr lang="pl-PL" sz="2000" dirty="0"/>
              <a:t>f</a:t>
            </a:r>
            <a:r>
              <a:rPr lang="pl-PL" sz="2000" dirty="0" smtClean="0"/>
              <a:t>unkcja</a:t>
            </a:r>
          </a:p>
          <a:p>
            <a:pPr lvl="1"/>
            <a:r>
              <a:rPr lang="pl-PL" sz="1700" dirty="0" smtClean="0"/>
              <a:t> element konstytuujący czynność prawną</a:t>
            </a:r>
          </a:p>
          <a:p>
            <a:r>
              <a:rPr lang="pl-PL" sz="2000" dirty="0"/>
              <a:t>p</a:t>
            </a:r>
            <a:r>
              <a:rPr lang="pl-PL" sz="2000" dirty="0" smtClean="0"/>
              <a:t>rzesłanki istnienia oświadczenia woli</a:t>
            </a:r>
          </a:p>
          <a:p>
            <a:pPr lvl="1"/>
            <a:r>
              <a:rPr lang="pl-PL" sz="1700" dirty="0" smtClean="0"/>
              <a:t>Dotyczy spraw normowanych przez prawo cywilne</a:t>
            </a:r>
          </a:p>
          <a:p>
            <a:pPr lvl="1"/>
            <a:r>
              <a:rPr lang="pl-PL" sz="1700" dirty="0" smtClean="0"/>
              <a:t>Jest złożone na serio</a:t>
            </a:r>
          </a:p>
          <a:p>
            <a:pPr lvl="1"/>
            <a:r>
              <a:rPr lang="pl-PL" sz="1700" dirty="0" smtClean="0"/>
              <a:t>Jest dostatecznie wyraźne</a:t>
            </a:r>
          </a:p>
          <a:p>
            <a:pPr lvl="1"/>
            <a:r>
              <a:rPr lang="pl-PL" sz="1700" dirty="0" smtClean="0"/>
              <a:t>Jest wolne od przymusu fizycznego</a:t>
            </a:r>
          </a:p>
          <a:p>
            <a:r>
              <a:rPr lang="pl-PL" sz="2000" dirty="0" smtClean="0"/>
              <a:t>elementy konstrukcyjne</a:t>
            </a:r>
          </a:p>
          <a:p>
            <a:pPr lvl="1"/>
            <a:r>
              <a:rPr lang="pl-PL" sz="1700" dirty="0"/>
              <a:t>Akt woli – decyzja podjęta w psychice osoby dokonującej czynności prawnej</a:t>
            </a:r>
          </a:p>
          <a:p>
            <a:pPr lvl="1"/>
            <a:r>
              <a:rPr lang="pl-PL" sz="1700" dirty="0"/>
              <a:t>Przejaw </a:t>
            </a:r>
            <a:r>
              <a:rPr lang="pl-PL" sz="1700" dirty="0" smtClean="0"/>
              <a:t>woli</a:t>
            </a:r>
            <a:endParaRPr lang="pl-PL" sz="2000" dirty="0" smtClean="0"/>
          </a:p>
          <a:p>
            <a:r>
              <a:rPr lang="pl-PL" sz="2000" dirty="0"/>
              <a:t>w</a:t>
            </a:r>
            <a:r>
              <a:rPr lang="pl-PL" sz="2000" dirty="0" smtClean="0"/>
              <a:t>ykładnia oświadczenia woli – art. 65 KC</a:t>
            </a: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15238542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1662</Words>
  <Application>Microsoft Office PowerPoint</Application>
  <PresentationFormat>Pokaz na ekranie (4:3)</PresentationFormat>
  <Paragraphs>251</Paragraphs>
  <Slides>20</Slides>
  <Notes>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Kapitał</vt:lpstr>
      <vt:lpstr>Dr Katarzyna Górska Uniwersytet Wrocławski   wykład IV. czynności prawne</vt:lpstr>
      <vt:lpstr>Pojęcie czynności prawnej</vt:lpstr>
      <vt:lpstr>Klasyfikacja zdarzeń cywilnoprawnych </vt:lpstr>
      <vt:lpstr>Konstrukcja czynności prawnej</vt:lpstr>
      <vt:lpstr>Typy czynności prawnych</vt:lpstr>
      <vt:lpstr>MODEL CZYNNOŚCI PRAWNEJ JEDNOSTRONNEJ REALNEJ</vt:lpstr>
      <vt:lpstr>Przesłanki ważności czynności prawnych</vt:lpstr>
      <vt:lpstr>Sankcje wadliwych czynności prawnych</vt:lpstr>
      <vt:lpstr>Oświadczenie woli</vt:lpstr>
      <vt:lpstr>Składanie oświadczenia woli</vt:lpstr>
      <vt:lpstr>Forma oświadczenia woli – uwagi ogólne</vt:lpstr>
      <vt:lpstr>Rodzaje szczególnej formy czynności prawnych</vt:lpstr>
      <vt:lpstr>Zawarcie umowy – uwagi ogólne</vt:lpstr>
      <vt:lpstr>Tryby zawierania umów</vt:lpstr>
      <vt:lpstr>Prezentacja programu PowerPoint</vt:lpstr>
      <vt:lpstr>Prezentacja programu PowerPoint</vt:lpstr>
      <vt:lpstr>Wady oświadczenia woli</vt:lpstr>
      <vt:lpstr>Pytania z zakresu czynności prawnych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Katarzyna Górska</dc:creator>
  <cp:lastModifiedBy>Katarzyna Górska</cp:lastModifiedBy>
  <cp:revision>23</cp:revision>
  <cp:lastPrinted>2018-11-29T10:32:48Z</cp:lastPrinted>
  <dcterms:created xsi:type="dcterms:W3CDTF">2018-10-29T10:53:44Z</dcterms:created>
  <dcterms:modified xsi:type="dcterms:W3CDTF">2018-11-29T11:31:26Z</dcterms:modified>
</cp:coreProperties>
</file>