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5" r:id="rId11"/>
    <p:sldId id="266" r:id="rId12"/>
    <p:sldId id="27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Łukasz Stępkowski" userId="ba6f77aeead517d8" providerId="LiveId" clId="{C1B61F51-E191-4DB7-9859-16931E54D654}"/>
    <pc:docChg chg="delSld">
      <pc:chgData name="Łukasz Stępkowski" userId="ba6f77aeead517d8" providerId="LiveId" clId="{C1B61F51-E191-4DB7-9859-16931E54D654}" dt="2017-12-15T11:21:56.815" v="8" actId="2696"/>
      <pc:docMkLst>
        <pc:docMk/>
      </pc:docMkLst>
      <pc:sldChg chg="del">
        <pc:chgData name="Łukasz Stępkowski" userId="ba6f77aeead517d8" providerId="LiveId" clId="{C1B61F51-E191-4DB7-9859-16931E54D654}" dt="2017-12-15T11:21:51.880" v="0" actId="2696"/>
        <pc:sldMkLst>
          <pc:docMk/>
          <pc:sldMk cId="3084165957" sldId="267"/>
        </pc:sldMkLst>
      </pc:sldChg>
      <pc:sldChg chg="del">
        <pc:chgData name="Łukasz Stępkowski" userId="ba6f77aeead517d8" providerId="LiveId" clId="{C1B61F51-E191-4DB7-9859-16931E54D654}" dt="2017-12-15T11:21:52.828" v="1" actId="2696"/>
        <pc:sldMkLst>
          <pc:docMk/>
          <pc:sldMk cId="1864788740" sldId="268"/>
        </pc:sldMkLst>
      </pc:sldChg>
      <pc:sldChg chg="del">
        <pc:chgData name="Łukasz Stępkowski" userId="ba6f77aeead517d8" providerId="LiveId" clId="{C1B61F51-E191-4DB7-9859-16931E54D654}" dt="2017-12-15T11:21:53.408" v="2" actId="2696"/>
        <pc:sldMkLst>
          <pc:docMk/>
          <pc:sldMk cId="3380228242" sldId="269"/>
        </pc:sldMkLst>
      </pc:sldChg>
      <pc:sldChg chg="del">
        <pc:chgData name="Łukasz Stępkowski" userId="ba6f77aeead517d8" providerId="LiveId" clId="{C1B61F51-E191-4DB7-9859-16931E54D654}" dt="2017-12-15T11:21:53.924" v="3" actId="2696"/>
        <pc:sldMkLst>
          <pc:docMk/>
          <pc:sldMk cId="2793279662" sldId="270"/>
        </pc:sldMkLst>
      </pc:sldChg>
      <pc:sldChg chg="del">
        <pc:chgData name="Łukasz Stępkowski" userId="ba6f77aeead517d8" providerId="LiveId" clId="{C1B61F51-E191-4DB7-9859-16931E54D654}" dt="2017-12-15T11:21:54.456" v="4" actId="2696"/>
        <pc:sldMkLst>
          <pc:docMk/>
          <pc:sldMk cId="2448053685" sldId="271"/>
        </pc:sldMkLst>
      </pc:sldChg>
      <pc:sldChg chg="del">
        <pc:chgData name="Łukasz Stępkowski" userId="ba6f77aeead517d8" providerId="LiveId" clId="{C1B61F51-E191-4DB7-9859-16931E54D654}" dt="2017-12-15T11:21:55.112" v="5" actId="2696"/>
        <pc:sldMkLst>
          <pc:docMk/>
          <pc:sldMk cId="1426711184" sldId="272"/>
        </pc:sldMkLst>
      </pc:sldChg>
      <pc:sldChg chg="del">
        <pc:chgData name="Łukasz Stępkowski" userId="ba6f77aeead517d8" providerId="LiveId" clId="{C1B61F51-E191-4DB7-9859-16931E54D654}" dt="2017-12-15T11:21:55.675" v="6" actId="2696"/>
        <pc:sldMkLst>
          <pc:docMk/>
          <pc:sldMk cId="635618396" sldId="273"/>
        </pc:sldMkLst>
      </pc:sldChg>
      <pc:sldChg chg="del">
        <pc:chgData name="Łukasz Stępkowski" userId="ba6f77aeead517d8" providerId="LiveId" clId="{C1B61F51-E191-4DB7-9859-16931E54D654}" dt="2017-12-15T11:21:56.159" v="7" actId="2696"/>
        <pc:sldMkLst>
          <pc:docMk/>
          <pc:sldMk cId="1008466688" sldId="274"/>
        </pc:sldMkLst>
      </pc:sldChg>
      <pc:sldChg chg="del">
        <pc:chgData name="Łukasz Stępkowski" userId="ba6f77aeead517d8" providerId="LiveId" clId="{C1B61F51-E191-4DB7-9859-16931E54D654}" dt="2017-12-15T11:21:56.815" v="8" actId="2696"/>
        <pc:sldMkLst>
          <pc:docMk/>
          <pc:sldMk cId="3954026148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8416" y="318052"/>
            <a:ext cx="11608905" cy="4124739"/>
          </a:xfrm>
        </p:spPr>
        <p:txBody>
          <a:bodyPr>
            <a:normAutofit/>
          </a:bodyPr>
          <a:lstStyle/>
          <a:p>
            <a:r>
              <a:rPr lang="pl-PL" dirty="0"/>
              <a:t>PPMIE: </a:t>
            </a:r>
            <a:br>
              <a:rPr lang="pl-PL" dirty="0"/>
            </a:br>
            <a:r>
              <a:rPr lang="pl-PL" dirty="0"/>
              <a:t>ZASADY SKUTECZNOŚCI, TOŻSAMOŚCI NARODOWEJ, RÓWNOWAGI INSTYTUCJONALNEJ</a:t>
            </a:r>
            <a:br>
              <a:rPr lang="pl-PL" dirty="0"/>
            </a:br>
            <a:endParaRPr lang="en-GB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36243" y="5202238"/>
            <a:ext cx="9001462" cy="1655762"/>
          </a:xfrm>
        </p:spPr>
        <p:txBody>
          <a:bodyPr/>
          <a:lstStyle/>
          <a:p>
            <a:r>
              <a:rPr lang="pl-PL" dirty="0"/>
              <a:t>© Łukasz Stępkowski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8240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3252"/>
            <a:ext cx="12192000" cy="712305"/>
          </a:xfrm>
        </p:spPr>
        <p:txBody>
          <a:bodyPr/>
          <a:lstStyle/>
          <a:p>
            <a:r>
              <a:rPr lang="pl-PL" dirty="0"/>
              <a:t>ZASADY UE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734404"/>
            <a:ext cx="12192000" cy="6123596"/>
          </a:xfrm>
        </p:spPr>
        <p:txBody>
          <a:bodyPr/>
          <a:lstStyle/>
          <a:p>
            <a:r>
              <a:rPr lang="pl-PL" dirty="0"/>
              <a:t>Zasada równowagi instytucjonalnej </a:t>
            </a:r>
            <a:r>
              <a:rPr lang="pl-PL" i="1" dirty="0"/>
              <a:t>to nie jest to samo </a:t>
            </a:r>
            <a:r>
              <a:rPr lang="pl-PL" dirty="0"/>
              <a:t>co zasada jednolitych ram instytucjonalnych</a:t>
            </a:r>
          </a:p>
          <a:p>
            <a:r>
              <a:rPr lang="pl-PL" dirty="0"/>
              <a:t>Ta ostatnia tyczyła się dawnego prawa wspólnotowego</a:t>
            </a:r>
          </a:p>
          <a:p>
            <a:r>
              <a:rPr lang="pl-PL" dirty="0"/>
              <a:t>Zasada równowagi instytucjonalnego </a:t>
            </a:r>
            <a:r>
              <a:rPr lang="pl-PL" i="1" dirty="0"/>
              <a:t>to nie jest to samo </a:t>
            </a:r>
            <a:r>
              <a:rPr lang="pl-PL" dirty="0"/>
              <a:t>co „trójpodział władzy”</a:t>
            </a:r>
          </a:p>
          <a:p>
            <a:r>
              <a:rPr lang="pl-PL" dirty="0"/>
              <a:t>Ta ostatnia tyczy się państwa, a UE nie jest państwem; zarazem, poszczególne instytucje mogą wykonywać np. zarówno funkcje prawodawcze, jak i funkcje wykonawcze, jeśli mieści się to w ich kompetencjach</a:t>
            </a:r>
          </a:p>
          <a:p>
            <a:r>
              <a:rPr lang="pl-PL" dirty="0"/>
              <a:t>Jest to raczej system wzajemnych </a:t>
            </a:r>
            <a:r>
              <a:rPr lang="pl-PL" i="1" dirty="0" err="1"/>
              <a:t>checks</a:t>
            </a:r>
            <a:r>
              <a:rPr lang="pl-PL" i="1" dirty="0"/>
              <a:t> and </a:t>
            </a:r>
            <a:r>
              <a:rPr lang="pl-PL" i="1" dirty="0" err="1"/>
              <a:t>balances</a:t>
            </a:r>
            <a:r>
              <a:rPr lang="pl-PL" i="1" dirty="0"/>
              <a:t> - </a:t>
            </a:r>
            <a:r>
              <a:rPr lang="pl-PL" dirty="0"/>
              <a:t>wzajemnego ograniczania się i kontrolowania przez autonomiczne instytucje, z których żadna nie jest „lepsza” lub „gorsza”</a:t>
            </a:r>
          </a:p>
          <a:p>
            <a:r>
              <a:rPr lang="pl-PL" dirty="0"/>
              <a:t>Niekiedy wyróżnia się zasadę ‚podziału kompetencji/uprawnień’ jako element zasady równowagi instytucjonalnej (por. </a:t>
            </a:r>
            <a:r>
              <a:rPr lang="pl-PL" b="1" dirty="0"/>
              <a:t>C-643/15 i C-647/15 Słowacja i Węgry/Rada, pkt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10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3252"/>
            <a:ext cx="12192000" cy="712305"/>
          </a:xfrm>
        </p:spPr>
        <p:txBody>
          <a:bodyPr/>
          <a:lstStyle/>
          <a:p>
            <a:r>
              <a:rPr lang="pl-PL" dirty="0"/>
              <a:t>ZASADY UE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734404"/>
            <a:ext cx="12192000" cy="6123596"/>
          </a:xfrm>
        </p:spPr>
        <p:txBody>
          <a:bodyPr/>
          <a:lstStyle/>
          <a:p>
            <a:r>
              <a:rPr lang="pl-PL" dirty="0"/>
              <a:t>Z orzecznictwa:</a:t>
            </a:r>
          </a:p>
          <a:p>
            <a:r>
              <a:rPr lang="pl-PL" i="1" dirty="0"/>
              <a:t>Traktaty stworzyły system podziału kompetencji pomiędzy instytucjami Unii, który każdej instytucji przydziela jej własne zadania wewnątrz instytucjonalnej struktury Unii i przy wykonywaniu przydzielonych jej zadań</a:t>
            </a:r>
          </a:p>
          <a:p>
            <a:r>
              <a:rPr lang="pl-PL" i="1" dirty="0"/>
              <a:t>W art. 13 ust. 2 TUE stwierdza się, że każda instytucja Unii działa w granicach uprawnień przyznanych jej na mocy traktatów, zgodnie z procedurami, na warunkach i w celach w nich określonych. Postanowienie to stanowi wyraz zasady równowagi instytucjonalnej, charakterystycznej dla struktury instytucjonalnej Unii, która oznacza, że każda instytucja wykonuje swoje kompetencje z poszanowaniem kompetencji pozostałych instytucji</a:t>
            </a:r>
          </a:p>
          <a:p>
            <a:r>
              <a:rPr lang="pl-PL" b="1" dirty="0"/>
              <a:t>Wyrok Trybunału (wielka izba) z dnia 28 lipca 2016 r C-660/13 Rada/Komisja,</a:t>
            </a:r>
            <a:r>
              <a:rPr lang="pl-PL" dirty="0"/>
              <a:t> EU:C:2016:616</a:t>
            </a:r>
          </a:p>
          <a:p>
            <a:r>
              <a:rPr lang="pl-PL" i="1" dirty="0"/>
              <a:t>Komisja podpisuje umowę międzynarodową bez upoważnienia Rady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7866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043004" y="4406348"/>
            <a:ext cx="10353761" cy="1326321"/>
          </a:xfrm>
        </p:spPr>
        <p:txBody>
          <a:bodyPr/>
          <a:lstStyle/>
          <a:p>
            <a:r>
              <a:rPr lang="pl-PL" dirty="0"/>
              <a:t>Dziękuję za uwagę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3180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3252"/>
            <a:ext cx="12192000" cy="712305"/>
          </a:xfrm>
        </p:spPr>
        <p:txBody>
          <a:bodyPr/>
          <a:lstStyle/>
          <a:p>
            <a:r>
              <a:rPr lang="pl-PL" dirty="0"/>
              <a:t>ZASADY UE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734404"/>
            <a:ext cx="12192000" cy="6123596"/>
          </a:xfrm>
        </p:spPr>
        <p:txBody>
          <a:bodyPr/>
          <a:lstStyle/>
          <a:p>
            <a:r>
              <a:rPr lang="pl-PL" dirty="0"/>
              <a:t>Skuteczność jest obecna w prawie Unii Europejskiej w zasadniczo dwóch postaciach i znaczeniach</a:t>
            </a:r>
          </a:p>
          <a:p>
            <a:r>
              <a:rPr lang="pl-PL" dirty="0"/>
              <a:t>Po pierwsze, jest to właściwość prawa Unii Europejskiej jako takiego, która była podstawą wyinterpretowania przez Trybunał wielu koncepcji i zasad prawa Unii</a:t>
            </a:r>
          </a:p>
          <a:p>
            <a:r>
              <a:rPr lang="pl-PL" dirty="0"/>
              <a:t>Powyższe obejmuje:</a:t>
            </a:r>
          </a:p>
          <a:p>
            <a:pPr lvl="1"/>
            <a:r>
              <a:rPr lang="pl-PL" dirty="0"/>
              <a:t>Skutek bezpośredni, w tym skutek bezpośredni dyrektyw</a:t>
            </a:r>
          </a:p>
          <a:p>
            <a:pPr lvl="1"/>
            <a:r>
              <a:rPr lang="pl-PL" dirty="0"/>
              <a:t>Pierwszeństwo prawa Unii</a:t>
            </a:r>
          </a:p>
          <a:p>
            <a:pPr lvl="1"/>
            <a:r>
              <a:rPr lang="pl-PL" dirty="0"/>
              <a:t>Zasadę wykładni zgodnej z prawem Unii</a:t>
            </a:r>
          </a:p>
          <a:p>
            <a:pPr lvl="1"/>
            <a:r>
              <a:rPr lang="pl-PL" dirty="0"/>
              <a:t>Odpowiedzialność odszkodowawczą państwa członkowskiego za naruszenie prawa UE</a:t>
            </a:r>
          </a:p>
          <a:p>
            <a:pPr marL="457200" lvl="1" indent="0">
              <a:buNone/>
            </a:pPr>
            <a:endParaRPr lang="pl-PL" dirty="0"/>
          </a:p>
          <a:p>
            <a:pPr marL="457200" lvl="1" indent="0">
              <a:buNone/>
            </a:pPr>
            <a:r>
              <a:rPr lang="pl-PL" dirty="0"/>
              <a:t>Powyższe rozumienie skuteczności oznacza, że prawo Unii powinno być tak interpretowane i stosowane, aby cel danej normy prawa Unii był osiągnięty (wykładnia celowościowa)</a:t>
            </a:r>
          </a:p>
        </p:txBody>
      </p:sp>
    </p:spTree>
    <p:extLst>
      <p:ext uri="{BB962C8B-B14F-4D97-AF65-F5344CB8AC3E}">
        <p14:creationId xmlns:p14="http://schemas.microsoft.com/office/powerpoint/2010/main" val="1870762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3252"/>
            <a:ext cx="12192000" cy="712305"/>
          </a:xfrm>
        </p:spPr>
        <p:txBody>
          <a:bodyPr/>
          <a:lstStyle/>
          <a:p>
            <a:r>
              <a:rPr lang="pl-PL" dirty="0"/>
              <a:t>ZASADY UE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734404"/>
            <a:ext cx="12192000" cy="6123596"/>
          </a:xfrm>
        </p:spPr>
        <p:txBody>
          <a:bodyPr>
            <a:normAutofit lnSpcReduction="10000"/>
          </a:bodyPr>
          <a:lstStyle/>
          <a:p>
            <a:r>
              <a:rPr lang="pl-PL" dirty="0"/>
              <a:t>Po drugie, skuteczność jest obecna w prawie Unii jako ogólna zasada prawa Unii Europejskiej, zasada skuteczności (T. </a:t>
            </a:r>
            <a:r>
              <a:rPr lang="pl-PL" dirty="0" err="1"/>
              <a:t>Tridimas</a:t>
            </a:r>
            <a:r>
              <a:rPr lang="pl-PL" dirty="0"/>
              <a:t>, General </a:t>
            </a:r>
            <a:r>
              <a:rPr lang="pl-PL" dirty="0" err="1"/>
              <a:t>Principles</a:t>
            </a:r>
            <a:r>
              <a:rPr lang="pl-PL" dirty="0"/>
              <a:t> of EU Law, Oxford 2006, s. 418), norma prawa niepisanego</a:t>
            </a:r>
          </a:p>
          <a:p>
            <a:r>
              <a:rPr lang="pl-PL" dirty="0"/>
              <a:t>W tym sensie, jest to norma prawna mogąca być podstawą rozstrzygnięć  i wywierająca skutki prawne</a:t>
            </a:r>
          </a:p>
          <a:p>
            <a:r>
              <a:rPr lang="pl-PL" dirty="0"/>
              <a:t>Skuteczność w tym sensie jest obecna jako element testu równoważności i skuteczności, wprowadzonego przez Trybunał do oceny norm proceduralnego prawa krajowego</a:t>
            </a:r>
          </a:p>
          <a:p>
            <a:r>
              <a:rPr lang="pl-PL" dirty="0">
                <a:effectLst/>
              </a:rPr>
              <a:t>Test ten wymaga, że zasady postępowania w sprawach mających na celu zapewnienie ochrony wynikających z prawa Unii uprawnień podmiotów prawa nie mogą być mniej korzystne niż w przypadku podobnych postępowań o charakterze wewnętrznym (zasada równoważności) i nie mogą powodować w praktyce, że korzystanie z uprawnień wynikających z prawa Unii stanie się niemożliwe lub nadmiernie utrudnione (zasada skuteczności)</a:t>
            </a:r>
          </a:p>
          <a:p>
            <a:r>
              <a:rPr lang="pl-PL" dirty="0">
                <a:effectLst/>
              </a:rPr>
              <a:t>W tym sensie wpływa ona na możliwość stosowania wielu norm proceduralnych, dotyczących np. długości terminów procesowych, przedawnienia, możliwości podnoszenia zarzutów, działania na wniosek i z urzędu, przesłanek roszczeń cywilnych itd. </a:t>
            </a:r>
          </a:p>
          <a:p>
            <a:r>
              <a:rPr lang="pl-PL" dirty="0">
                <a:effectLst/>
              </a:rPr>
              <a:t>Orzecznictwo wykazuje bardzo dużą kazuistyczność w tym zakresie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106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3252"/>
            <a:ext cx="12192000" cy="712305"/>
          </a:xfrm>
        </p:spPr>
        <p:txBody>
          <a:bodyPr/>
          <a:lstStyle/>
          <a:p>
            <a:r>
              <a:rPr lang="pl-PL" dirty="0"/>
              <a:t>ZASADY UE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734404"/>
            <a:ext cx="12192000" cy="6123596"/>
          </a:xfrm>
        </p:spPr>
        <p:txBody>
          <a:bodyPr/>
          <a:lstStyle/>
          <a:p>
            <a:r>
              <a:rPr lang="pl-PL" dirty="0"/>
              <a:t>Kolejną zasadą Unii Europejskiej jest zasada tożsamości narodowej, która ma oparcie bezpośrednio w  TUE</a:t>
            </a:r>
          </a:p>
          <a:p>
            <a:r>
              <a:rPr lang="pl-PL" dirty="0"/>
              <a:t>Art. 4 ust. 2 TUE : Unia szanuje równość Państw Członkowskich wobec Traktatów, jak również ich tożsamość narodową, nierozerwalnie związaną z ich podstawowymi strukturami politycznymi i konstytucyjnymi, w tym w odniesieniu do samorządu regionalnego i lokalnego. Szanuje podstawowe funkcje państwa, zwłaszcza funkcje mające na celu zapewnienie jego integralności terytorialnej, utrzymanie porządku publicznego oraz ochronę bezpieczeństwa narodowego. W szczególności bezpieczeństwo narodowe pozostaje w zakresie wyłącznej odpowiedzialności każdego Państwa Członkowskiego.</a:t>
            </a:r>
          </a:p>
          <a:p>
            <a:r>
              <a:rPr lang="pl-PL" dirty="0"/>
              <a:t>Obecne brzmienie art. 4 ust. 2 TUE wprowadzone przez Traktat z Lizbony</a:t>
            </a:r>
          </a:p>
          <a:p>
            <a:r>
              <a:rPr lang="pl-PL" dirty="0"/>
              <a:t>Ta zasada obejmuje również jednostki samorządu terytorialnego (C-51/15 </a:t>
            </a:r>
            <a:r>
              <a:rPr lang="pl-PL" dirty="0" err="1"/>
              <a:t>Remondis</a:t>
            </a:r>
            <a:r>
              <a:rPr lang="pl-PL" b="1" dirty="0"/>
              <a:t>, </a:t>
            </a:r>
            <a:r>
              <a:rPr lang="pl-PL" dirty="0"/>
              <a:t>EU:C:2016:985, pkt 40)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9642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3252"/>
            <a:ext cx="12192000" cy="712305"/>
          </a:xfrm>
        </p:spPr>
        <p:txBody>
          <a:bodyPr/>
          <a:lstStyle/>
          <a:p>
            <a:r>
              <a:rPr lang="pl-PL" dirty="0"/>
              <a:t>ZASADY UE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734404"/>
            <a:ext cx="12192000" cy="6123596"/>
          </a:xfrm>
        </p:spPr>
        <p:txBody>
          <a:bodyPr/>
          <a:lstStyle/>
          <a:p>
            <a:r>
              <a:rPr lang="pl-PL" dirty="0"/>
              <a:t>Zasadniczy wydźwięk zasady tożsamości narodowej jest taki, że stanowi ona wyjątek od pierwszeństwa prawa Unii</a:t>
            </a:r>
          </a:p>
          <a:p>
            <a:r>
              <a:rPr lang="pl-PL" dirty="0"/>
              <a:t>W tym zakresie, gdy stosuje się ta zasada, prawo Unii uwzględnia treść prawa krajowego</a:t>
            </a:r>
          </a:p>
          <a:p>
            <a:r>
              <a:rPr lang="pl-PL" dirty="0"/>
              <a:t>Przykład: </a:t>
            </a:r>
            <a:r>
              <a:rPr lang="pl-PL" b="1" dirty="0"/>
              <a:t>Wyrok Trybunału (druga izba) z dnia 22 grudnia 2010 r. </a:t>
            </a:r>
            <a:br>
              <a:rPr lang="pl-PL" b="1" dirty="0"/>
            </a:br>
            <a:r>
              <a:rPr lang="pl-PL" b="1" dirty="0"/>
              <a:t>Sprawa C-208/09 </a:t>
            </a:r>
            <a:r>
              <a:rPr lang="pl-PL" b="1" dirty="0" err="1"/>
              <a:t>Ilonka</a:t>
            </a:r>
            <a:r>
              <a:rPr lang="pl-PL" b="1" dirty="0"/>
              <a:t> </a:t>
            </a:r>
            <a:r>
              <a:rPr lang="pl-PL" b="1" dirty="0" err="1"/>
              <a:t>Sayn</a:t>
            </a:r>
            <a:r>
              <a:rPr lang="pl-PL" b="1" dirty="0"/>
              <a:t>-Wittgenstein przeciwko </a:t>
            </a:r>
            <a:r>
              <a:rPr lang="pl-PL" b="1" dirty="0" err="1"/>
              <a:t>Landeshauptmann</a:t>
            </a:r>
            <a:r>
              <a:rPr lang="pl-PL" b="1" dirty="0"/>
              <a:t> von Wien, </a:t>
            </a:r>
            <a:r>
              <a:rPr lang="pl-PL" dirty="0"/>
              <a:t>EU:C:2010:806</a:t>
            </a:r>
            <a:r>
              <a:rPr lang="pl-PL" b="1" dirty="0"/>
              <a:t>  - „sprawa księżnej”</a:t>
            </a:r>
          </a:p>
          <a:p>
            <a:r>
              <a:rPr lang="pl-PL" i="1" dirty="0"/>
              <a:t>W tym względzie należy przyznać, że w kontekście historii konstytucyjnej Austrii ustawa o zniesieniu szlachectwa może zostać wzięta pod uwagę jako element tożsamości narodowej przy dokonywaniu zestawienia uzasadnionych interesów z zagwarantowanym w prawie Unii swobodnym przepływem osób</a:t>
            </a:r>
            <a:r>
              <a:rPr lang="pl-PL" dirty="0"/>
              <a:t> (pkt 83)</a:t>
            </a:r>
          </a:p>
          <a:p>
            <a:r>
              <a:rPr lang="pl-PL" dirty="0"/>
              <a:t>Efekt: osłabienie skuteczności swobody przepływu osób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758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3252"/>
            <a:ext cx="12192000" cy="712305"/>
          </a:xfrm>
        </p:spPr>
        <p:txBody>
          <a:bodyPr/>
          <a:lstStyle/>
          <a:p>
            <a:r>
              <a:rPr lang="pl-PL" dirty="0"/>
              <a:t>ZASADY UE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734404"/>
            <a:ext cx="12192000" cy="6123596"/>
          </a:xfrm>
        </p:spPr>
        <p:txBody>
          <a:bodyPr>
            <a:normAutofit lnSpcReduction="10000"/>
          </a:bodyPr>
          <a:lstStyle/>
          <a:p>
            <a:r>
              <a:rPr lang="pl-PL" dirty="0"/>
              <a:t>Kolejny przykład: </a:t>
            </a:r>
            <a:r>
              <a:rPr lang="pl-PL" b="1" dirty="0"/>
              <a:t>Wyrok Trybunału (druga izba) z dnia 2 czerwca 2016 r., sprawa C-438/14</a:t>
            </a:r>
            <a:br>
              <a:rPr lang="pl-PL" b="1" dirty="0"/>
            </a:br>
            <a:r>
              <a:rPr lang="pl-PL" b="1" dirty="0" err="1"/>
              <a:t>Nabiel</a:t>
            </a:r>
            <a:r>
              <a:rPr lang="pl-PL" b="1" dirty="0"/>
              <a:t> Peter </a:t>
            </a:r>
            <a:r>
              <a:rPr lang="pl-PL" b="1" dirty="0" err="1"/>
              <a:t>Bogendorff</a:t>
            </a:r>
            <a:r>
              <a:rPr lang="pl-PL" b="1" dirty="0"/>
              <a:t> von </a:t>
            </a:r>
            <a:r>
              <a:rPr lang="pl-PL" b="1" dirty="0" err="1"/>
              <a:t>Wolffersdorff</a:t>
            </a:r>
            <a:r>
              <a:rPr lang="pl-PL" b="1" dirty="0"/>
              <a:t> przeciwko </a:t>
            </a:r>
            <a:r>
              <a:rPr lang="pl-PL" b="1" dirty="0" err="1"/>
              <a:t>Standesamt</a:t>
            </a:r>
            <a:r>
              <a:rPr lang="pl-PL" b="1" dirty="0"/>
              <a:t> der Stadt Karlsruhe i </a:t>
            </a:r>
            <a:r>
              <a:rPr lang="pl-PL" b="1" dirty="0" err="1"/>
              <a:t>Zentraler</a:t>
            </a:r>
            <a:r>
              <a:rPr lang="pl-PL" b="1" dirty="0"/>
              <a:t> </a:t>
            </a:r>
            <a:r>
              <a:rPr lang="pl-PL" b="1" dirty="0" err="1"/>
              <a:t>Juristischer</a:t>
            </a:r>
            <a:r>
              <a:rPr lang="pl-PL" b="1" dirty="0"/>
              <a:t> </a:t>
            </a:r>
            <a:r>
              <a:rPr lang="pl-PL" b="1" dirty="0" err="1"/>
              <a:t>Dienst</a:t>
            </a:r>
            <a:r>
              <a:rPr lang="pl-PL" b="1" dirty="0"/>
              <a:t> der Stadt Karlsruhe,</a:t>
            </a:r>
            <a:r>
              <a:rPr lang="pl-PL" dirty="0"/>
              <a:t> EU:C:2016:401 – „sprawa hrabiego”</a:t>
            </a:r>
          </a:p>
          <a:p>
            <a:r>
              <a:rPr lang="pl-PL" dirty="0"/>
              <a:t>Sentencja: organy państwa członkowskiego nie są zobowiązane do uznania nazwiska obywatela tego państwa członkowskiego w przypadku, gdy posiada on także obywatelstwo innego państwa członkowskiego, w którym nabył to swobodnie wybrane nazwisko zawierające kilka elementów tytułów szlacheckich, które są niedopuszczalne na gruncie prawa pierwszego państwa członkowskiego, o ile zostanie wykazane – czego weryfikacja należy do sądu odsyłającego – że taka odmowa uznania nazwiska jest w tym kontekście uzasadniona względami porządku publicznego, ponieważ jest odpowiednia i niezbędna do zagwarantowania poszanowania zasady równości wszystkich obywateli wspomnianego państwa członkowskiego wobec prawa</a:t>
            </a:r>
          </a:p>
          <a:p>
            <a:r>
              <a:rPr lang="pl-PL" dirty="0"/>
              <a:t>Pkt 64:  należy także przyznać, że art. 109 akapit trzeci konstytucji weimarskiej – rozpatrywany w kontekście niemieckiego wyboru konstytucyjnego – jako element tożsamości narodowej państwa członkowskiego, o której mowa w art. 4 ust. 2 TUE, może być uwzględniony jako element uzasadniający ograniczenie uznanego w prawie Unii prawa do swobodnego przemieszczania się osób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104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3252"/>
            <a:ext cx="12192000" cy="712305"/>
          </a:xfrm>
        </p:spPr>
        <p:txBody>
          <a:bodyPr/>
          <a:lstStyle/>
          <a:p>
            <a:r>
              <a:rPr lang="pl-PL" dirty="0"/>
              <a:t>ZASADY UE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734404"/>
            <a:ext cx="12192000" cy="6123596"/>
          </a:xfrm>
        </p:spPr>
        <p:txBody>
          <a:bodyPr>
            <a:normAutofit lnSpcReduction="10000"/>
          </a:bodyPr>
          <a:lstStyle/>
          <a:p>
            <a:r>
              <a:rPr lang="pl-PL" b="1" dirty="0"/>
              <a:t>W</a:t>
            </a:r>
            <a:r>
              <a:rPr lang="lt-LT" b="1" dirty="0"/>
              <a:t>yrok Trybunału (druga izba) z dnia 12 maja 2011 r.</a:t>
            </a:r>
            <a:br>
              <a:rPr lang="lt-LT" b="1" dirty="0"/>
            </a:br>
            <a:r>
              <a:rPr lang="pl-PL" b="1" dirty="0"/>
              <a:t>sprawa C-391/09 </a:t>
            </a:r>
            <a:r>
              <a:rPr lang="lt-LT" b="1" dirty="0"/>
              <a:t>Malgožata Runevič-Vardyn i Łukasz Paweł Wardyn przeciwko Vilniaus miesto savivaldybės administracija i inni</a:t>
            </a:r>
            <a:r>
              <a:rPr lang="pl-PL" b="1" dirty="0"/>
              <a:t>, </a:t>
            </a:r>
            <a:r>
              <a:rPr lang="pl-PL" dirty="0"/>
              <a:t>EU:C:2011:291 (sprawa pisowni polskich nazwisk na Litwie)</a:t>
            </a:r>
          </a:p>
          <a:p>
            <a:r>
              <a:rPr lang="pl-PL" dirty="0"/>
              <a:t>Zdaniem kilku rządów, które przedstawiły uwagi przed Trybunałem, zasadne jest, by państwo członkowskie czuwało nad ochroną języka urzędowego w celu zachowania jedności narodowej i spójności społecznej. Rząd litewski podkreśla w szczególności, że język litewski stanowi wartość konstytucyjną, która chroni tożsamość narodową, przyczynia się do integracji obywateli, zapewnia wyrażenie suwerenności narodowej, niepodzielność państwa oraz prawidłowe funkcjonowanie służb państwowych i samorządowych</a:t>
            </a:r>
          </a:p>
          <a:p>
            <a:r>
              <a:rPr lang="pl-PL" dirty="0"/>
              <a:t>przepisy prawa Unii nie stoją na przeszkodzie przyjęciu polityki, która ma na celu ochronę i promocję języka państwa członkowskiego, który jest jednocześnie językiem państwowym i pierwszym językiem urzędowym</a:t>
            </a:r>
          </a:p>
          <a:p>
            <a:r>
              <a:rPr lang="pl-PL" dirty="0"/>
              <a:t> Zgodnie z art. 3 ust. 3 akapit czwarty TUE oraz art. 22 Karty praw podstawowych Unii Europejskiej Unia szanuje bowiem różnorodność kulturową i językową. Zgodnie z art. 4 ust. 2 TUE Unia szanuje tożsamość narodową jej państw członkowskich, do której należy również ochrona języka urzędowego (pkt 86)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217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3252"/>
            <a:ext cx="12192000" cy="712305"/>
          </a:xfrm>
        </p:spPr>
        <p:txBody>
          <a:bodyPr/>
          <a:lstStyle/>
          <a:p>
            <a:r>
              <a:rPr lang="pl-PL" dirty="0"/>
              <a:t>ZASADY UE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734404"/>
            <a:ext cx="12192000" cy="6123596"/>
          </a:xfrm>
        </p:spPr>
        <p:txBody>
          <a:bodyPr/>
          <a:lstStyle/>
          <a:p>
            <a:r>
              <a:rPr lang="pl-PL" dirty="0"/>
              <a:t>Przyziemny wydźwięk : wyłączenie ze stosowania PZP</a:t>
            </a:r>
          </a:p>
          <a:p>
            <a:r>
              <a:rPr lang="pl-PL" dirty="0"/>
              <a:t>Podział kompetencji w państwie członkowskim jest chroniony na podstawie art. 4 ust. 2 TUE, zgodnie z którym Unia powinna uszanować tożsamość narodową państw członkowskich, nierozerwalnie związaną z ich podstawowymi strukturami politycznymi i konstytucyjnymi, w tym w odniesieniu do samorządu regionalnego i lokalnego</a:t>
            </a:r>
          </a:p>
          <a:p>
            <a:r>
              <a:rPr lang="pl-PL" dirty="0"/>
              <a:t>nadana przez art. 4 ust. 2 TUE ochrona dotyczy również reorganizacji kompetencji wewnątrz państwa członkowskiego (…) takie reorganizacje, mogące przyjąć postać przeniesienia kompetencji z jednego organu władzy publicznej na drugi, zarządzonego przez organ wyższej rangi, lub dobrowolnego przekazania sobie kompetencji przez organy władzy publicznej, mają taki skutek, że organ uprzednio odpowiedzialny zostaje zwolniony z obowiązku i prawa realizacji danego zadania publicznego lub się od nich uwalnia, a innemu organowi ten obowiązek i to prawo zostają przydzielone. </a:t>
            </a:r>
          </a:p>
          <a:p>
            <a:r>
              <a:rPr lang="pl-PL" dirty="0"/>
              <a:t>takie przeniesienie lub przekazanie kompetencji nie spełnia wszystkich przesłanek wymaganych w definicji pojęcia zamówienia publicznego</a:t>
            </a:r>
          </a:p>
          <a:p>
            <a:r>
              <a:rPr lang="pl-PL" i="1" dirty="0" err="1"/>
              <a:t>Remondis</a:t>
            </a:r>
            <a:r>
              <a:rPr lang="pl-PL" dirty="0"/>
              <a:t>, pkt 40-42</a:t>
            </a:r>
            <a:endParaRPr lang="pl-PL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9974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3252"/>
            <a:ext cx="12192000" cy="712305"/>
          </a:xfrm>
        </p:spPr>
        <p:txBody>
          <a:bodyPr/>
          <a:lstStyle/>
          <a:p>
            <a:r>
              <a:rPr lang="pl-PL" dirty="0"/>
              <a:t>ZASADY UE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734404"/>
            <a:ext cx="12192000" cy="6123596"/>
          </a:xfrm>
        </p:spPr>
        <p:txBody>
          <a:bodyPr/>
          <a:lstStyle/>
          <a:p>
            <a:r>
              <a:rPr lang="pl-PL" dirty="0"/>
              <a:t>Zasada równowagi instytucjonalnej również jest oparta w prawie pisanym UE</a:t>
            </a:r>
          </a:p>
          <a:p>
            <a:r>
              <a:rPr lang="pl-PL" dirty="0"/>
              <a:t>Art. 13 ust. 2 TUE : Każda instytucja działa w granicach uprawnień przyznanych jej na mocy Traktatów, zgodnie z procedurami, na warunkach i w celach w nich określonych. Instytucje lojalnie ze sobą współpracują.</a:t>
            </a:r>
          </a:p>
          <a:p>
            <a:r>
              <a:rPr lang="pl-PL" dirty="0"/>
              <a:t>Związek z zasadą przyznania – instytucje nie mogą zrobić więcej, niż UE ma kompetencji</a:t>
            </a:r>
          </a:p>
          <a:p>
            <a:pPr lvl="1"/>
            <a:r>
              <a:rPr lang="pl-PL" dirty="0"/>
              <a:t>Aspekt: instytucja nie może zrobić więcej, niż ma przyznanych prawem kompetencji</a:t>
            </a:r>
          </a:p>
          <a:p>
            <a:r>
              <a:rPr lang="pl-PL" dirty="0"/>
              <a:t>Związek z zasadą lojalnej współpracy – między instytucjami</a:t>
            </a:r>
          </a:p>
          <a:p>
            <a:pPr lvl="1"/>
            <a:r>
              <a:rPr lang="pl-PL" dirty="0"/>
              <a:t>Aspekt: instytucje przy wykonywaniu swoich kompetencji powinny udzielać sobie pomocy</a:t>
            </a:r>
          </a:p>
          <a:p>
            <a:r>
              <a:rPr lang="pl-PL" dirty="0"/>
              <a:t>Niejako wbrew temu drugiemu punktowi, konkretna treść tej zasady jest dointerpretowywana przez orzecznictwo TSUE w przedmiocie sporów pomiędzy instytucjami, w szczególności w trójkąciku Komisja – Rada – Parlament, wywołującym takie spory sądowe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06283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6B2E858E-683F-40D9-B4CB-284D097F3A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TM04033921[[fn=Damaszek]]</Template>
  <TotalTime>591</TotalTime>
  <Words>599</Words>
  <Application>Microsoft Office PowerPoint</Application>
  <PresentationFormat>Panoramiczny</PresentationFormat>
  <Paragraphs>67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Arial</vt:lpstr>
      <vt:lpstr>Bookman Old Style</vt:lpstr>
      <vt:lpstr>Rockwell</vt:lpstr>
      <vt:lpstr>Damask</vt:lpstr>
      <vt:lpstr>PPMIE:  ZASADY SKUTECZNOŚCI, TOŻSAMOŚCI NARODOWEJ, RÓWNOWAGI INSTYTUCJONALNEJ </vt:lpstr>
      <vt:lpstr>ZASADY UE</vt:lpstr>
      <vt:lpstr>ZASADY UE</vt:lpstr>
      <vt:lpstr>ZASADY UE</vt:lpstr>
      <vt:lpstr>ZASADY UE</vt:lpstr>
      <vt:lpstr>ZASADY UE</vt:lpstr>
      <vt:lpstr>ZASADY UE</vt:lpstr>
      <vt:lpstr>ZASADY UE</vt:lpstr>
      <vt:lpstr>ZASADY UE</vt:lpstr>
      <vt:lpstr>ZASADY UE</vt:lpstr>
      <vt:lpstr>ZASADY UE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PPMIE:  ZASADY SKUTECZNOŚCI, TOŻSAMOŚCI NARODOWEJ, RÓWNOWAGI INSTYTUCJONALNEJ</dc:title>
  <dc:creator>Łukasz Stępkowski</dc:creator>
  <cp:lastModifiedBy>Łukasz Stępkowski</cp:lastModifiedBy>
  <cp:revision>21</cp:revision>
  <dcterms:created xsi:type="dcterms:W3CDTF">2017-11-24T19:45:12Z</dcterms:created>
  <dcterms:modified xsi:type="dcterms:W3CDTF">2017-12-15T11:22:02Z</dcterms:modified>
</cp:coreProperties>
</file>