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8" r:id="rId4"/>
    <p:sldId id="260" r:id="rId5"/>
    <p:sldId id="261" r:id="rId6"/>
    <p:sldId id="280" r:id="rId7"/>
    <p:sldId id="283" r:id="rId8"/>
    <p:sldId id="282" r:id="rId9"/>
    <p:sldId id="281" r:id="rId10"/>
    <p:sldId id="257" r:id="rId11"/>
    <p:sldId id="263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5" r:id="rId21"/>
    <p:sldId id="276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24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27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753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764C31-A6F4-4898-865C-95E44C470809}" type="datetimeFigureOut">
              <a:rPr lang="pl-PL" smtClean="0"/>
              <a:pPr/>
              <a:t>2018-10-07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001156" cy="18288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prawa pracy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Zabezpieczenia społecznego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nr 1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072066" y="535782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 Michał Budny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umów o pracę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na okres próbny,</a:t>
            </a:r>
          </a:p>
          <a:p>
            <a:endParaRPr lang="pl-PL" dirty="0" smtClean="0"/>
          </a:p>
          <a:p>
            <a:r>
              <a:rPr lang="pl-PL" dirty="0" smtClean="0"/>
              <a:t>na czas nieokreślony,</a:t>
            </a:r>
          </a:p>
          <a:p>
            <a:endParaRPr lang="pl-PL" dirty="0" smtClean="0"/>
          </a:p>
          <a:p>
            <a:r>
              <a:rPr lang="pl-PL" dirty="0" smtClean="0"/>
              <a:t>na czas określony.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okres próbny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9"/>
            <a:ext cx="8186766" cy="4305126"/>
          </a:xfrm>
        </p:spPr>
        <p:txBody>
          <a:bodyPr/>
          <a:lstStyle/>
          <a:p>
            <a:pPr algn="just"/>
            <a:r>
              <a:rPr lang="pl-PL" dirty="0" smtClean="0"/>
              <a:t>Zawierana jest w celu sprawdzenia kwalifikacji pracownika i możliwości jego zatrudnienia w celu wykonywania określonego rodzaju pracy,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 okres nieprzekraczający 3 miesięcy.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okres próbny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15370" cy="494806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Ponowne zawarcie umowy na okres próbny </a:t>
            </a:r>
            <a:r>
              <a:rPr lang="pl-PL" b="1" u="sng" dirty="0" smtClean="0"/>
              <a:t>z tym samym pracownikiem</a:t>
            </a:r>
            <a:r>
              <a:rPr lang="pl-PL" dirty="0" smtClean="0"/>
              <a:t> jest możliwe:</a:t>
            </a:r>
          </a:p>
          <a:p>
            <a:pPr algn="just"/>
            <a:endParaRPr lang="pl-PL" dirty="0" smtClean="0"/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jeżeli pracownik ma być zatrudniony w celu wykonywania innego rodzaju pracy;</a:t>
            </a:r>
          </a:p>
          <a:p>
            <a:pPr lvl="1" algn="just">
              <a:buFont typeface="Wingdings" pitchFamily="2" charset="2"/>
              <a:buChar char="§"/>
            </a:pPr>
            <a:endParaRPr lang="pl-PL" dirty="0" smtClean="0"/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po upływie co najmniej 3 lat od dnia rozwiązania lub wygaśnięcia poprzedniej umowy o pracę, jeżeli pracownik ma być zatrudniony w celu wykonywania tego samego rodzaju pracy (w tym przypadku dopuszczalne jest jednokrotne ponowne zawarcie umowy na okres próbny).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Okres zatrudnienia na podstawie umowy o pracę na czas określony, a także łączny okres zatrudnienia na podstawie umów o pracę na czas określony zawieranych między tymi samymi stronami stosunku pracy, nie może przekraczać </a:t>
            </a:r>
            <a:r>
              <a:rPr lang="pl-PL" b="1" u="sng" dirty="0" smtClean="0"/>
              <a:t>33 miesięcy</a:t>
            </a:r>
            <a:r>
              <a:rPr lang="pl-PL" dirty="0" smtClean="0"/>
              <a:t>, a łączna liczba tych umów nie może przekraczać </a:t>
            </a:r>
            <a:r>
              <a:rPr lang="pl-PL" b="1" u="sng" dirty="0" smtClean="0"/>
              <a:t>trzech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25</a:t>
            </a:r>
            <a:r>
              <a:rPr lang="pl-PL" baseline="30000" dirty="0" smtClean="0"/>
              <a:t>1 </a:t>
            </a:r>
            <a:r>
              <a:rPr lang="pl-PL" dirty="0" smtClean="0"/>
              <a:t>§ 1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7972452" cy="4525963"/>
          </a:xfrm>
        </p:spPr>
        <p:txBody>
          <a:bodyPr/>
          <a:lstStyle/>
          <a:p>
            <a:pPr algn="just"/>
            <a:r>
              <a:rPr lang="pl-PL" dirty="0" smtClean="0"/>
              <a:t>Uzgodnienie między stronami w trakcie trwania umowy o pracę na czas określony dłuższego okresu wykonywania pracy na podstawie tej umowy uważa się za zawarcie, od dnia następującego po dniu, w którym miało nastąpić jej rozwiązanie, nowej umowy o pracę na czas określony w rozumieniu art. 25</a:t>
            </a:r>
            <a:r>
              <a:rPr lang="pl-PL" baseline="30000" dirty="0" smtClean="0"/>
              <a:t>1</a:t>
            </a:r>
            <a:r>
              <a:rPr lang="pl-PL" dirty="0" smtClean="0"/>
              <a:t> § 1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04389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Jeżeli okres zatrudnienia na podstawie umowy o pracę na czas określony jest dłuższy niż </a:t>
            </a:r>
            <a:r>
              <a:rPr lang="pl-PL" b="1" dirty="0" smtClean="0"/>
              <a:t>33 miesiące</a:t>
            </a:r>
            <a:r>
              <a:rPr lang="pl-PL" dirty="0" smtClean="0"/>
              <a:t>, lub jeżeli liczba zawartych umów jest większa niż </a:t>
            </a:r>
            <a:r>
              <a:rPr lang="pl-PL" b="1" dirty="0" smtClean="0"/>
              <a:t>trzy</a:t>
            </a:r>
            <a:r>
              <a:rPr lang="pl-PL" dirty="0" smtClean="0"/>
              <a:t>, uważa się, że pracownik, odpowiednio od dnia następującego po upływie tego okresu, lub od dnia zawarcia czwartej umowy o pracę na czas określony, jest zatrudniony na podstawie </a:t>
            </a:r>
            <a:r>
              <a:rPr lang="pl-PL" b="1" u="sng" dirty="0" smtClean="0"/>
              <a:t>umowy o pracę na czas nieokreślony.</a:t>
            </a:r>
            <a:endParaRPr lang="pl-PL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143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Ograniczenia dopuszczalności zawarcia umowy na czas określony nie stosuje się do umów o pracę zawartych na czas określony</a:t>
            </a:r>
          </a:p>
          <a:p>
            <a:pPr algn="just">
              <a:buNone/>
            </a:pP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w celu wykonywania pracy o charakterze dorywczym lub sezonowym,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w celu wykonywania pracy przez okres kadencji,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w przypadku gdy pracodawca wskaże obiektywne przyczyny leżące po jego stronie</a:t>
            </a:r>
          </a:p>
          <a:p>
            <a:pPr lvl="1"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jeżeli ich zawarcie w danym przypadku służy zaspokojeniu rzeczywistego okresowego zapotrzebowania i jest niezbędne w tym zakresie w świetle wszystkich okoliczności zawarcia umowy.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Przepisów art. 25</a:t>
            </a:r>
            <a:r>
              <a:rPr lang="pl-PL" baseline="30000" dirty="0" smtClean="0"/>
              <a:t>1</a:t>
            </a:r>
            <a:r>
              <a:rPr lang="pl-PL" dirty="0" smtClean="0"/>
              <a:t> § 1 i 3 k.p. nie stosuje się w przypadku przedłużenia umowy o pracę do dnia porodu zgodnie z art. 177 § 3.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177 § 3:  ”</a:t>
            </a:r>
            <a:r>
              <a:rPr lang="pl-PL" i="1" dirty="0" smtClean="0"/>
              <a:t>Umowa o pracę zawarta na czas określony albo na okres próbny przekraczający jeden miesiąc, która uległaby rozwiązaniu po upływie trzeciego miesiąca ciąży, ulega przedłużeniu do dnia porodu.”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umowy o pracę 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Umowa o pracę określa: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strony umowy,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rodzaj umowy,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datę jej zawarcia,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warunki pracy i płacy, w szczególności: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1)  rodzaj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2)  miejsce wykonywania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3)  wynagrodzenie za pracę odpowiadające rodzajowi pracy, ze wskazaniem składników wynagrodzenia;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4)  wymiar czasu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5)  termin rozpoczęcia pracy.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Termin nawiązania stosunku pracy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Stosunek pracy nawiązuje się w terminie </a:t>
            </a:r>
            <a:r>
              <a:rPr lang="pl-PL" b="1" dirty="0" smtClean="0"/>
              <a:t>określonym w umowie jako dzień rozpoczęcia pracy.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terminu tego nie określono - </a:t>
            </a:r>
            <a:r>
              <a:rPr lang="pl-PL" b="1" dirty="0" smtClean="0"/>
              <a:t>w dniu zawarcia umowy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972452" cy="372129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Ustawa z dnia 26 czerwca 1974 r. – Kodeks pracy (tekst jedn.: Dz. U. z 2018 r., poz. 917 ze zm.)</a:t>
            </a:r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3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Umowa o pracę na czas określony</a:t>
            </a:r>
            <a:br>
              <a:rPr lang="pl-PL" dirty="0" smtClean="0"/>
            </a:br>
            <a:r>
              <a:rPr lang="pl-PL" dirty="0" smtClean="0"/>
              <a:t>art. 25</a:t>
            </a:r>
            <a:r>
              <a:rPr lang="pl-PL" baseline="30000" dirty="0" smtClean="0"/>
              <a:t>1</a:t>
            </a:r>
            <a:r>
              <a:rPr lang="pl-PL" dirty="0" smtClean="0"/>
              <a:t> § 4 k.p.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115328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W umowie o pracę na czas określony zawartej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w celu wykonywania pracy o charakterze dorywczym lub sezonowym,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w celu wykonywania pracy przez okres kadencji,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w przypadku gdy pracodawca wskaże obiektywne przyczyny leżące po jego stronie</a:t>
            </a:r>
          </a:p>
          <a:p>
            <a:pPr lvl="1" algn="just">
              <a:buFont typeface="Wingdings" pitchFamily="2" charset="2"/>
              <a:buChar char="§"/>
            </a:pPr>
            <a:endParaRPr lang="pl-PL" sz="2800" dirty="0" smtClean="0"/>
          </a:p>
          <a:p>
            <a:pPr algn="just">
              <a:buNone/>
            </a:pPr>
            <a:r>
              <a:rPr lang="pl-PL" sz="3200" dirty="0" smtClean="0"/>
              <a:t>	</a:t>
            </a:r>
            <a:r>
              <a:rPr lang="pl-PL" sz="3200" b="1" u="sng" dirty="0" smtClean="0"/>
              <a:t>określa się ten cel lub okoliczności tego przypadku, przez zamieszczenie informacji o obiektywnych przyczynach uzasadniających zawarcie takiej umowy.</a:t>
            </a:r>
            <a:endParaRPr lang="pl-PL" sz="3100" b="1" u="sng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3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Umowa o pracę na czas określony</a:t>
            </a:r>
            <a:br>
              <a:rPr lang="pl-PL" dirty="0" smtClean="0"/>
            </a:br>
            <a:r>
              <a:rPr lang="pl-PL" dirty="0" smtClean="0"/>
              <a:t>art. 25</a:t>
            </a:r>
            <a:r>
              <a:rPr lang="pl-PL" baseline="30000" dirty="0" smtClean="0"/>
              <a:t>1</a:t>
            </a:r>
            <a:r>
              <a:rPr lang="pl-PL" dirty="0" smtClean="0"/>
              <a:t> § 4 k.p.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Pracodawca zawiadamia właściwego okręgowego inspektora pracy, </a:t>
            </a:r>
            <a:r>
              <a:rPr lang="pl-PL" b="1" dirty="0" smtClean="0"/>
              <a:t>w formie pisemnej lub elektronicznej</a:t>
            </a:r>
            <a:r>
              <a:rPr lang="pl-PL" dirty="0" smtClean="0"/>
              <a:t>, o zawarciu umowy o pracę, o której mowa w § 4 pkt 4 (obiektywne przyczyny leżące po stronie pracodawcy), wraz ze wskazaniem </a:t>
            </a:r>
            <a:r>
              <a:rPr lang="pl-PL" b="1" dirty="0" smtClean="0"/>
              <a:t>przyczyn zawarcia takiej umowy</a:t>
            </a:r>
            <a:r>
              <a:rPr lang="pl-PL" dirty="0" smtClean="0"/>
              <a:t>, </a:t>
            </a:r>
            <a:r>
              <a:rPr lang="pl-PL" b="1" u="sng" dirty="0" smtClean="0"/>
              <a:t>w terminie 5 dni roboczych od dnia jej zawarcia</a:t>
            </a:r>
            <a:r>
              <a:rPr lang="pl-PL" u="sng" dirty="0" smtClean="0"/>
              <a:t>.</a:t>
            </a:r>
            <a:endParaRPr lang="pl-PL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umowy o pracę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Forma pisemna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umowa o pracę nie została zawarta z zachowaniem formy pisemnej, pracodawca przed dopuszczeniem pracownika do pracy potwierdza pracownikowi na piśmie ustalenia </a:t>
            </a:r>
            <a:r>
              <a:rPr lang="pl-PL" b="1" u="sng" dirty="0" smtClean="0"/>
              <a:t>co do stron umowy, rodzaju umowy oraz jej warunków.</a:t>
            </a:r>
            <a:endParaRPr lang="pl-PL" b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329642" cy="47337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Pracodawca informuje pracownika </a:t>
            </a:r>
            <a:r>
              <a:rPr lang="pl-PL" b="1" u="sng" dirty="0" smtClean="0"/>
              <a:t>na piśmie, nie później niż w ciągu 7 dni od dnia zawarcia umowy o pracę</a:t>
            </a:r>
            <a:r>
              <a:rPr lang="pl-PL" dirty="0" smtClean="0"/>
              <a:t>, o:</a:t>
            </a:r>
          </a:p>
          <a:p>
            <a:pPr algn="just"/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 obowiązującej pracownika dobowej i tygodniowej normie czasu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 częstotliwości wypłat wynagrodzenia za pracę,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 wymiarze przysługującego pracownikowi urlopu wypoczynkowego,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 obowiązującej pracownika długości okresu wypowiedzenia umowy o pracę,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5)  układzie zbiorowym pracy, którym pracownik jest objęty,</a:t>
            </a:r>
          </a:p>
          <a:p>
            <a:pPr lvl="1" algn="just">
              <a:buFont typeface="Wingdings" pitchFamily="2" charset="2"/>
              <a:buChar char="§"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a jeżeli pracodawca nie ma obowiązku ustalenia regulaminu pracy - dodatkowo o porze nocnej, miejscu, terminie i czasie wypłaty wynagrodzenia oraz przyjętym sposobie potwierdzania przez pracowników przybycia i obecności w pracy oraz usprawiedliwiania nieobecności w pracy.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Pracodawca informuje pracownika na piśmie o zmianie jego warunków zatrudnienia, o których mowa w § 3 pkt 1-4, o objęciu pracownika układem zbiorowym pracy, a także o zmianie układu zbiorowego pracy, którym pracownik jest objęty, </a:t>
            </a:r>
            <a:r>
              <a:rPr lang="pl-PL" b="1" u="sng" dirty="0" smtClean="0"/>
              <a:t>niezwłocznie, nie później jednak niż w ciągu 1 miesiąca od dnia wejścia w życie tych zmian</a:t>
            </a:r>
            <a:r>
              <a:rPr lang="pl-PL" dirty="0" smtClean="0"/>
              <a:t>, a w przypadku gdy rozwiązanie umowy o pracę miałoby nastąpić przed upływem tego terminu - </a:t>
            </a:r>
            <a:r>
              <a:rPr lang="pl-PL" b="1" u="sng" dirty="0" smtClean="0"/>
              <a:t>nie później niż do dnia rozwiązania umowy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49580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Poinformowanie pracownika 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o jego warunkach zatrudnienia, 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o zmianie jego warunków zatrudnienia</a:t>
            </a:r>
          </a:p>
          <a:p>
            <a:pPr lvl="1" algn="just">
              <a:buNone/>
            </a:pPr>
            <a:r>
              <a:rPr lang="pl-PL" sz="2700" dirty="0" smtClean="0"/>
              <a:t>	może nastąpić przez pisemne wskazanie odpowiednich przepisów prawa pracy.</a:t>
            </a:r>
          </a:p>
          <a:p>
            <a:pPr lvl="1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Zmiana warunków umowy o pracę wymaga </a:t>
            </a:r>
            <a:r>
              <a:rPr lang="pl-PL" b="1" u="sng" dirty="0" smtClean="0"/>
              <a:t>formy pisemnej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pracownika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Pracownikiem jest osoba zatrudniona na podstawie umowy o pracę, powołania, wyboru, mianowania lub spółdzielczej umowy o pracę. </a:t>
            </a:r>
          </a:p>
          <a:p>
            <a:pPr algn="just">
              <a:buNone/>
            </a:pPr>
            <a:endParaRPr lang="pl-PL" i="1" dirty="0" smtClean="0"/>
          </a:p>
          <a:p>
            <a:pPr algn="just"/>
            <a:r>
              <a:rPr lang="pl-PL" dirty="0" smtClean="0"/>
              <a:t>Art. 2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pracodawcy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Pracodawcą jest jednostka organizacyjna, choćby nie posiadała osobowości prawnej, a także osoba fizyczna, jeżeli zatrudniają one pracowników.</a:t>
            </a:r>
          </a:p>
          <a:p>
            <a:endParaRPr lang="pl-PL" i="1" dirty="0" smtClean="0"/>
          </a:p>
          <a:p>
            <a:r>
              <a:rPr lang="pl-PL" dirty="0" smtClean="0"/>
              <a:t>Art. 3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pracy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Przez nawiązanie stosunku pracy pracownik zobowiązuje się do wykonywania pracy określonego rodzaju na rzecz pracodawcy i pod jego kierownictwem oraz w miejscu i czasie wyznaczonym przez pracodawcę, a pracodawca – do zatrudnienia pracownika za wynagrodzeniem.</a:t>
            </a:r>
          </a:p>
          <a:p>
            <a:endParaRPr lang="pl-PL" dirty="0" smtClean="0"/>
          </a:p>
          <a:p>
            <a:r>
              <a:rPr lang="pl-PL" dirty="0" smtClean="0"/>
              <a:t>Art. 22 § 1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Stosunki cywilnoprawne</a:t>
            </a:r>
            <a:br>
              <a:rPr lang="pl-PL" dirty="0" smtClean="0"/>
            </a:br>
            <a:r>
              <a:rPr lang="pl-PL" i="1" dirty="0" smtClean="0"/>
              <a:t>umowa zlecenia – art. 734 k.c. i n.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5632" cy="504351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Przez umowę zlecenia przyjmujący zlecenie zobowiązuje się do dokonania określonej czynności prawnej dla dającego zlecenie.</a:t>
            </a:r>
          </a:p>
          <a:p>
            <a:pPr algn="just"/>
            <a:r>
              <a:rPr lang="pl-PL" dirty="0" smtClean="0"/>
              <a:t>W braku odmiennej umowy zlecenie obejmuje umocowanie do wykonania czynności w imieniu dającego zlecenie. 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Jeżeli ani z umowy, ani z okoliczności nie wynika, że przyjmujący zlecenie zobowiązał się wykonać je bez wynagrodzenia, za wykonanie zlecenia należy się wynagrodzenie.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zlecenia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74194" cy="51149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Dający zlecenie może je wypowiedzieć w każdym czasie. Powinien jednak zwrócić przyjmującemu zlecenie wydatki, które ten poczynił w celu należytego wykonania zlecenia; w razie odpłatnego zlecenia obowiązany jest uiścić przyjmującemu zlecenie część wynagrodzenia odpowiadającą jego dotychczasowym czynnościom, a jeżeli wypowiedzenie nastąpiło bez ważnego powodu, powinien także naprawić szkodę.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Przyjmujący zlecenie może je wypowiedzieć w każdym czasie. Jednakże gdy zlecenie jest odpłatne, a wypowiedzenie nastąpiło bez ważnego powodu, przyjmujący zlecenie jest odpowiedzialny za szkodę.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zlecenia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74194" cy="50435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Przyjmujący zlecenie może powierzyć wykonanie zlecenia osobie trzeciej tylko wtedy, gdy to wynika z umowy lub ze zwyczaju albo gdy jest do tego zmuszony przez okoliczności. W wypadku takim obowiązany jest zawiadomić niezwłocznie dającego zlecenie o osobie i o miejscu zamieszkania swego zastępcy i w razie zawiadomienia odpowiedzialny jest tylko za brak należytej staranności w wyborze zastępcy.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Zastępca odpowiedzialny jest za wykonanie zlecenia także względem dającego zlecenie. Jeżeli przyjmujący zlecenie ponosi odpowiedzialność za czynności swego zastępcy jak za swoje własne czynności, ich odpowiedzialność jest solidarna.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pracy a inne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/>
          <a:lstStyle/>
          <a:p>
            <a:pPr algn="just"/>
            <a:r>
              <a:rPr lang="pl-PL" dirty="0" smtClean="0"/>
              <a:t>Zatrudnienie w warunkach określonych w art. 22 § 1 k.p. jest zatrudnieniem na podstawie stosunku pracy, </a:t>
            </a:r>
            <a:r>
              <a:rPr lang="pl-PL" b="1" u="sng" dirty="0" smtClean="0"/>
              <a:t>bez względu na nazwę zawartej przez strony umowy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u="sng" dirty="0" smtClean="0"/>
              <a:t>Nie jest dopuszczalne </a:t>
            </a:r>
            <a:r>
              <a:rPr lang="pl-PL" dirty="0" smtClean="0"/>
              <a:t>zastąpienie umowy o pracę umową cywilnoprawną przy zachowaniu warunków wykonywania pracy, określonych w art. 22 § 1 k.p.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1136</TotalTime>
  <Words>1054</Words>
  <Application>Microsoft Office PowerPoint</Application>
  <PresentationFormat>Pokaz na ekranie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Średni</vt:lpstr>
      <vt:lpstr>Podstawy prawa pracy i Zabezpieczenia społecznego</vt:lpstr>
      <vt:lpstr>Akty prawne</vt:lpstr>
      <vt:lpstr>Pojęcie pracownika</vt:lpstr>
      <vt:lpstr>Pojęcie pracodawcy</vt:lpstr>
      <vt:lpstr>Stosunek pracy</vt:lpstr>
      <vt:lpstr>Stosunki cywilnoprawne umowa zlecenia – art. 734 k.c. i n.</vt:lpstr>
      <vt:lpstr>Umowa zlecenia</vt:lpstr>
      <vt:lpstr>Umowa zlecenia</vt:lpstr>
      <vt:lpstr>Stosunek pracy a inne umowy</vt:lpstr>
      <vt:lpstr>Rodzaje umów o pracę</vt:lpstr>
      <vt:lpstr>Umowa na okres próbny</vt:lpstr>
      <vt:lpstr>Umowa na okres próbny</vt:lpstr>
      <vt:lpstr>Umowa na czas określony</vt:lpstr>
      <vt:lpstr>Umowa na czas określony</vt:lpstr>
      <vt:lpstr>Umowa na czas określony</vt:lpstr>
      <vt:lpstr>Slajd 16</vt:lpstr>
      <vt:lpstr>Slajd 17</vt:lpstr>
      <vt:lpstr>Treść umowy o pracę </vt:lpstr>
      <vt:lpstr>Termin nawiązania stosunku pracy</vt:lpstr>
      <vt:lpstr>Umowa o pracę na czas określony art. 251 § 4 k.p.</vt:lpstr>
      <vt:lpstr>Umowa o pracę na czas określony art. 251 § 4 k.p.</vt:lpstr>
      <vt:lpstr>Forma umowy o pracę</vt:lpstr>
      <vt:lpstr>Obowiązki informacyjne pracodawcy</vt:lpstr>
      <vt:lpstr>Obowiązki informacyjne pracodawcy</vt:lpstr>
      <vt:lpstr>Obowiązki informacyjne pracodawcy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Michał</dc:creator>
  <cp:lastModifiedBy>Michał Budny</cp:lastModifiedBy>
  <cp:revision>113</cp:revision>
  <dcterms:created xsi:type="dcterms:W3CDTF">2018-02-16T10:49:02Z</dcterms:created>
  <dcterms:modified xsi:type="dcterms:W3CDTF">2018-10-07T19:51:51Z</dcterms:modified>
</cp:coreProperties>
</file>