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9" r:id="rId3"/>
    <p:sldId id="258" r:id="rId4"/>
    <p:sldId id="260" r:id="rId5"/>
    <p:sldId id="261" r:id="rId6"/>
    <p:sldId id="280" r:id="rId7"/>
    <p:sldId id="283" r:id="rId8"/>
    <p:sldId id="282" r:id="rId9"/>
    <p:sldId id="281" r:id="rId10"/>
    <p:sldId id="257" r:id="rId11"/>
    <p:sldId id="263" r:id="rId12"/>
    <p:sldId id="262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5" r:id="rId21"/>
    <p:sldId id="276" r:id="rId22"/>
    <p:sldId id="271" r:id="rId23"/>
    <p:sldId id="272" r:id="rId24"/>
    <p:sldId id="273" r:id="rId25"/>
    <p:sldId id="274" r:id="rId2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424" autoAdjust="0"/>
    <p:restoredTop sz="94686" autoAdjust="0"/>
  </p:normalViewPr>
  <p:slideViewPr>
    <p:cSldViewPr>
      <p:cViewPr varScale="1">
        <p:scale>
          <a:sx n="84" d="100"/>
          <a:sy n="84" d="100"/>
        </p:scale>
        <p:origin x="-1272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7531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0764C31-A6F4-4898-865C-95E44C470809}" type="datetimeFigureOut">
              <a:rPr lang="pl-PL" smtClean="0"/>
              <a:pPr/>
              <a:t>2018-10-07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461217-64E9-4FB1-A391-139769C885D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4C31-A6F4-4898-865C-95E44C470809}" type="datetimeFigureOut">
              <a:rPr lang="pl-PL" smtClean="0"/>
              <a:pPr/>
              <a:t>2018-10-07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61217-64E9-4FB1-A391-139769C885D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0764C31-A6F4-4898-865C-95E44C470809}" type="datetimeFigureOut">
              <a:rPr lang="pl-PL" smtClean="0"/>
              <a:pPr/>
              <a:t>2018-10-07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Prostokąt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9461217-64E9-4FB1-A391-139769C885D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4C31-A6F4-4898-865C-95E44C470809}" type="datetimeFigureOut">
              <a:rPr lang="pl-PL" smtClean="0"/>
              <a:pPr/>
              <a:t>2018-10-07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9461217-64E9-4FB1-A391-139769C885D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Prostokąt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4C31-A6F4-4898-865C-95E44C470809}" type="datetimeFigureOut">
              <a:rPr lang="pl-PL" smtClean="0"/>
              <a:pPr/>
              <a:t>2018-10-07</a:t>
            </a:fld>
            <a:endParaRPr lang="pl-PL"/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9461217-64E9-4FB1-A391-139769C885D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0764C31-A6F4-4898-865C-95E44C470809}" type="datetimeFigureOut">
              <a:rPr lang="pl-PL" smtClean="0"/>
              <a:pPr/>
              <a:t>2018-10-07</a:t>
            </a:fld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9461217-64E9-4FB1-A391-139769C885D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2" name="Symbol zastępczy stopki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0764C31-A6F4-4898-865C-95E44C470809}" type="datetimeFigureOut">
              <a:rPr lang="pl-PL" smtClean="0"/>
              <a:pPr/>
              <a:t>2018-10-07</a:t>
            </a:fld>
            <a:endParaRPr lang="pl-PL"/>
          </a:p>
        </p:txBody>
      </p:sp>
      <p:sp>
        <p:nvSpPr>
          <p:cNvPr id="12" name="Symbol zastępczy numeru slajd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9461217-64E9-4FB1-A391-139769C885D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l-PL"/>
          </a:p>
        </p:txBody>
      </p:sp>
      <p:sp>
        <p:nvSpPr>
          <p:cNvPr id="16" name="Symbol zastępczy tekstu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5" name="Symbol zastępczy tekstu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4C31-A6F4-4898-865C-95E44C470809}" type="datetimeFigureOut">
              <a:rPr lang="pl-PL" smtClean="0"/>
              <a:pPr/>
              <a:t>2018-10-07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9461217-64E9-4FB1-A391-139769C885D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4C31-A6F4-4898-865C-95E44C470809}" type="datetimeFigureOut">
              <a:rPr lang="pl-PL" smtClean="0"/>
              <a:pPr/>
              <a:t>2018-10-07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9461217-64E9-4FB1-A391-139769C885D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64C31-A6F4-4898-865C-95E44C470809}" type="datetimeFigureOut">
              <a:rPr lang="pl-PL" smtClean="0"/>
              <a:pPr/>
              <a:t>2018-10-07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9461217-64E9-4FB1-A391-139769C885D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Prostokąt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1" name="Prostokąt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0764C31-A6F4-4898-865C-95E44C470809}" type="datetimeFigureOut">
              <a:rPr lang="pl-PL" smtClean="0"/>
              <a:pPr/>
              <a:t>2018-10-07</a:t>
            </a:fld>
            <a:endParaRPr lang="pl-PL"/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9461217-64E9-4FB1-A391-139769C885D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0764C31-A6F4-4898-865C-95E44C470809}" type="datetimeFigureOut">
              <a:rPr lang="pl-PL" smtClean="0"/>
              <a:pPr/>
              <a:t>2018-10-07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Prostokąt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9461217-64E9-4FB1-A391-139769C885D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3000372"/>
            <a:ext cx="9001156" cy="1828800"/>
          </a:xfrm>
        </p:spPr>
        <p:txBody>
          <a:bodyPr>
            <a:normAutofit fontScale="90000"/>
          </a:bodyPr>
          <a:lstStyle/>
          <a:p>
            <a:pPr algn="r">
              <a:lnSpc>
                <a:spcPct val="150000"/>
              </a:lnSpc>
            </a:pP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Podstawy prawa pracy</a:t>
            </a:r>
            <a:b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Zabezpieczenia społecznego</a:t>
            </a:r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Zajęcia nr 1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5072066" y="5357826"/>
            <a:ext cx="3857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mgr Michał Budny</a:t>
            </a:r>
            <a:endParaRPr lang="pl-PL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Rodzaje umów o pracę</a:t>
            </a: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na okres próbny,</a:t>
            </a:r>
          </a:p>
          <a:p>
            <a:endParaRPr lang="pl-PL" dirty="0" smtClean="0"/>
          </a:p>
          <a:p>
            <a:r>
              <a:rPr lang="pl-PL" dirty="0" smtClean="0"/>
              <a:t>na czas nieokreślony,</a:t>
            </a:r>
          </a:p>
          <a:p>
            <a:endParaRPr lang="pl-PL" dirty="0" smtClean="0"/>
          </a:p>
          <a:p>
            <a:r>
              <a:rPr lang="pl-PL" dirty="0" smtClean="0"/>
              <a:t>na czas określony.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Umowa na okres próbny</a:t>
            </a: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>
          <a:xfrm>
            <a:off x="457200" y="1481329"/>
            <a:ext cx="8186766" cy="4305126"/>
          </a:xfrm>
        </p:spPr>
        <p:txBody>
          <a:bodyPr/>
          <a:lstStyle/>
          <a:p>
            <a:pPr algn="just"/>
            <a:r>
              <a:rPr lang="pl-PL" dirty="0" smtClean="0"/>
              <a:t>Zawierana jest w celu sprawdzenia kwalifikacji pracownika i możliwości jego zatrudnienia w celu wykonywania określonego rodzaju pracy, 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na okres nieprzekraczający 3 miesięcy.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Umowa na okres próbny</a:t>
            </a: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>
          <a:xfrm>
            <a:off x="428596" y="1500174"/>
            <a:ext cx="8215370" cy="4948068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Ponowne zawarcie umowy na okres próbny </a:t>
            </a:r>
            <a:r>
              <a:rPr lang="pl-PL" b="1" u="sng" dirty="0" smtClean="0"/>
              <a:t>z tym samym pracownikiem</a:t>
            </a:r>
            <a:r>
              <a:rPr lang="pl-PL" dirty="0" smtClean="0"/>
              <a:t> jest możliwe:</a:t>
            </a:r>
          </a:p>
          <a:p>
            <a:pPr algn="just"/>
            <a:endParaRPr lang="pl-PL" dirty="0" smtClean="0"/>
          </a:p>
          <a:p>
            <a:pPr lvl="1" algn="just">
              <a:buFont typeface="Wingdings" pitchFamily="2" charset="2"/>
              <a:buChar char="§"/>
            </a:pPr>
            <a:r>
              <a:rPr lang="pl-PL" dirty="0" smtClean="0"/>
              <a:t>jeżeli pracownik ma być zatrudniony w celu wykonywania innego rodzaju pracy;</a:t>
            </a:r>
          </a:p>
          <a:p>
            <a:pPr lvl="1" algn="just">
              <a:buFont typeface="Wingdings" pitchFamily="2" charset="2"/>
              <a:buChar char="§"/>
            </a:pPr>
            <a:endParaRPr lang="pl-PL" dirty="0" smtClean="0"/>
          </a:p>
          <a:p>
            <a:pPr lvl="1" algn="just">
              <a:buFont typeface="Wingdings" pitchFamily="2" charset="2"/>
              <a:buChar char="§"/>
            </a:pPr>
            <a:r>
              <a:rPr lang="pl-PL" dirty="0" smtClean="0"/>
              <a:t>po upływie co najmniej 3 lat od dnia rozwiązania lub wygaśnięcia poprzedniej umowy o pracę, jeżeli pracownik ma być zatrudniony w celu wykonywania tego samego rodzaju pracy (w tym przypadku dopuszczalne jest jednokrotne ponowne zawarcie umowy na okres próbny).</a:t>
            </a:r>
          </a:p>
          <a:p>
            <a:pPr algn="just"/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Umowa na czas określony</a:t>
            </a: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l-PL" dirty="0" smtClean="0"/>
              <a:t>Okres zatrudnienia na podstawie umowy o pracę na czas określony, a także łączny okres zatrudnienia na podstawie umów o pracę na czas określony zawieranych między tymi samymi stronami stosunku pracy, nie może przekraczać </a:t>
            </a:r>
            <a:r>
              <a:rPr lang="pl-PL" b="1" u="sng" dirty="0" smtClean="0"/>
              <a:t>33 miesięcy</a:t>
            </a:r>
            <a:r>
              <a:rPr lang="pl-PL" dirty="0" smtClean="0"/>
              <a:t>, a łączna liczba tych umów nie może przekraczać </a:t>
            </a:r>
            <a:r>
              <a:rPr lang="pl-PL" b="1" u="sng" dirty="0" smtClean="0"/>
              <a:t>trzech</a:t>
            </a:r>
            <a:r>
              <a:rPr lang="pl-PL" dirty="0" smtClean="0"/>
              <a:t>.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Art. 25</a:t>
            </a:r>
            <a:r>
              <a:rPr lang="pl-PL" baseline="30000" dirty="0" smtClean="0"/>
              <a:t>1 </a:t>
            </a:r>
            <a:r>
              <a:rPr lang="pl-PL" dirty="0" smtClean="0"/>
              <a:t>§ 1 k.p.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Umowa na czas określony</a:t>
            </a: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>
          <a:xfrm>
            <a:off x="457200" y="1481328"/>
            <a:ext cx="7972452" cy="4525963"/>
          </a:xfrm>
        </p:spPr>
        <p:txBody>
          <a:bodyPr/>
          <a:lstStyle/>
          <a:p>
            <a:pPr algn="just"/>
            <a:r>
              <a:rPr lang="pl-PL" dirty="0" smtClean="0"/>
              <a:t>Uzgodnienie między stronami w trakcie trwania umowy o pracę na czas określony dłuższego okresu wykonywania pracy na podstawie tej umowy uważa się za zawarcie, od dnia następującego po dniu, w którym miało nastąpić jej rozwiązanie, nowej umowy o pracę na czas określony w rozumieniu art. 25</a:t>
            </a:r>
            <a:r>
              <a:rPr lang="pl-PL" baseline="30000" dirty="0" smtClean="0"/>
              <a:t>1</a:t>
            </a:r>
            <a:r>
              <a:rPr lang="pl-PL" dirty="0" smtClean="0"/>
              <a:t> § 1 k.p.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Umowa na czas określony</a:t>
            </a: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>
          <a:xfrm>
            <a:off x="457200" y="1481328"/>
            <a:ext cx="8043890" cy="4525963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Jeżeli okres zatrudnienia na podstawie umowy o pracę na czas określony jest dłuższy niż </a:t>
            </a:r>
            <a:r>
              <a:rPr lang="pl-PL" b="1" dirty="0" smtClean="0"/>
              <a:t>33 miesiące</a:t>
            </a:r>
            <a:r>
              <a:rPr lang="pl-PL" dirty="0" smtClean="0"/>
              <a:t>, lub jeżeli liczba zawartych umów jest większa niż </a:t>
            </a:r>
            <a:r>
              <a:rPr lang="pl-PL" b="1" dirty="0" smtClean="0"/>
              <a:t>trzy</a:t>
            </a:r>
            <a:r>
              <a:rPr lang="pl-PL" dirty="0" smtClean="0"/>
              <a:t>, uważa się, że pracownik, odpowiednio od dnia następującego po upływie tego okresu, lub od dnia zawarcia czwartej umowy o pracę na czas określony, jest zatrudniony na podstawie </a:t>
            </a:r>
            <a:r>
              <a:rPr lang="pl-PL" b="1" u="sng" dirty="0" smtClean="0"/>
              <a:t>umowy o pracę na czas nieokreślony.</a:t>
            </a:r>
            <a:endParaRPr lang="pl-PL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>
          <a:xfrm>
            <a:off x="457200" y="214290"/>
            <a:ext cx="8043890" cy="614366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b="1" dirty="0" smtClean="0"/>
              <a:t>Ograniczenia dopuszczalności zawarcia umowy na czas określony nie stosuje się do umów o pracę zawartych na czas określony</a:t>
            </a:r>
          </a:p>
          <a:p>
            <a:pPr algn="just">
              <a:buNone/>
            </a:pPr>
            <a:endParaRPr lang="pl-PL" dirty="0" smtClean="0"/>
          </a:p>
          <a:p>
            <a:pPr lvl="1">
              <a:buFont typeface="Wingdings" pitchFamily="2" charset="2"/>
              <a:buChar char="§"/>
            </a:pPr>
            <a:r>
              <a:rPr lang="pl-PL" dirty="0" smtClean="0"/>
              <a:t>1) w celu zastępstwa pracownika w czasie jego usprawiedliwionej nieobecności w pracy,</a:t>
            </a:r>
          </a:p>
          <a:p>
            <a:pPr lvl="1">
              <a:buFont typeface="Wingdings" pitchFamily="2" charset="2"/>
              <a:buChar char="§"/>
            </a:pPr>
            <a:r>
              <a:rPr lang="pl-PL" dirty="0" smtClean="0"/>
              <a:t>2) w celu wykonywania pracy o charakterze dorywczym lub sezonowym,</a:t>
            </a:r>
          </a:p>
          <a:p>
            <a:pPr lvl="1">
              <a:buFont typeface="Wingdings" pitchFamily="2" charset="2"/>
              <a:buChar char="§"/>
            </a:pPr>
            <a:r>
              <a:rPr lang="pl-PL" dirty="0" smtClean="0"/>
              <a:t>3) w celu wykonywania pracy przez okres kadencji,</a:t>
            </a:r>
          </a:p>
          <a:p>
            <a:pPr lvl="1">
              <a:buFont typeface="Wingdings" pitchFamily="2" charset="2"/>
              <a:buChar char="§"/>
            </a:pPr>
            <a:r>
              <a:rPr lang="pl-PL" dirty="0" smtClean="0"/>
              <a:t>4) w przypadku gdy pracodawca wskaże obiektywne przyczyny leżące po jego stronie</a:t>
            </a:r>
          </a:p>
          <a:p>
            <a:pPr lvl="1" algn="just"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   jeżeli ich zawarcie w danym przypadku służy zaspokojeniu rzeczywistego okresowego zapotrzebowania i jest niezbędne w tym zakresie w świetle wszystkich okoliczności zawarcia umowy.</a:t>
            </a:r>
          </a:p>
          <a:p>
            <a:pPr algn="just"/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l-PL" dirty="0" smtClean="0"/>
              <a:t>Przepisów art. 25</a:t>
            </a:r>
            <a:r>
              <a:rPr lang="pl-PL" baseline="30000" dirty="0" smtClean="0"/>
              <a:t>1</a:t>
            </a:r>
            <a:r>
              <a:rPr lang="pl-PL" dirty="0" smtClean="0"/>
              <a:t> § 1 i 3 k.p. nie stosuje się w przypadku przedłużenia umowy o pracę do dnia porodu zgodnie z art. 177 § 3.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Art. 177 § 3:  ”</a:t>
            </a:r>
            <a:r>
              <a:rPr lang="pl-PL" i="1" dirty="0" smtClean="0"/>
              <a:t>Umowa o pracę zawarta na czas określony albo na okres próbny przekraczający jeden miesiąc, która uległaby rozwiązaniu po upływie trzeciego miesiąca ciąży, ulega przedłużeniu do dnia porodu.”</a:t>
            </a:r>
            <a:endParaRPr lang="pl-PL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Treść umowy o pracę </a:t>
            </a: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Umowa o pracę określa:</a:t>
            </a:r>
          </a:p>
          <a:p>
            <a:pPr lvl="1">
              <a:buFont typeface="Wingdings" pitchFamily="2" charset="2"/>
              <a:buChar char="§"/>
            </a:pPr>
            <a:r>
              <a:rPr lang="pl-PL" dirty="0" smtClean="0"/>
              <a:t>strony umowy, </a:t>
            </a:r>
          </a:p>
          <a:p>
            <a:pPr lvl="1">
              <a:buFont typeface="Wingdings" pitchFamily="2" charset="2"/>
              <a:buChar char="§"/>
            </a:pPr>
            <a:r>
              <a:rPr lang="pl-PL" dirty="0" smtClean="0"/>
              <a:t>rodzaj umowy, </a:t>
            </a:r>
          </a:p>
          <a:p>
            <a:pPr lvl="1">
              <a:buFont typeface="Wingdings" pitchFamily="2" charset="2"/>
              <a:buChar char="§"/>
            </a:pPr>
            <a:r>
              <a:rPr lang="pl-PL" dirty="0" smtClean="0"/>
              <a:t>datę jej zawarcia,</a:t>
            </a:r>
          </a:p>
          <a:p>
            <a:pPr lvl="1">
              <a:buFont typeface="Wingdings" pitchFamily="2" charset="2"/>
              <a:buChar char="§"/>
            </a:pPr>
            <a:r>
              <a:rPr lang="pl-PL" dirty="0" smtClean="0"/>
              <a:t>warunki pracy i płacy, w szczególności:</a:t>
            </a:r>
          </a:p>
          <a:p>
            <a:pPr lvl="2"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pl-PL" dirty="0" smtClean="0"/>
              <a:t>1)  rodzaj pracy;</a:t>
            </a:r>
          </a:p>
          <a:p>
            <a:pPr lvl="2"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pl-PL" dirty="0" smtClean="0"/>
              <a:t>2)  miejsce wykonywania pracy;</a:t>
            </a:r>
          </a:p>
          <a:p>
            <a:pPr lvl="2"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pl-PL" dirty="0" smtClean="0"/>
              <a:t>3)  wynagrodzenie za pracę odpowiadające rodzajowi pracy, ze wskazaniem składników wynagrodzenia;</a:t>
            </a:r>
          </a:p>
          <a:p>
            <a:pPr lvl="2"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pl-PL" dirty="0" smtClean="0"/>
              <a:t>4)  wymiar czasu pracy;</a:t>
            </a:r>
          </a:p>
          <a:p>
            <a:pPr lvl="2"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lang="pl-PL" dirty="0" smtClean="0"/>
              <a:t>5)  termin rozpoczęcia pracy.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Termin nawiązania stosunku pracy</a:t>
            </a: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l-PL" dirty="0" smtClean="0"/>
              <a:t>Stosunek pracy nawiązuje się w terminie </a:t>
            </a:r>
            <a:r>
              <a:rPr lang="pl-PL" b="1" dirty="0" smtClean="0"/>
              <a:t>określonym w umowie jako dzień rozpoczęcia pracy.</a:t>
            </a:r>
            <a:endParaRPr lang="pl-PL" dirty="0" smtClean="0"/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Jeżeli terminu tego nie określono - </a:t>
            </a:r>
            <a:r>
              <a:rPr lang="pl-PL" b="1" dirty="0" smtClean="0"/>
              <a:t>w dniu zawarcia umowy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Akty prawne</a:t>
            </a: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>
          <a:xfrm>
            <a:off x="457200" y="2285992"/>
            <a:ext cx="7972452" cy="3721299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Ustawa z dnia 26 czerwca 1974 r. – Kodeks pracy (tekst jedn.: Dz. U. z 2018 r., poz. 917 ze zm.)</a:t>
            </a:r>
          </a:p>
          <a:p>
            <a:pPr algn="just">
              <a:buNone/>
            </a:pPr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1438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Umowa o pracę na czas określony</a:t>
            </a:r>
            <a:br>
              <a:rPr lang="pl-PL" dirty="0" smtClean="0"/>
            </a:br>
            <a:r>
              <a:rPr lang="pl-PL" dirty="0" smtClean="0"/>
              <a:t>art. 25</a:t>
            </a:r>
            <a:r>
              <a:rPr lang="pl-PL" baseline="30000" dirty="0" smtClean="0"/>
              <a:t>1</a:t>
            </a:r>
            <a:r>
              <a:rPr lang="pl-PL" dirty="0" smtClean="0"/>
              <a:t> § 4 k.p.</a:t>
            </a: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>
          <a:xfrm>
            <a:off x="457200" y="1481328"/>
            <a:ext cx="8115328" cy="45259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l-PL" dirty="0" smtClean="0"/>
              <a:t>W umowie o pracę na czas określony zawartej</a:t>
            </a:r>
          </a:p>
          <a:p>
            <a:pPr lvl="1">
              <a:buFont typeface="Wingdings" pitchFamily="2" charset="2"/>
              <a:buChar char="§"/>
            </a:pPr>
            <a:r>
              <a:rPr lang="pl-PL" dirty="0" smtClean="0"/>
              <a:t>1) w celu zastępstwa pracownika w czasie jego usprawiedliwionej nieobecności w pracy,</a:t>
            </a:r>
          </a:p>
          <a:p>
            <a:pPr lvl="1">
              <a:buFont typeface="Wingdings" pitchFamily="2" charset="2"/>
              <a:buChar char="§"/>
            </a:pPr>
            <a:r>
              <a:rPr lang="pl-PL" dirty="0" smtClean="0"/>
              <a:t>2) w celu wykonywania pracy o charakterze dorywczym lub sezonowym,</a:t>
            </a:r>
          </a:p>
          <a:p>
            <a:pPr lvl="1">
              <a:buFont typeface="Wingdings" pitchFamily="2" charset="2"/>
              <a:buChar char="§"/>
            </a:pPr>
            <a:r>
              <a:rPr lang="pl-PL" dirty="0" smtClean="0"/>
              <a:t>3) w celu wykonywania pracy przez okres kadencji,</a:t>
            </a:r>
          </a:p>
          <a:p>
            <a:pPr lvl="1">
              <a:buFont typeface="Wingdings" pitchFamily="2" charset="2"/>
              <a:buChar char="§"/>
            </a:pPr>
            <a:r>
              <a:rPr lang="pl-PL" dirty="0" smtClean="0"/>
              <a:t>4) w przypadku gdy pracodawca wskaże obiektywne przyczyny leżące po jego stronie</a:t>
            </a:r>
          </a:p>
          <a:p>
            <a:pPr lvl="1" algn="just">
              <a:buFont typeface="Wingdings" pitchFamily="2" charset="2"/>
              <a:buChar char="§"/>
            </a:pPr>
            <a:endParaRPr lang="pl-PL" sz="2800" dirty="0" smtClean="0"/>
          </a:p>
          <a:p>
            <a:pPr algn="just">
              <a:buNone/>
            </a:pPr>
            <a:r>
              <a:rPr lang="pl-PL" sz="3200" dirty="0" smtClean="0"/>
              <a:t>	</a:t>
            </a:r>
            <a:r>
              <a:rPr lang="pl-PL" sz="3200" b="1" u="sng" dirty="0" smtClean="0"/>
              <a:t>określa się ten cel lub okoliczności tego przypadku, przez zamieszczenie informacji o obiektywnych przyczynach uzasadniających zawarcie takiej umowy.</a:t>
            </a:r>
            <a:endParaRPr lang="pl-PL" sz="3100" b="1" u="sng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1438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Umowa o pracę na czas określony</a:t>
            </a:r>
            <a:br>
              <a:rPr lang="pl-PL" dirty="0" smtClean="0"/>
            </a:br>
            <a:r>
              <a:rPr lang="pl-PL" dirty="0" smtClean="0"/>
              <a:t>art. 25</a:t>
            </a:r>
            <a:r>
              <a:rPr lang="pl-PL" baseline="30000" dirty="0" smtClean="0"/>
              <a:t>1</a:t>
            </a:r>
            <a:r>
              <a:rPr lang="pl-PL" dirty="0" smtClean="0"/>
              <a:t> § 4 k.p.</a:t>
            </a: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l-PL" dirty="0" smtClean="0"/>
              <a:t>Pracodawca zawiadamia właściwego okręgowego inspektora pracy, </a:t>
            </a:r>
            <a:r>
              <a:rPr lang="pl-PL" b="1" dirty="0" smtClean="0"/>
              <a:t>w formie pisemnej lub elektronicznej</a:t>
            </a:r>
            <a:r>
              <a:rPr lang="pl-PL" dirty="0" smtClean="0"/>
              <a:t>, o zawarciu umowy o pracę, o której mowa w § 4 pkt 4 (obiektywne przyczyny leżące po stronie pracodawcy), wraz ze wskazaniem </a:t>
            </a:r>
            <a:r>
              <a:rPr lang="pl-PL" b="1" dirty="0" smtClean="0"/>
              <a:t>przyczyn zawarcia takiej umowy</a:t>
            </a:r>
            <a:r>
              <a:rPr lang="pl-PL" dirty="0" smtClean="0"/>
              <a:t>, </a:t>
            </a:r>
            <a:r>
              <a:rPr lang="pl-PL" b="1" u="sng" dirty="0" smtClean="0"/>
              <a:t>w terminie 5 dni roboczych od dnia jej zawarcia</a:t>
            </a:r>
            <a:r>
              <a:rPr lang="pl-PL" u="sng" dirty="0" smtClean="0"/>
              <a:t>.</a:t>
            </a:r>
            <a:endParaRPr lang="pl-PL" u="sng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Forma umowy o pracę</a:t>
            </a: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l-PL" dirty="0" smtClean="0"/>
              <a:t>Forma pisemna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Jeżeli umowa o pracę nie została zawarta z zachowaniem formy pisemnej, pracodawca przed dopuszczeniem pracownika do pracy potwierdza pracownikowi na piśmie ustalenia </a:t>
            </a:r>
            <a:r>
              <a:rPr lang="pl-PL" b="1" u="sng" dirty="0" smtClean="0"/>
              <a:t>co do stron umowy, rodzaju umowy oraz jej warunków.</a:t>
            </a:r>
            <a:endParaRPr lang="pl-PL" b="1" u="sng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Obowiązki informacyjne pracodawcy</a:t>
            </a: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>
          <a:xfrm>
            <a:off x="428596" y="1571612"/>
            <a:ext cx="8329642" cy="473375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l-PL" dirty="0" smtClean="0"/>
              <a:t>Pracodawca informuje pracownika </a:t>
            </a:r>
            <a:r>
              <a:rPr lang="pl-PL" b="1" u="sng" dirty="0" smtClean="0"/>
              <a:t>na piśmie, nie później niż w ciągu 7 dni od dnia zawarcia umowy o pracę</a:t>
            </a:r>
            <a:r>
              <a:rPr lang="pl-PL" dirty="0" smtClean="0"/>
              <a:t>, o:</a:t>
            </a:r>
          </a:p>
          <a:p>
            <a:pPr algn="just"/>
            <a:endParaRPr lang="pl-PL" dirty="0" smtClean="0"/>
          </a:p>
          <a:p>
            <a:pPr lvl="1">
              <a:buFont typeface="Wingdings" pitchFamily="2" charset="2"/>
              <a:buChar char="§"/>
            </a:pPr>
            <a:r>
              <a:rPr lang="pl-PL" dirty="0" smtClean="0"/>
              <a:t>1)  obowiązującej pracownika dobowej i tygodniowej normie czasu pracy,</a:t>
            </a:r>
          </a:p>
          <a:p>
            <a:pPr lvl="1">
              <a:buFont typeface="Wingdings" pitchFamily="2" charset="2"/>
              <a:buChar char="§"/>
            </a:pPr>
            <a:r>
              <a:rPr lang="pl-PL" dirty="0" smtClean="0"/>
              <a:t>2)  częstotliwości wypłat wynagrodzenia za pracę,</a:t>
            </a:r>
          </a:p>
          <a:p>
            <a:pPr lvl="1">
              <a:buFont typeface="Wingdings" pitchFamily="2" charset="2"/>
              <a:buChar char="§"/>
            </a:pPr>
            <a:r>
              <a:rPr lang="pl-PL" dirty="0" smtClean="0"/>
              <a:t>3)  wymiarze przysługującego pracownikowi urlopu wypoczynkowego,</a:t>
            </a:r>
          </a:p>
          <a:p>
            <a:pPr lvl="1">
              <a:buFont typeface="Wingdings" pitchFamily="2" charset="2"/>
              <a:buChar char="§"/>
            </a:pPr>
            <a:r>
              <a:rPr lang="pl-PL" dirty="0" smtClean="0"/>
              <a:t>4)  obowiązującej pracownika długości okresu wypowiedzenia umowy o pracę,</a:t>
            </a:r>
          </a:p>
          <a:p>
            <a:pPr lvl="1">
              <a:buFont typeface="Wingdings" pitchFamily="2" charset="2"/>
              <a:buChar char="§"/>
            </a:pPr>
            <a:r>
              <a:rPr lang="pl-PL" dirty="0" smtClean="0"/>
              <a:t>5)  układzie zbiorowym pracy, którym pracownik jest objęty,</a:t>
            </a:r>
          </a:p>
          <a:p>
            <a:pPr lvl="1" algn="just">
              <a:buFont typeface="Wingdings" pitchFamily="2" charset="2"/>
              <a:buChar char="§"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	a jeżeli pracodawca nie ma obowiązku ustalenia regulaminu pracy - dodatkowo o porze nocnej, miejscu, terminie i czasie wypłaty wynagrodzenia oraz przyjętym sposobie potwierdzania przez pracowników przybycia i obecności w pracy oraz usprawiedliwiania nieobecności w pracy.</a:t>
            </a:r>
          </a:p>
          <a:p>
            <a:pPr algn="just"/>
            <a:endParaRPr lang="pl-P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Obowiązki informacyjne pracodawcy</a:t>
            </a: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 smtClean="0"/>
              <a:t>Pracodawca informuje pracownika na piśmie o zmianie jego warunków zatrudnienia, o których mowa w § 3 pkt 1-4, o objęciu pracownika układem zbiorowym pracy, a także o zmianie układu zbiorowego pracy, którym pracownik jest objęty, </a:t>
            </a:r>
            <a:r>
              <a:rPr lang="pl-PL" b="1" u="sng" dirty="0" smtClean="0"/>
              <a:t>niezwłocznie, nie później jednak niż w ciągu 1 miesiąca od dnia wejścia w życie tych zmian</a:t>
            </a:r>
            <a:r>
              <a:rPr lang="pl-PL" dirty="0" smtClean="0"/>
              <a:t>, a w przypadku gdy rozwiązanie umowy o pracę miałoby nastąpić przed upływem tego terminu - </a:t>
            </a:r>
            <a:r>
              <a:rPr lang="pl-PL" b="1" u="sng" dirty="0" smtClean="0"/>
              <a:t>nie później niż do dnia rozwiązania umowy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Obowiązki informacyjne pracodawcy</a:t>
            </a: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>
          <a:xfrm>
            <a:off x="285720" y="1600200"/>
            <a:ext cx="8643998" cy="4495800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Poinformowanie pracownika </a:t>
            </a:r>
          </a:p>
          <a:p>
            <a:pPr lvl="1" algn="just">
              <a:buFont typeface="Wingdings" pitchFamily="2" charset="2"/>
              <a:buChar char="§"/>
            </a:pPr>
            <a:r>
              <a:rPr lang="pl-PL" dirty="0" smtClean="0"/>
              <a:t>o jego warunkach zatrudnienia, </a:t>
            </a:r>
          </a:p>
          <a:p>
            <a:pPr lvl="1" algn="just">
              <a:buFont typeface="Wingdings" pitchFamily="2" charset="2"/>
              <a:buChar char="§"/>
            </a:pPr>
            <a:r>
              <a:rPr lang="pl-PL" dirty="0" smtClean="0"/>
              <a:t>o zmianie jego warunków zatrudnienia</a:t>
            </a:r>
          </a:p>
          <a:p>
            <a:pPr lvl="1" algn="just">
              <a:buNone/>
            </a:pPr>
            <a:r>
              <a:rPr lang="pl-PL" sz="2700" dirty="0" smtClean="0"/>
              <a:t>	może nastąpić przez pisemne wskazanie odpowiednich przepisów prawa pracy.</a:t>
            </a:r>
          </a:p>
          <a:p>
            <a:pPr lvl="1" algn="just">
              <a:buNone/>
            </a:pPr>
            <a:endParaRPr lang="pl-PL" dirty="0" smtClean="0"/>
          </a:p>
          <a:p>
            <a:pPr algn="just"/>
            <a:r>
              <a:rPr lang="pl-PL" dirty="0" smtClean="0"/>
              <a:t>Zmiana warunków umowy o pracę wymaga </a:t>
            </a:r>
            <a:r>
              <a:rPr lang="pl-PL" b="1" u="sng" dirty="0" smtClean="0"/>
              <a:t>formy pisemnej</a:t>
            </a:r>
            <a:r>
              <a:rPr lang="pl-PL" dirty="0" smtClean="0"/>
              <a:t>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Pojęcie pracownika</a:t>
            </a: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l-PL" dirty="0" smtClean="0"/>
              <a:t>Pracownikiem jest osoba zatrudniona na podstawie umowy o pracę, powołania, wyboru, mianowania lub spółdzielczej umowy o pracę. </a:t>
            </a:r>
          </a:p>
          <a:p>
            <a:pPr algn="just">
              <a:buNone/>
            </a:pPr>
            <a:endParaRPr lang="pl-PL" i="1" dirty="0" smtClean="0"/>
          </a:p>
          <a:p>
            <a:pPr algn="just"/>
            <a:r>
              <a:rPr lang="pl-PL" dirty="0" smtClean="0"/>
              <a:t>Art. 2 k.p.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Pojęcie pracodawcy</a:t>
            </a: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l-PL" dirty="0" smtClean="0"/>
              <a:t>Pracodawcą jest jednostka organizacyjna, choćby nie posiadała osobowości prawnej, a także osoba fizyczna, jeżeli zatrudniają one pracowników.</a:t>
            </a:r>
          </a:p>
          <a:p>
            <a:endParaRPr lang="pl-PL" i="1" dirty="0" smtClean="0"/>
          </a:p>
          <a:p>
            <a:r>
              <a:rPr lang="pl-PL" dirty="0" smtClean="0"/>
              <a:t>Art. 3 k.p.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Stosunek pracy</a:t>
            </a: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 smtClean="0"/>
              <a:t>Przez nawiązanie stosunku pracy pracownik zobowiązuje się do wykonywania pracy określonego rodzaju na rzecz pracodawcy i pod jego kierownictwem oraz w miejscu i czasie wyznaczonym przez pracodawcę, a pracodawca – do zatrudnienia pracownika za wynagrodzeniem.</a:t>
            </a:r>
          </a:p>
          <a:p>
            <a:endParaRPr lang="pl-PL" dirty="0" smtClean="0"/>
          </a:p>
          <a:p>
            <a:r>
              <a:rPr lang="pl-PL" dirty="0" smtClean="0"/>
              <a:t>Art. 22 § 1 k.p.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Stosunki cywilnoprawne</a:t>
            </a:r>
            <a:br>
              <a:rPr lang="pl-PL" dirty="0" smtClean="0"/>
            </a:br>
            <a:r>
              <a:rPr lang="pl-PL" i="1" dirty="0" smtClean="0"/>
              <a:t>umowa zlecenia – art. 734 k.c. i n.</a:t>
            </a:r>
            <a:endParaRPr lang="pl-PL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245632" cy="5043510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Przez umowę zlecenia przyjmujący zlecenie zobowiązuje się do dokonania określonej czynności prawnej dla dającego zlecenie.</a:t>
            </a:r>
          </a:p>
          <a:p>
            <a:pPr algn="just"/>
            <a:r>
              <a:rPr lang="pl-PL" dirty="0" smtClean="0"/>
              <a:t>W braku odmiennej umowy zlecenie obejmuje umocowanie do wykonania czynności w imieniu dającego zlecenie. </a:t>
            </a:r>
          </a:p>
          <a:p>
            <a:pPr algn="just"/>
            <a:endParaRPr lang="pl-PL" b="1" dirty="0" smtClean="0"/>
          </a:p>
          <a:p>
            <a:pPr algn="just"/>
            <a:r>
              <a:rPr lang="pl-PL" dirty="0" smtClean="0"/>
              <a:t>Jeżeli ani z umowy, ani z okoliczności nie wynika, że przyjmujący zlecenie zobowiązał się wykonać je bez wynagrodzenia, za wykonanie zlecenia należy się wynagrodzenie.</a:t>
            </a:r>
          </a:p>
          <a:p>
            <a:pPr algn="just"/>
            <a:endParaRPr lang="pl-PL" dirty="0" smtClean="0"/>
          </a:p>
          <a:p>
            <a:pPr algn="just"/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Umowa zlecenia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74194" cy="511494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l-PL" dirty="0" smtClean="0"/>
              <a:t>Dający zlecenie może je wypowiedzieć w każdym czasie. Powinien jednak zwrócić przyjmującemu zlecenie wydatki, które ten poczynił w celu należytego wykonania zlecenia; w razie odpłatnego zlecenia obowiązany jest uiścić przyjmującemu zlecenie część wynagrodzenia odpowiadającą jego dotychczasowym czynnościom, a jeżeli wypowiedzenie nastąpiło bez ważnego powodu, powinien także naprawić szkodę.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Przyjmujący zlecenie może je wypowiedzieć w każdym czasie. Jednakże gdy zlecenie jest odpłatne, a wypowiedzenie nastąpiło bez ważnego powodu, przyjmujący zlecenie jest odpowiedzialny za szkodę.</a:t>
            </a:r>
          </a:p>
          <a:p>
            <a:pPr algn="just"/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Umowa zlecenia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74194" cy="504351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l-PL" dirty="0" smtClean="0"/>
              <a:t>Przyjmujący zlecenie może powierzyć wykonanie zlecenia osobie trzeciej tylko wtedy, gdy to wynika z umowy lub ze zwyczaju albo gdy jest do tego zmuszony przez okoliczności. W wypadku takim obowiązany jest zawiadomić niezwłocznie dającego zlecenie o osobie i o miejscu zamieszkania swego zastępcy i w razie zawiadomienia odpowiedzialny jest tylko za brak należytej staranności w wyborze zastępcy.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Zastępca odpowiedzialny jest za wykonanie zlecenia także względem dającego zlecenie. Jeżeli przyjmujący zlecenie ponosi odpowiedzialność za czynności swego zastępcy jak za swoje własne czynności, ich odpowiedzialność jest solidarna.</a:t>
            </a:r>
          </a:p>
          <a:p>
            <a:pPr algn="just"/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Stosunek pracy a inne umowy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29196"/>
          </a:xfrm>
        </p:spPr>
        <p:txBody>
          <a:bodyPr/>
          <a:lstStyle/>
          <a:p>
            <a:pPr algn="just"/>
            <a:r>
              <a:rPr lang="pl-PL" dirty="0" smtClean="0"/>
              <a:t>Zatrudnienie w warunkach określonych w art. 22 § 1 k.p. jest zatrudnieniem na podstawie stosunku pracy, </a:t>
            </a:r>
            <a:r>
              <a:rPr lang="pl-PL" b="1" u="sng" dirty="0" smtClean="0"/>
              <a:t>bez względu na nazwę zawartej przez strony umowy</a:t>
            </a:r>
            <a:r>
              <a:rPr lang="pl-PL" dirty="0" smtClean="0"/>
              <a:t>.</a:t>
            </a:r>
          </a:p>
          <a:p>
            <a:pPr algn="just"/>
            <a:endParaRPr lang="pl-PL" dirty="0" smtClean="0"/>
          </a:p>
          <a:p>
            <a:pPr algn="just"/>
            <a:r>
              <a:rPr lang="pl-PL" b="1" u="sng" dirty="0" smtClean="0"/>
              <a:t>Nie jest dopuszczalne </a:t>
            </a:r>
            <a:r>
              <a:rPr lang="pl-PL" dirty="0" smtClean="0"/>
              <a:t>zastąpienie umowy o pracę umową cywilnoprawną przy zachowaniu warunków wykonywania pracy, określonych w art. 22 § 1 k.p.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Średni">
  <a:themeElements>
    <a:clrScheme name="Średni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Średni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Średni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1136</TotalTime>
  <Words>1054</Words>
  <Application>Microsoft Office PowerPoint</Application>
  <PresentationFormat>Pokaz na ekranie (4:3)</PresentationFormat>
  <Paragraphs>118</Paragraphs>
  <Slides>25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25</vt:i4>
      </vt:variant>
    </vt:vector>
  </HeadingPairs>
  <TitlesOfParts>
    <vt:vector size="26" baseType="lpstr">
      <vt:lpstr>Średni</vt:lpstr>
      <vt:lpstr>Podstawy prawa pracy i Zabezpieczenia społecznego</vt:lpstr>
      <vt:lpstr>Akty prawne</vt:lpstr>
      <vt:lpstr>Pojęcie pracownika</vt:lpstr>
      <vt:lpstr>Pojęcie pracodawcy</vt:lpstr>
      <vt:lpstr>Stosunek pracy</vt:lpstr>
      <vt:lpstr>Stosunki cywilnoprawne umowa zlecenia – art. 734 k.c. i n.</vt:lpstr>
      <vt:lpstr>Umowa zlecenia</vt:lpstr>
      <vt:lpstr>Umowa zlecenia</vt:lpstr>
      <vt:lpstr>Stosunek pracy a inne umowy</vt:lpstr>
      <vt:lpstr>Rodzaje umów o pracę</vt:lpstr>
      <vt:lpstr>Umowa na okres próbny</vt:lpstr>
      <vt:lpstr>Umowa na okres próbny</vt:lpstr>
      <vt:lpstr>Umowa na czas określony</vt:lpstr>
      <vt:lpstr>Umowa na czas określony</vt:lpstr>
      <vt:lpstr>Umowa na czas określony</vt:lpstr>
      <vt:lpstr>Slajd 16</vt:lpstr>
      <vt:lpstr>Slajd 17</vt:lpstr>
      <vt:lpstr>Treść umowy o pracę </vt:lpstr>
      <vt:lpstr>Termin nawiązania stosunku pracy</vt:lpstr>
      <vt:lpstr>Umowa o pracę na czas określony art. 251 § 4 k.p.</vt:lpstr>
      <vt:lpstr>Umowa o pracę na czas określony art. 251 § 4 k.p.</vt:lpstr>
      <vt:lpstr>Forma umowy o pracę</vt:lpstr>
      <vt:lpstr>Obowiązki informacyjne pracodawcy</vt:lpstr>
      <vt:lpstr>Obowiązki informacyjne pracodawcy</vt:lpstr>
      <vt:lpstr>Obowiązki informacyjne pracodawcy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Podstawy prawa pracy</dc:title>
  <dc:creator>Michał</dc:creator>
  <cp:lastModifiedBy>Michał Budny</cp:lastModifiedBy>
  <cp:revision>113</cp:revision>
  <dcterms:created xsi:type="dcterms:W3CDTF">2018-02-16T10:49:02Z</dcterms:created>
  <dcterms:modified xsi:type="dcterms:W3CDTF">2018-10-07T19:51:51Z</dcterms:modified>
</cp:coreProperties>
</file>