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7" r:id="rId2"/>
    <p:sldId id="290" r:id="rId3"/>
    <p:sldId id="257" r:id="rId4"/>
    <p:sldId id="259" r:id="rId5"/>
    <p:sldId id="260" r:id="rId6"/>
    <p:sldId id="261" r:id="rId7"/>
    <p:sldId id="262" r:id="rId8"/>
    <p:sldId id="263" r:id="rId9"/>
    <p:sldId id="264" r:id="rId10"/>
    <p:sldId id="265" r:id="rId11"/>
    <p:sldId id="266" r:id="rId12"/>
    <p:sldId id="267" r:id="rId13"/>
    <p:sldId id="258" r:id="rId14"/>
    <p:sldId id="270" r:id="rId15"/>
    <p:sldId id="268" r:id="rId16"/>
    <p:sldId id="269" r:id="rId17"/>
    <p:sldId id="291" r:id="rId18"/>
    <p:sldId id="271" r:id="rId19"/>
    <p:sldId id="272" r:id="rId20"/>
    <p:sldId id="273" r:id="rId21"/>
    <p:sldId id="274" r:id="rId22"/>
    <p:sldId id="275" r:id="rId23"/>
    <p:sldId id="279" r:id="rId24"/>
    <p:sldId id="276" r:id="rId25"/>
    <p:sldId id="277" r:id="rId26"/>
    <p:sldId id="278" r:id="rId27"/>
    <p:sldId id="280" r:id="rId28"/>
    <p:sldId id="288" r:id="rId29"/>
    <p:sldId id="281" r:id="rId30"/>
    <p:sldId id="282" r:id="rId31"/>
    <p:sldId id="283" r:id="rId32"/>
    <p:sldId id="284" r:id="rId33"/>
    <p:sldId id="285" r:id="rId34"/>
    <p:sldId id="286" r:id="rId3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286" autoAdjust="0"/>
    <p:restoredTop sz="94660"/>
  </p:normalViewPr>
  <p:slideViewPr>
    <p:cSldViewPr>
      <p:cViewPr varScale="1">
        <p:scale>
          <a:sx n="84" d="100"/>
          <a:sy n="84" d="100"/>
        </p:scale>
        <p:origin x="-1646"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7" name="Prostokąt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2362200" y="4038600"/>
            <a:ext cx="6477000" cy="1828800"/>
          </a:xfrm>
        </p:spPr>
        <p:txBody>
          <a:bodyPr anchor="b"/>
          <a:lstStyle>
            <a:lvl1pPr>
              <a:defRPr cap="all" baseline="0"/>
            </a:lvl1pPr>
          </a:lstStyle>
          <a:p>
            <a:r>
              <a:rPr kumimoji="0" lang="pl-PL" smtClean="0"/>
              <a:t>Kliknij, aby edytować styl</a:t>
            </a:r>
            <a:endParaRPr kumimoji="0" lang="en-US"/>
          </a:p>
        </p:txBody>
      </p:sp>
      <p:sp>
        <p:nvSpPr>
          <p:cNvPr id="9" name="Podtytu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44E3D88-1ABD-4D08-87B4-4AEBDDE914DB}" type="datetimeFigureOut">
              <a:rPr lang="pl-PL" smtClean="0"/>
              <a:pPr/>
              <a:t>2018-10-21</a:t>
            </a:fld>
            <a:endParaRPr lang="pl-PL"/>
          </a:p>
        </p:txBody>
      </p:sp>
      <p:sp>
        <p:nvSpPr>
          <p:cNvPr id="17" name="Symbol zastępczy stopki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l-PL"/>
          </a:p>
        </p:txBody>
      </p:sp>
      <p:sp>
        <p:nvSpPr>
          <p:cNvPr id="29" name="Symbol zastępczy numeru slajdu 28"/>
          <p:cNvSpPr>
            <a:spLocks noGrp="1"/>
          </p:cNvSpPr>
          <p:nvPr>
            <p:ph type="sldNum" sz="quarter" idx="12"/>
          </p:nvPr>
        </p:nvSpPr>
        <p:spPr>
          <a:xfrm>
            <a:off x="8001000" y="228600"/>
            <a:ext cx="838200" cy="381000"/>
          </a:xfrm>
        </p:spPr>
        <p:txBody>
          <a:bodyPr/>
          <a:lstStyle>
            <a:lvl1pPr>
              <a:defRPr>
                <a:solidFill>
                  <a:schemeClr val="tx2"/>
                </a:solidFill>
              </a:defRPr>
            </a:lvl1pPr>
          </a:lstStyle>
          <a:p>
            <a:fld id="{FD83EEAA-C973-4D91-A391-97B8D87120BC}"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44E3D88-1ABD-4D08-87B4-4AEBDDE914DB}" type="datetimeFigureOut">
              <a:rPr lang="pl-PL" smtClean="0"/>
              <a:pPr/>
              <a:t>2018-10-21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D83EEAA-C973-4D91-A391-97B8D87120BC}"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1"/>
      </p:bgRef>
    </p:bg>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609600"/>
            <a:ext cx="2057400" cy="55165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609600"/>
            <a:ext cx="5562600" cy="5516564"/>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6553200" y="6248402"/>
            <a:ext cx="2209800" cy="365125"/>
          </a:xfrm>
        </p:spPr>
        <p:txBody>
          <a:bodyPr/>
          <a:lstStyle/>
          <a:p>
            <a:fld id="{D44E3D88-1ABD-4D08-87B4-4AEBDDE914DB}" type="datetimeFigureOut">
              <a:rPr lang="pl-PL" smtClean="0"/>
              <a:pPr/>
              <a:t>2018-10-21</a:t>
            </a:fld>
            <a:endParaRPr lang="pl-PL"/>
          </a:p>
        </p:txBody>
      </p:sp>
      <p:sp>
        <p:nvSpPr>
          <p:cNvPr id="5" name="Symbol zastępczy stopki 4"/>
          <p:cNvSpPr>
            <a:spLocks noGrp="1"/>
          </p:cNvSpPr>
          <p:nvPr>
            <p:ph type="ftr" sz="quarter" idx="11"/>
          </p:nvPr>
        </p:nvSpPr>
        <p:spPr>
          <a:xfrm>
            <a:off x="457201" y="6248207"/>
            <a:ext cx="5573483" cy="365125"/>
          </a:xfrm>
        </p:spPr>
        <p:txBody>
          <a:bodyPr/>
          <a:lstStyle/>
          <a:p>
            <a:endParaRPr lang="pl-PL"/>
          </a:p>
        </p:txBody>
      </p:sp>
      <p:sp>
        <p:nvSpPr>
          <p:cNvPr id="7" name="Prostokąt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Prostokąt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ymbol zastępczy numeru slajdu 5"/>
          <p:cNvSpPr>
            <a:spLocks noGrp="1"/>
          </p:cNvSpPr>
          <p:nvPr>
            <p:ph type="sldNum" sz="quarter" idx="12"/>
          </p:nvPr>
        </p:nvSpPr>
        <p:spPr>
          <a:xfrm rot="5400000">
            <a:off x="5989638" y="144462"/>
            <a:ext cx="533400" cy="244476"/>
          </a:xfrm>
        </p:spPr>
        <p:txBody>
          <a:bodyPr/>
          <a:lstStyle/>
          <a:p>
            <a:fld id="{FD83EEAA-C973-4D91-A391-97B8D87120BC}"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12648" y="228600"/>
            <a:ext cx="8153400" cy="990600"/>
          </a:xfrm>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D44E3D88-1ABD-4D08-87B4-4AEBDDE914DB}" type="datetimeFigureOut">
              <a:rPr lang="pl-PL" smtClean="0"/>
              <a:pPr/>
              <a:t>2018-10-21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lvl1pPr>
              <a:defRPr>
                <a:solidFill>
                  <a:srgbClr val="FFFFFF"/>
                </a:solidFill>
              </a:defRPr>
            </a:lvl1pPr>
          </a:lstStyle>
          <a:p>
            <a:fld id="{FD83EEAA-C973-4D91-A391-97B8D87120BC}" type="slidenum">
              <a:rPr lang="pl-PL" smtClean="0"/>
              <a:pPr/>
              <a:t>‹#›</a:t>
            </a:fld>
            <a:endParaRPr lang="pl-PL"/>
          </a:p>
        </p:txBody>
      </p:sp>
      <p:sp>
        <p:nvSpPr>
          <p:cNvPr id="8" name="Symbol zastępczy zawartości 7"/>
          <p:cNvSpPr>
            <a:spLocks noGrp="1"/>
          </p:cNvSpPr>
          <p:nvPr>
            <p:ph sz="quarter" idx="1"/>
          </p:nvPr>
        </p:nvSpPr>
        <p:spPr>
          <a:xfrm>
            <a:off x="612648" y="1600200"/>
            <a:ext cx="8153400" cy="44958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7" name="Prostokąt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D44E3D88-1ABD-4D08-87B4-4AEBDDE914DB}" type="datetimeFigureOut">
              <a:rPr lang="pl-PL" smtClean="0"/>
              <a:pPr/>
              <a:t>2018-10-21</a:t>
            </a:fld>
            <a:endParaRPr lang="pl-PL"/>
          </a:p>
        </p:txBody>
      </p:sp>
      <p:sp>
        <p:nvSpPr>
          <p:cNvPr id="13" name="Symbol zastępczy numeru slajd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D83EEAA-C973-4D91-A391-97B8D87120BC}" type="slidenum">
              <a:rPr lang="pl-PL" smtClean="0"/>
              <a:pPr/>
              <a:t>‹#›</a:t>
            </a:fld>
            <a:endParaRPr lang="pl-PL"/>
          </a:p>
        </p:txBody>
      </p:sp>
      <p:sp>
        <p:nvSpPr>
          <p:cNvPr id="14" name="Symbol zastępczy stopki 13"/>
          <p:cNvSpPr>
            <a:spLocks noGrp="1"/>
          </p:cNvSpPr>
          <p:nvPr>
            <p:ph type="ftr" sz="quarter" idx="12"/>
          </p:nvPr>
        </p:nvSpPr>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9" name="Symbol zastępczy zawartości 8"/>
          <p:cNvSpPr>
            <a:spLocks noGrp="1"/>
          </p:cNvSpPr>
          <p:nvPr>
            <p:ph sz="quarter" idx="1"/>
          </p:nvPr>
        </p:nvSpPr>
        <p:spPr>
          <a:xfrm>
            <a:off x="609600"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844901"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8" name="Symbol zastępczy daty 7"/>
          <p:cNvSpPr>
            <a:spLocks noGrp="1"/>
          </p:cNvSpPr>
          <p:nvPr>
            <p:ph type="dt" sz="half" idx="15"/>
          </p:nvPr>
        </p:nvSpPr>
        <p:spPr/>
        <p:txBody>
          <a:bodyPr rtlCol="0"/>
          <a:lstStyle/>
          <a:p>
            <a:fld id="{D44E3D88-1ABD-4D08-87B4-4AEBDDE914DB}" type="datetimeFigureOut">
              <a:rPr lang="pl-PL" smtClean="0"/>
              <a:pPr/>
              <a:t>2018-10-21</a:t>
            </a:fld>
            <a:endParaRPr lang="pl-PL"/>
          </a:p>
        </p:txBody>
      </p:sp>
      <p:sp>
        <p:nvSpPr>
          <p:cNvPr id="10" name="Symbol zastępczy numeru slajdu 9"/>
          <p:cNvSpPr>
            <a:spLocks noGrp="1"/>
          </p:cNvSpPr>
          <p:nvPr>
            <p:ph type="sldNum" sz="quarter" idx="16"/>
          </p:nvPr>
        </p:nvSpPr>
        <p:spPr/>
        <p:txBody>
          <a:bodyPr rtlCol="0"/>
          <a:lstStyle/>
          <a:p>
            <a:fld id="{FD83EEAA-C973-4D91-A391-97B8D87120BC}" type="slidenum">
              <a:rPr lang="pl-PL" smtClean="0"/>
              <a:pPr/>
              <a:t>‹#›</a:t>
            </a:fld>
            <a:endParaRPr lang="pl-PL"/>
          </a:p>
        </p:txBody>
      </p:sp>
      <p:sp>
        <p:nvSpPr>
          <p:cNvPr id="12" name="Symbol zastępczy stopki 11"/>
          <p:cNvSpPr>
            <a:spLocks noGrp="1"/>
          </p:cNvSpPr>
          <p:nvPr>
            <p:ph type="ftr" sz="quarter" idx="17"/>
          </p:nvPr>
        </p:nvSpPr>
        <p:spPr/>
        <p:txBody>
          <a:bodyPr rtlCol="0"/>
          <a:lstStyle/>
          <a:p>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33400" y="273050"/>
            <a:ext cx="8153400" cy="869950"/>
          </a:xfrm>
        </p:spPr>
        <p:txBody>
          <a:bodyPr anchor="ctr"/>
          <a:lstStyle>
            <a:lvl1pPr>
              <a:defRPr/>
            </a:lvl1pPr>
          </a:lstStyle>
          <a:p>
            <a:r>
              <a:rPr kumimoji="0" lang="pl-PL" smtClean="0"/>
              <a:t>Kliknij, aby edytować styl</a:t>
            </a:r>
            <a:endParaRPr kumimoji="0" lang="en-US"/>
          </a:p>
        </p:txBody>
      </p:sp>
      <p:sp>
        <p:nvSpPr>
          <p:cNvPr id="11" name="Symbol zastępczy zawartości 10"/>
          <p:cNvSpPr>
            <a:spLocks noGrp="1"/>
          </p:cNvSpPr>
          <p:nvPr>
            <p:ph sz="quarter" idx="2"/>
          </p:nvPr>
        </p:nvSpPr>
        <p:spPr>
          <a:xfrm>
            <a:off x="609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800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5"/>
          </p:nvPr>
        </p:nvSpPr>
        <p:spPr/>
        <p:txBody>
          <a:bodyPr rtlCol="0"/>
          <a:lstStyle/>
          <a:p>
            <a:fld id="{D44E3D88-1ABD-4D08-87B4-4AEBDDE914DB}" type="datetimeFigureOut">
              <a:rPr lang="pl-PL" smtClean="0"/>
              <a:pPr/>
              <a:t>2018-10-21</a:t>
            </a:fld>
            <a:endParaRPr lang="pl-PL"/>
          </a:p>
        </p:txBody>
      </p:sp>
      <p:sp>
        <p:nvSpPr>
          <p:cNvPr id="12" name="Symbol zastępczy numeru slajdu 11"/>
          <p:cNvSpPr>
            <a:spLocks noGrp="1"/>
          </p:cNvSpPr>
          <p:nvPr>
            <p:ph type="sldNum" sz="quarter" idx="16"/>
          </p:nvPr>
        </p:nvSpPr>
        <p:spPr/>
        <p:txBody>
          <a:bodyPr rtlCol="0"/>
          <a:lstStyle/>
          <a:p>
            <a:fld id="{FD83EEAA-C973-4D91-A391-97B8D87120BC}" type="slidenum">
              <a:rPr lang="pl-PL" smtClean="0"/>
              <a:pPr/>
              <a:t>‹#›</a:t>
            </a:fld>
            <a:endParaRPr lang="pl-PL"/>
          </a:p>
        </p:txBody>
      </p:sp>
      <p:sp>
        <p:nvSpPr>
          <p:cNvPr id="14" name="Symbol zastępczy stopki 13"/>
          <p:cNvSpPr>
            <a:spLocks noGrp="1"/>
          </p:cNvSpPr>
          <p:nvPr>
            <p:ph type="ftr" sz="quarter" idx="17"/>
          </p:nvPr>
        </p:nvSpPr>
        <p:spPr/>
        <p:txBody>
          <a:bodyPr rtlCol="0"/>
          <a:lstStyle/>
          <a:p>
            <a:endParaRPr lang="pl-PL"/>
          </a:p>
        </p:txBody>
      </p:sp>
      <p:sp>
        <p:nvSpPr>
          <p:cNvPr id="16" name="Symbol zastępczy teks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5" name="Symbol zastępczy teks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D44E3D88-1ABD-4D08-87B4-4AEBDDE914DB}" type="datetimeFigureOut">
              <a:rPr lang="pl-PL" smtClean="0"/>
              <a:pPr/>
              <a:t>2018-10-21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lvl1pPr>
              <a:defRPr>
                <a:solidFill>
                  <a:srgbClr val="FFFFFF"/>
                </a:solidFill>
              </a:defRPr>
            </a:lvl1pPr>
          </a:lstStyle>
          <a:p>
            <a:fld id="{FD83EEAA-C973-4D91-A391-97B8D87120BC}"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44E3D88-1ABD-4D08-87B4-4AEBDDE914DB}" type="datetimeFigureOut">
              <a:rPr lang="pl-PL" smtClean="0"/>
              <a:pPr/>
              <a:t>2018-10-21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0" y="6248400"/>
            <a:ext cx="533400" cy="381000"/>
          </a:xfrm>
        </p:spPr>
        <p:txBody>
          <a:bodyPr/>
          <a:lstStyle>
            <a:lvl1pPr>
              <a:defRPr>
                <a:solidFill>
                  <a:schemeClr val="tx2"/>
                </a:solidFill>
              </a:defRPr>
            </a:lvl1pPr>
          </a:lstStyle>
          <a:p>
            <a:fld id="{FD83EEAA-C973-4D91-A391-97B8D87120BC}"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8077200" cy="869950"/>
          </a:xfrm>
        </p:spPr>
        <p:txBody>
          <a:bodyPr anchor="ctr"/>
          <a:lstStyle>
            <a:lvl1pPr algn="l">
              <a:buNone/>
              <a:defRPr sz="4400" b="0"/>
            </a:lvl1p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D44E3D88-1ABD-4D08-87B4-4AEBDDE914DB}" type="datetimeFigureOut">
              <a:rPr lang="pl-PL" smtClean="0"/>
              <a:pPr/>
              <a:t>2018-10-21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lvl1pPr>
              <a:defRPr>
                <a:solidFill>
                  <a:srgbClr val="FFFFFF"/>
                </a:solidFill>
              </a:defRPr>
            </a:lvl1pPr>
          </a:lstStyle>
          <a:p>
            <a:fld id="{FD83EEAA-C973-4D91-A391-97B8D87120BC}" type="slidenum">
              <a:rPr lang="pl-PL" smtClean="0"/>
              <a:pPr/>
              <a:t>‹#›</a:t>
            </a:fld>
            <a:endParaRPr lang="pl-PL"/>
          </a:p>
        </p:txBody>
      </p:sp>
      <p:sp>
        <p:nvSpPr>
          <p:cNvPr id="3" name="Symbol zastępczy teks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9" name="Symbol zastępczy zawartości 8"/>
          <p:cNvSpPr>
            <a:spLocks noGrp="1"/>
          </p:cNvSpPr>
          <p:nvPr>
            <p:ph sz="quarter" idx="1"/>
          </p:nvPr>
        </p:nvSpPr>
        <p:spPr>
          <a:xfrm>
            <a:off x="2362200" y="1752600"/>
            <a:ext cx="6400800" cy="4419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3">
        <a:schemeClr val="bg2"/>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8" name="Prostokąt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l-PL" smtClean="0"/>
              <a:t>Kliknij, aby edytować styl</a:t>
            </a:r>
            <a:endParaRPr kumimoji="0" lang="en-US"/>
          </a:p>
        </p:txBody>
      </p:sp>
      <p:sp>
        <p:nvSpPr>
          <p:cNvPr id="11" name="Prostokąt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daty 11"/>
          <p:cNvSpPr>
            <a:spLocks noGrp="1"/>
          </p:cNvSpPr>
          <p:nvPr>
            <p:ph type="dt" sz="half" idx="10"/>
          </p:nvPr>
        </p:nvSpPr>
        <p:spPr>
          <a:xfrm>
            <a:off x="6248400" y="6248400"/>
            <a:ext cx="2667000" cy="365125"/>
          </a:xfrm>
        </p:spPr>
        <p:txBody>
          <a:bodyPr rtlCol="0"/>
          <a:lstStyle/>
          <a:p>
            <a:fld id="{D44E3D88-1ABD-4D08-87B4-4AEBDDE914DB}" type="datetimeFigureOut">
              <a:rPr lang="pl-PL" smtClean="0"/>
              <a:pPr/>
              <a:t>2018-10-21</a:t>
            </a:fld>
            <a:endParaRPr lang="pl-PL"/>
          </a:p>
        </p:txBody>
      </p:sp>
      <p:sp>
        <p:nvSpPr>
          <p:cNvPr id="13" name="Symbol zastępczy numeru slajdu 12"/>
          <p:cNvSpPr>
            <a:spLocks noGrp="1"/>
          </p:cNvSpPr>
          <p:nvPr>
            <p:ph type="sldNum" sz="quarter" idx="11"/>
          </p:nvPr>
        </p:nvSpPr>
        <p:spPr>
          <a:xfrm>
            <a:off x="0" y="4667249"/>
            <a:ext cx="1447800" cy="663578"/>
          </a:xfrm>
        </p:spPr>
        <p:txBody>
          <a:bodyPr rtlCol="0"/>
          <a:lstStyle>
            <a:lvl1pPr>
              <a:defRPr sz="2800"/>
            </a:lvl1pPr>
          </a:lstStyle>
          <a:p>
            <a:fld id="{FD83EEAA-C973-4D91-A391-97B8D87120BC}" type="slidenum">
              <a:rPr lang="pl-PL" smtClean="0"/>
              <a:pPr/>
              <a:t>‹#›</a:t>
            </a:fld>
            <a:endParaRPr lang="pl-PL"/>
          </a:p>
        </p:txBody>
      </p:sp>
      <p:sp>
        <p:nvSpPr>
          <p:cNvPr id="14" name="Symbol zastępczy stopki 13"/>
          <p:cNvSpPr>
            <a:spLocks noGrp="1"/>
          </p:cNvSpPr>
          <p:nvPr>
            <p:ph type="ftr" sz="quarter" idx="12"/>
          </p:nvPr>
        </p:nvSpPr>
        <p:spPr>
          <a:xfrm>
            <a:off x="1600200" y="6248206"/>
            <a:ext cx="4572000" cy="365125"/>
          </a:xfrm>
        </p:spPr>
        <p:txBody>
          <a:bodyPr rtlCol="0"/>
          <a:lstStyle/>
          <a:p>
            <a:endParaRPr lang="pl-PL"/>
          </a:p>
        </p:txBody>
      </p:sp>
      <p:sp>
        <p:nvSpPr>
          <p:cNvPr id="3" name="Symbol zastępczy obraz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l-PL" smtClean="0"/>
              <a:t>Kliknij ikonę, aby dodać obraz</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609600" y="228600"/>
            <a:ext cx="8153400" cy="9906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44E3D88-1ABD-4D08-87B4-4AEBDDE914DB}" type="datetimeFigureOut">
              <a:rPr lang="pl-PL" smtClean="0"/>
              <a:pPr/>
              <a:t>2018-10-21</a:t>
            </a:fld>
            <a:endParaRPr lang="pl-PL"/>
          </a:p>
        </p:txBody>
      </p:sp>
      <p:sp>
        <p:nvSpPr>
          <p:cNvPr id="3" name="Symbol zastępczy stopki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l-PL"/>
          </a:p>
        </p:txBody>
      </p:sp>
      <p:sp>
        <p:nvSpPr>
          <p:cNvPr id="7" name="Prostokąt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D83EEAA-C973-4D91-A391-97B8D87120BC}"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3000372"/>
            <a:ext cx="9001156" cy="1828800"/>
          </a:xfrm>
        </p:spPr>
        <p:txBody>
          <a:bodyPr>
            <a:normAutofit fontScale="90000"/>
          </a:bodyPr>
          <a:lstStyle/>
          <a:p>
            <a:pPr algn="r">
              <a:lnSpc>
                <a:spcPct val="150000"/>
              </a:lnSpc>
            </a:pPr>
            <a:r>
              <a:rPr lang="pl-PL" b="1" dirty="0" smtClean="0">
                <a:effectLst>
                  <a:outerShdw blurRad="38100" dist="38100" dir="2700000" algn="tl">
                    <a:srgbClr val="000000">
                      <a:alpha val="43137"/>
                    </a:srgbClr>
                  </a:outerShdw>
                </a:effectLst>
              </a:rPr>
              <a:t>Podstawy prawa pracy</a:t>
            </a:r>
            <a:br>
              <a:rPr lang="pl-PL" b="1" dirty="0" smtClean="0">
                <a:effectLst>
                  <a:outerShdw blurRad="38100" dist="38100" dir="2700000" algn="tl">
                    <a:srgbClr val="000000">
                      <a:alpha val="43137"/>
                    </a:srgbClr>
                  </a:outerShdw>
                </a:effectLst>
              </a:rPr>
            </a:br>
            <a:r>
              <a:rPr lang="pl-PL" b="1" dirty="0" smtClean="0">
                <a:effectLst>
                  <a:outerShdw blurRad="38100" dist="38100" dir="2700000" algn="tl">
                    <a:srgbClr val="000000">
                      <a:alpha val="43137"/>
                    </a:srgbClr>
                  </a:outerShdw>
                </a:effectLst>
              </a:rPr>
              <a:t>i Zabezpieczenia społecznego</a:t>
            </a:r>
            <a:endParaRPr lang="pl-PL" b="1" dirty="0">
              <a:effectLst>
                <a:outerShdw blurRad="38100" dist="38100" dir="2700000" algn="tl">
                  <a:srgbClr val="000000">
                    <a:alpha val="43137"/>
                  </a:srgbClr>
                </a:outerShdw>
              </a:effectLst>
            </a:endParaRPr>
          </a:p>
        </p:txBody>
      </p:sp>
      <p:sp>
        <p:nvSpPr>
          <p:cNvPr id="3" name="Podtytuł 2"/>
          <p:cNvSpPr>
            <a:spLocks noGrp="1"/>
          </p:cNvSpPr>
          <p:nvPr>
            <p:ph type="subTitle" idx="1"/>
          </p:nvPr>
        </p:nvSpPr>
        <p:spPr/>
        <p:txBody>
          <a:bodyPr/>
          <a:lstStyle/>
          <a:p>
            <a:r>
              <a:rPr lang="pl-PL" b="1" dirty="0" smtClean="0">
                <a:effectLst>
                  <a:outerShdw blurRad="38100" dist="38100" dir="2700000" algn="tl">
                    <a:srgbClr val="000000">
                      <a:alpha val="43137"/>
                    </a:srgbClr>
                  </a:outerShdw>
                </a:effectLst>
              </a:rPr>
              <a:t>Zajęcia nr 2</a:t>
            </a:r>
          </a:p>
        </p:txBody>
      </p:sp>
      <p:sp>
        <p:nvSpPr>
          <p:cNvPr id="4" name="pole tekstowe 3"/>
          <p:cNvSpPr txBox="1"/>
          <p:nvPr/>
        </p:nvSpPr>
        <p:spPr>
          <a:xfrm>
            <a:off x="5072066" y="5357826"/>
            <a:ext cx="3857652" cy="461665"/>
          </a:xfrm>
          <a:prstGeom prst="rect">
            <a:avLst/>
          </a:prstGeom>
          <a:noFill/>
        </p:spPr>
        <p:txBody>
          <a:bodyPr wrap="square" rtlCol="0">
            <a:spAutoFit/>
          </a:bodyPr>
          <a:lstStyle/>
          <a:p>
            <a:pPr algn="r"/>
            <a:r>
              <a:rPr lang="pl-PL" sz="2400" dirty="0" smtClean="0">
                <a:effectLst>
                  <a:outerShdw blurRad="38100" dist="38100" dir="2700000" algn="tl">
                    <a:srgbClr val="000000">
                      <a:alpha val="43137"/>
                    </a:srgbClr>
                  </a:outerShdw>
                </a:effectLst>
              </a:rPr>
              <a:t>mgr Michał Budny</a:t>
            </a:r>
            <a:endParaRPr lang="pl-PL"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algn="just"/>
            <a:r>
              <a:rPr lang="pl-PL" dirty="0" smtClean="0"/>
              <a:t>Okres wypowiedzenia umów na czas nieokreślony i czas określony</a:t>
            </a:r>
            <a:endParaRPr lang="pl-PL" dirty="0"/>
          </a:p>
        </p:txBody>
      </p:sp>
      <p:sp>
        <p:nvSpPr>
          <p:cNvPr id="2" name="Symbol zastępczy zawartości 1"/>
          <p:cNvSpPr>
            <a:spLocks noGrp="1"/>
          </p:cNvSpPr>
          <p:nvPr>
            <p:ph sz="quarter" idx="1"/>
          </p:nvPr>
        </p:nvSpPr>
        <p:spPr>
          <a:xfrm>
            <a:off x="457200" y="1481328"/>
            <a:ext cx="8186766" cy="4525963"/>
          </a:xfrm>
        </p:spPr>
        <p:txBody>
          <a:bodyPr>
            <a:normAutofit lnSpcReduction="10000"/>
          </a:bodyPr>
          <a:lstStyle/>
          <a:p>
            <a:pPr algn="just"/>
            <a:r>
              <a:rPr lang="pl-PL" dirty="0" smtClean="0"/>
              <a:t>Jeżeli pracownik jest zatrudniony na stanowisku związanym z odpowiedzialnością materialną za powierzone mienie, strony mogą ustalić w umowie o pracę, że w przypadku, gdy pracownik był zatrudniony</a:t>
            </a:r>
          </a:p>
          <a:p>
            <a:pPr algn="just"/>
            <a:endParaRPr lang="pl-PL" dirty="0" smtClean="0"/>
          </a:p>
          <a:p>
            <a:pPr lvl="1" algn="just"/>
            <a:r>
              <a:rPr lang="pl-PL" dirty="0" smtClean="0"/>
              <a:t>krócej niż 6 miesięcy okres wypowiedzenia wynosi </a:t>
            </a:r>
            <a:r>
              <a:rPr lang="pl-PL" b="1" dirty="0" smtClean="0"/>
              <a:t>1 miesiąc</a:t>
            </a:r>
            <a:r>
              <a:rPr lang="pl-PL" dirty="0" smtClean="0"/>
              <a:t>;</a:t>
            </a:r>
          </a:p>
          <a:p>
            <a:pPr lvl="1" algn="just"/>
            <a:r>
              <a:rPr lang="pl-PL" dirty="0" smtClean="0"/>
              <a:t>co najmniej 6 miesięcy okres wypowiedzenia wynosi </a:t>
            </a:r>
            <a:r>
              <a:rPr lang="pl-PL" b="1" dirty="0" smtClean="0"/>
              <a:t>3 miesiące</a:t>
            </a:r>
            <a:r>
              <a:rPr lang="pl-PL" dirty="0" smtClean="0"/>
              <a:t>.</a:t>
            </a:r>
          </a:p>
          <a:p>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142900"/>
            <a:ext cx="9144000" cy="1654164"/>
          </a:xfrm>
        </p:spPr>
        <p:txBody>
          <a:bodyPr>
            <a:normAutofit fontScale="90000"/>
          </a:bodyPr>
          <a:lstStyle/>
          <a:p>
            <a:pPr algn="just"/>
            <a:r>
              <a:rPr lang="pl-PL" dirty="0" smtClean="0"/>
              <a:t>Wcześniejszy termin rozwiązania umów na czas nieokreślony i czas określony</a:t>
            </a:r>
            <a:endParaRPr lang="pl-PL" dirty="0"/>
          </a:p>
        </p:txBody>
      </p:sp>
      <p:sp>
        <p:nvSpPr>
          <p:cNvPr id="2" name="Symbol zastępczy zawartości 1"/>
          <p:cNvSpPr>
            <a:spLocks noGrp="1"/>
          </p:cNvSpPr>
          <p:nvPr>
            <p:ph sz="quarter" idx="1"/>
          </p:nvPr>
        </p:nvSpPr>
        <p:spPr>
          <a:xfrm>
            <a:off x="457200" y="2428868"/>
            <a:ext cx="8229600" cy="3578423"/>
          </a:xfrm>
        </p:spPr>
        <p:txBody>
          <a:bodyPr/>
          <a:lstStyle/>
          <a:p>
            <a:pPr algn="just"/>
            <a:r>
              <a:rPr lang="pl-PL" dirty="0" smtClean="0"/>
              <a:t>Strony mogą po dokonaniu wypowiedzenia umowy o pracę przez jedną z nich ustalić </a:t>
            </a:r>
            <a:r>
              <a:rPr lang="pl-PL" b="1" dirty="0" smtClean="0"/>
              <a:t>wcześniejszy termin rozwiązania umowy.</a:t>
            </a:r>
          </a:p>
          <a:p>
            <a:pPr algn="just"/>
            <a:endParaRPr lang="pl-PL" dirty="0" smtClean="0"/>
          </a:p>
          <a:p>
            <a:pPr algn="just"/>
            <a:r>
              <a:rPr lang="pl-PL" dirty="0" smtClean="0"/>
              <a:t>Ustalenie takie nie zmienia trybu rozwiązania umowy o pracę.</a:t>
            </a:r>
          </a:p>
          <a:p>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algn="just"/>
            <a:r>
              <a:rPr lang="pl-PL" dirty="0" smtClean="0"/>
              <a:t>Okres wypowiedzenia - likwidacja lub upadłość pracodawcy</a:t>
            </a:r>
            <a:endParaRPr lang="pl-PL" dirty="0"/>
          </a:p>
        </p:txBody>
      </p:sp>
      <p:sp>
        <p:nvSpPr>
          <p:cNvPr id="2" name="Symbol zastępczy zawartości 1"/>
          <p:cNvSpPr>
            <a:spLocks noGrp="1"/>
          </p:cNvSpPr>
          <p:nvPr>
            <p:ph sz="quarter" idx="1"/>
          </p:nvPr>
        </p:nvSpPr>
        <p:spPr>
          <a:xfrm>
            <a:off x="357158" y="1643050"/>
            <a:ext cx="8572560" cy="4805192"/>
          </a:xfrm>
        </p:spPr>
        <p:txBody>
          <a:bodyPr>
            <a:normAutofit fontScale="92500" lnSpcReduction="20000"/>
          </a:bodyPr>
          <a:lstStyle/>
          <a:p>
            <a:pPr algn="just"/>
            <a:r>
              <a:rPr lang="pl-PL" dirty="0" smtClean="0"/>
              <a:t>Jeżeli wypowiedzenie pracownikowi umowy o pracę zawartej na czas nieokreślony lub umowy o pracę zawartej na czas określony następuje </a:t>
            </a:r>
            <a:r>
              <a:rPr lang="pl-PL" b="1" dirty="0" smtClean="0"/>
              <a:t>z powodu ogłoszenia upadłości lub likwidacji pracodawcy albo z innych przyczyn niedotyczących pracowników</a:t>
            </a:r>
            <a:r>
              <a:rPr lang="pl-PL" dirty="0" smtClean="0"/>
              <a:t>, pracodawca może, w celu wcześniejszego rozwiązania umowy o pracę, skrócić </a:t>
            </a:r>
            <a:r>
              <a:rPr lang="pl-PL" b="1" dirty="0" smtClean="0"/>
              <a:t>okres trzymiesięcznego wypowiedzenia, </a:t>
            </a:r>
            <a:r>
              <a:rPr lang="pl-PL" b="1" u="sng" dirty="0" smtClean="0"/>
              <a:t>najwyżej jednak do 1 miesiąca</a:t>
            </a:r>
            <a:r>
              <a:rPr lang="pl-PL" b="1" dirty="0" smtClean="0"/>
              <a:t>.</a:t>
            </a:r>
          </a:p>
          <a:p>
            <a:pPr algn="just"/>
            <a:endParaRPr lang="pl-PL" b="1" dirty="0" smtClean="0"/>
          </a:p>
          <a:p>
            <a:pPr algn="just"/>
            <a:r>
              <a:rPr lang="pl-PL" dirty="0" smtClean="0"/>
              <a:t>W takim przypadku pracownikowi przysługuje odszkodowanie w wysokości wynagrodzenia za pozostałą część okresu wypowiedzenia.</a:t>
            </a:r>
          </a:p>
          <a:p>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42844" y="142852"/>
            <a:ext cx="9001156" cy="1000148"/>
          </a:xfrm>
        </p:spPr>
        <p:txBody>
          <a:bodyPr>
            <a:normAutofit fontScale="90000"/>
          </a:bodyPr>
          <a:lstStyle/>
          <a:p>
            <a:r>
              <a:rPr lang="pl-PL" dirty="0" smtClean="0"/>
              <a:t>Zwolnienie z obowiązku świadczenia pracy </a:t>
            </a:r>
            <a:endParaRPr lang="pl-PL" dirty="0"/>
          </a:p>
        </p:txBody>
      </p:sp>
      <p:sp>
        <p:nvSpPr>
          <p:cNvPr id="2" name="Symbol zastępczy zawartości 1"/>
          <p:cNvSpPr>
            <a:spLocks noGrp="1"/>
          </p:cNvSpPr>
          <p:nvPr>
            <p:ph sz="quarter" idx="1"/>
          </p:nvPr>
        </p:nvSpPr>
        <p:spPr/>
        <p:txBody>
          <a:bodyPr>
            <a:normAutofit/>
          </a:bodyPr>
          <a:lstStyle/>
          <a:p>
            <a:pPr algn="just"/>
            <a:r>
              <a:rPr lang="pl-PL" dirty="0" smtClean="0"/>
              <a:t>W związku z wypowiedzeniem umowy o pracę pracodawca może zwolnić pracownika z obowiązku świadczenia pracy do upływu okresu wypowiedzenia. </a:t>
            </a:r>
          </a:p>
          <a:p>
            <a:pPr algn="just"/>
            <a:endParaRPr lang="pl-PL" dirty="0" smtClean="0"/>
          </a:p>
          <a:p>
            <a:pPr algn="just"/>
            <a:r>
              <a:rPr lang="pl-PL" dirty="0" smtClean="0"/>
              <a:t>W okresie tego zwolnienia pracownik zachowuje prawo do wynagrodzenia.</a:t>
            </a:r>
          </a:p>
          <a:p>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357158" y="214290"/>
            <a:ext cx="8786842" cy="990600"/>
          </a:xfrm>
        </p:spPr>
        <p:txBody>
          <a:bodyPr>
            <a:normAutofit fontScale="90000"/>
          </a:bodyPr>
          <a:lstStyle/>
          <a:p>
            <a:r>
              <a:rPr lang="pl-PL" dirty="0" smtClean="0"/>
              <a:t>Powszechna ochrona przed wypowiedzeniem</a:t>
            </a:r>
            <a:endParaRPr lang="pl-PL" dirty="0"/>
          </a:p>
        </p:txBody>
      </p:sp>
      <p:sp>
        <p:nvSpPr>
          <p:cNvPr id="2" name="Symbol zastępczy zawartości 1"/>
          <p:cNvSpPr>
            <a:spLocks noGrp="1"/>
          </p:cNvSpPr>
          <p:nvPr>
            <p:ph sz="quarter" idx="1"/>
          </p:nvPr>
        </p:nvSpPr>
        <p:spPr>
          <a:xfrm>
            <a:off x="612648" y="1600200"/>
            <a:ext cx="7602690" cy="4495800"/>
          </a:xfrm>
        </p:spPr>
        <p:txBody>
          <a:bodyPr/>
          <a:lstStyle/>
          <a:p>
            <a:pPr algn="just"/>
            <a:r>
              <a:rPr lang="pl-PL" dirty="0" smtClean="0"/>
              <a:t>Dotyczy wypowiadania umów pracownikom zatrudnionym na czas nieokreślony.</a:t>
            </a:r>
          </a:p>
          <a:p>
            <a:pPr algn="just"/>
            <a:endParaRPr lang="pl-PL" dirty="0" smtClean="0"/>
          </a:p>
          <a:p>
            <a:pPr algn="just"/>
            <a:r>
              <a:rPr lang="pl-PL" dirty="0" smtClean="0"/>
              <a:t>Pracodawca może wypowiedzieć umowę o pracę na czas nieokreślony</a:t>
            </a:r>
          </a:p>
          <a:p>
            <a:pPr lvl="1" algn="just"/>
            <a:r>
              <a:rPr lang="pl-PL" dirty="0" smtClean="0"/>
              <a:t>po konsultacji zamiaru wypowiedzenia umowy z zakładową organizacją związkowa,</a:t>
            </a:r>
          </a:p>
          <a:p>
            <a:pPr lvl="1" algn="just"/>
            <a:r>
              <a:rPr lang="pl-PL" dirty="0" smtClean="0"/>
              <a:t>z uzasadnionych powodów.</a:t>
            </a:r>
          </a:p>
          <a:p>
            <a:pPr lvl="1" algn="just"/>
            <a:endParaRPr lang="pl-PL" dirty="0" smtClean="0"/>
          </a:p>
          <a:p>
            <a:pPr lvl="1" algn="just"/>
            <a:endParaRPr lang="pl-PL" dirty="0" smtClean="0"/>
          </a:p>
          <a:p>
            <a:pPr algn="just"/>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214282" y="0"/>
            <a:ext cx="8643998" cy="1143000"/>
          </a:xfrm>
        </p:spPr>
        <p:txBody>
          <a:bodyPr>
            <a:normAutofit fontScale="90000"/>
          </a:bodyPr>
          <a:lstStyle/>
          <a:p>
            <a:r>
              <a:rPr lang="pl-PL" dirty="0" smtClean="0"/>
              <a:t>Rozwiązanie umowy o pracę na czas nieokreślony za wypowiedzeniem</a:t>
            </a:r>
            <a:endParaRPr lang="pl-PL" dirty="0"/>
          </a:p>
        </p:txBody>
      </p:sp>
      <p:sp>
        <p:nvSpPr>
          <p:cNvPr id="2" name="Symbol zastępczy zawartości 1"/>
          <p:cNvSpPr>
            <a:spLocks noGrp="1"/>
          </p:cNvSpPr>
          <p:nvPr>
            <p:ph sz="quarter" idx="1"/>
          </p:nvPr>
        </p:nvSpPr>
        <p:spPr>
          <a:xfrm>
            <a:off x="0" y="1571612"/>
            <a:ext cx="8858280" cy="5019506"/>
          </a:xfrm>
        </p:spPr>
        <p:txBody>
          <a:bodyPr>
            <a:normAutofit fontScale="85000" lnSpcReduction="20000"/>
          </a:bodyPr>
          <a:lstStyle/>
          <a:p>
            <a:pPr algn="just"/>
            <a:r>
              <a:rPr lang="pl-PL" dirty="0" smtClean="0"/>
              <a:t>O zamiarze wypowiedzenia pracownikowi umowy o pracę zawartej </a:t>
            </a:r>
            <a:r>
              <a:rPr lang="pl-PL" b="1" u="sng" dirty="0" smtClean="0"/>
              <a:t>na czas nieokreślony </a:t>
            </a:r>
            <a:r>
              <a:rPr lang="pl-PL" dirty="0" smtClean="0"/>
              <a:t>pracodawca zawiadamia na piśmie reprezentującą pracownika </a:t>
            </a:r>
            <a:r>
              <a:rPr lang="pl-PL" b="1" u="sng" dirty="0" smtClean="0"/>
              <a:t>zakładową organizację związkową</a:t>
            </a:r>
            <a:r>
              <a:rPr lang="pl-PL" dirty="0" smtClean="0"/>
              <a:t>, podając przyczynę uzasadniającą rozwiązanie umowy.</a:t>
            </a:r>
          </a:p>
          <a:p>
            <a:pPr algn="just"/>
            <a:endParaRPr lang="pl-PL" dirty="0" smtClean="0"/>
          </a:p>
          <a:p>
            <a:pPr algn="just"/>
            <a:r>
              <a:rPr lang="pl-PL" dirty="0" smtClean="0"/>
              <a:t>Jeżeli zakładowa organizacja związkowa uważa, że wypowiedzenie byłoby nieuzasadnione, może </a:t>
            </a:r>
            <a:r>
              <a:rPr lang="pl-PL" b="1" u="sng" dirty="0" smtClean="0"/>
              <a:t>w ciągu 5 dni od otrzymania zawiadomienia</a:t>
            </a:r>
            <a:r>
              <a:rPr lang="pl-PL" dirty="0" smtClean="0"/>
              <a:t> zgłosić na piśmie pracodawcy umotywowane zastrzeżenia.</a:t>
            </a:r>
          </a:p>
          <a:p>
            <a:pPr algn="just"/>
            <a:endParaRPr lang="pl-PL" dirty="0" smtClean="0"/>
          </a:p>
          <a:p>
            <a:pPr algn="just"/>
            <a:r>
              <a:rPr lang="pl-PL" dirty="0" smtClean="0"/>
              <a:t>Po rozpatrzeniu stanowiska organizacji związkowej, a także w razie niezajęcia przez nią stanowiska w ustalonym terminie, </a:t>
            </a:r>
            <a:r>
              <a:rPr lang="pl-PL" b="1" u="sng" dirty="0" smtClean="0"/>
              <a:t>pracodawca podejmuje decyzję </a:t>
            </a:r>
            <a:r>
              <a:rPr lang="pl-PL" b="1" u="sng" dirty="0" smtClean="0"/>
              <a:t>w </a:t>
            </a:r>
            <a:r>
              <a:rPr lang="pl-PL" b="1" u="sng" dirty="0" smtClean="0"/>
              <a:t>sprawie wypowiedzenia</a:t>
            </a:r>
            <a:r>
              <a:rPr lang="pl-PL" dirty="0" smtClean="0"/>
              <a:t>.</a:t>
            </a:r>
          </a:p>
          <a:p>
            <a:pPr algn="just"/>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28596" y="0"/>
            <a:ext cx="8186766" cy="1143000"/>
          </a:xfrm>
        </p:spPr>
        <p:txBody>
          <a:bodyPr>
            <a:normAutofit fontScale="90000"/>
          </a:bodyPr>
          <a:lstStyle/>
          <a:p>
            <a:r>
              <a:rPr lang="pl-PL" dirty="0" smtClean="0"/>
              <a:t>Przyczyny uzasadniające wypowiedzenie umowy o pracę</a:t>
            </a:r>
            <a:endParaRPr lang="pl-PL" dirty="0"/>
          </a:p>
        </p:txBody>
      </p:sp>
      <p:sp>
        <p:nvSpPr>
          <p:cNvPr id="2" name="Symbol zastępczy zawartości 1"/>
          <p:cNvSpPr>
            <a:spLocks noGrp="1"/>
          </p:cNvSpPr>
          <p:nvPr>
            <p:ph sz="quarter" idx="1"/>
          </p:nvPr>
        </p:nvSpPr>
        <p:spPr>
          <a:xfrm>
            <a:off x="457200" y="1928802"/>
            <a:ext cx="8229600" cy="4078489"/>
          </a:xfrm>
        </p:spPr>
        <p:txBody>
          <a:bodyPr/>
          <a:lstStyle/>
          <a:p>
            <a:pPr algn="just"/>
            <a:r>
              <a:rPr lang="pl-PL" dirty="0" smtClean="0"/>
              <a:t>Katalog przyczyn </a:t>
            </a:r>
            <a:r>
              <a:rPr lang="pl-PL" b="1" u="sng" dirty="0" smtClean="0"/>
              <a:t>nie został</a:t>
            </a:r>
            <a:r>
              <a:rPr lang="pl-PL" b="1" dirty="0" smtClean="0"/>
              <a:t> </a:t>
            </a:r>
            <a:r>
              <a:rPr lang="pl-PL" dirty="0" smtClean="0"/>
              <a:t>określony przez przepisy prawne.</a:t>
            </a:r>
          </a:p>
          <a:p>
            <a:pPr algn="just"/>
            <a:endParaRPr lang="pl-PL" dirty="0" smtClean="0"/>
          </a:p>
          <a:p>
            <a:pPr algn="just"/>
            <a:r>
              <a:rPr lang="pl-PL" dirty="0" smtClean="0"/>
              <a:t>Przyczyna powinna być rzeczywista, konkretna, a pracownik powinien o niej wiedzieć.</a:t>
            </a:r>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6694140"/>
          </a:xfrm>
          <a:prstGeom prst="rect">
            <a:avLst/>
          </a:prstGeom>
        </p:spPr>
        <p:txBody>
          <a:bodyPr wrap="square">
            <a:spAutoFit/>
          </a:bodyPr>
          <a:lstStyle/>
          <a:p>
            <a:pPr algn="just">
              <a:buNone/>
            </a:pPr>
            <a:r>
              <a:rPr lang="pl-PL" sz="1650" b="1" dirty="0" smtClean="0">
                <a:effectLst>
                  <a:outerShdw blurRad="38100" dist="38100" dir="2700000" algn="tl">
                    <a:srgbClr val="000000">
                      <a:alpha val="43137"/>
                    </a:srgbClr>
                  </a:outerShdw>
                </a:effectLst>
              </a:rPr>
              <a:t>KAZUS 2 </a:t>
            </a:r>
            <a:endParaRPr lang="pl-PL" sz="1650" b="1" dirty="0" smtClean="0">
              <a:effectLst>
                <a:outerShdw blurRad="38100" dist="38100" dir="2700000" algn="tl">
                  <a:srgbClr val="000000">
                    <a:alpha val="43137"/>
                  </a:srgbClr>
                </a:outerShdw>
              </a:effectLst>
            </a:endParaRPr>
          </a:p>
          <a:p>
            <a:pPr algn="just">
              <a:buNone/>
            </a:pPr>
            <a:endParaRPr lang="pl-PL" sz="1650" b="1" dirty="0" smtClean="0">
              <a:effectLst>
                <a:outerShdw blurRad="38100" dist="38100" dir="2700000" algn="tl">
                  <a:srgbClr val="000000">
                    <a:alpha val="43137"/>
                  </a:srgbClr>
                </a:outerShdw>
              </a:effectLst>
            </a:endParaRPr>
          </a:p>
          <a:p>
            <a:pPr algn="just">
              <a:buNone/>
            </a:pPr>
            <a:r>
              <a:rPr lang="pl-PL" sz="1650" i="1" dirty="0" smtClean="0"/>
              <a:t>	</a:t>
            </a:r>
            <a:r>
              <a:rPr lang="pl-PL" sz="1650" i="1" dirty="0" smtClean="0"/>
              <a:t>Barnaba G. był zatrudniony w Q sp. Z o.o. na podstawie umowy o pracę na czas nieokreślony od 7.07.1991 r. na stanowisku specjalisty ds. logistyki. Od początku zatrudnienia między pracownikiem a przełożonymi trwał konflikt. Barnaba G. był znany wśród kierownictwa jako osoba konfliktowa. Do współpracowników, w szczególności kobiet, zwykł zwracać się w sposób niegrzeczny i wulgarny. Dnia 7.02.2011 r. zarząd Q sp. Z o.o., na skutek coraz liczniejszych skarg oraz nieskuteczności zastosowanych wcześniej kar porządkowych, podjął decyzję o zakończeniu współpracy z niezdyscyplinowanym pracownikiem. W związku z długotrwałym stażem pracy Barnaby G. zdecydowano o rozwiązaniu stosunku pracy za wypowiedzeniem. Tego samego dnia o zamiarach pracodawcy poinformowano jedyną działającą w zakładzie pracy organizację związkową. Do 13.02.2011 r. nie uzyskano odpowiedzi. </a:t>
            </a:r>
            <a:endParaRPr lang="pl-PL" sz="1650" i="1" dirty="0" smtClean="0"/>
          </a:p>
          <a:p>
            <a:pPr algn="just">
              <a:buNone/>
            </a:pPr>
            <a:r>
              <a:rPr lang="pl-PL" sz="1650" i="1" dirty="0" smtClean="0"/>
              <a:t>	15.02.2011 r. Barnaba G. otrzymał pismo informujące go o przyczynach rozwiązania z nim umowy o pracę (naruszenie zasad współżycia społecznego oraz niemożność porozumienia się i współpracy), 20.02.2011 r. zaś Q sp. Z o.o. przesłała pracownikowi listem poleconym oryginał pisma o wypowiedzeniu umowy o pracę pod adres domowy. </a:t>
            </a:r>
          </a:p>
          <a:p>
            <a:pPr algn="just">
              <a:buNone/>
            </a:pPr>
            <a:r>
              <a:rPr lang="pl-PL" sz="1650" i="1" dirty="0" smtClean="0"/>
              <a:t>	</a:t>
            </a:r>
            <a:r>
              <a:rPr lang="pl-PL" sz="1650" i="1" dirty="0" smtClean="0"/>
              <a:t>W dniu 23.02.2011 r. listonosz nie zastał Barnaby G. pod wskazanym adresem, wobec czego pozostawił przesyłkę na poczcie, sporządzając o tym informację dla adresata. Dnia 1.03.2011 r. pracownik odebrał z poczty pismo.</a:t>
            </a:r>
          </a:p>
          <a:p>
            <a:pPr algn="just">
              <a:buNone/>
            </a:pPr>
            <a:r>
              <a:rPr lang="pl-PL" sz="1650" i="1" dirty="0" smtClean="0"/>
              <a:t>	</a:t>
            </a:r>
            <a:r>
              <a:rPr lang="pl-PL" sz="1650" i="1" dirty="0" smtClean="0"/>
              <a:t>Barnaba G. odwołał się od wypowiedzenia do sądu pracy. W odwołaniu zarzucił pracodawcy naruszenie art. 30, art. 38 oraz art. 45 k.p. Skoro bowiem kierownictwo tolerowało jego sposób bycia przez wiele lat, oznaczało to wg Barnaby  G. domniemaną zgodę na jego zachowanie. Dodatkowo pracownik podkreślił, że nie zgadza się na rozwiązanie z nim stosunku pracy ani za wypowiedzeniem, ani w jakimkolwiek trybie, co jak uważa, jest warunkiem koniecznym skutecznego złożenia oświadczenia woli o wypowiedzeniu umowy o pracę.     </a:t>
            </a:r>
            <a:endParaRPr lang="pl-PL" sz="1650" i="1" dirty="0" smtClean="0"/>
          </a:p>
          <a:p>
            <a:endParaRPr lang="pl-PL" sz="165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Szczególna ochrona przed wypowiedzeniem </a:t>
            </a:r>
            <a:endParaRPr lang="pl-PL" dirty="0"/>
          </a:p>
        </p:txBody>
      </p:sp>
      <p:sp>
        <p:nvSpPr>
          <p:cNvPr id="2" name="Symbol zastępczy zawartości 1"/>
          <p:cNvSpPr>
            <a:spLocks noGrp="1"/>
          </p:cNvSpPr>
          <p:nvPr>
            <p:ph sz="quarter" idx="1"/>
          </p:nvPr>
        </p:nvSpPr>
        <p:spPr>
          <a:xfrm>
            <a:off x="357158" y="1428736"/>
            <a:ext cx="8429684" cy="5429264"/>
          </a:xfrm>
        </p:spPr>
        <p:txBody>
          <a:bodyPr>
            <a:normAutofit/>
          </a:bodyPr>
          <a:lstStyle/>
          <a:p>
            <a:pPr algn="just"/>
            <a:r>
              <a:rPr lang="pl-PL" dirty="0" smtClean="0"/>
              <a:t>Pracodawca nie może wypowiedzieć ani rozwiązać umowy o pracę </a:t>
            </a:r>
            <a:r>
              <a:rPr lang="pl-PL" b="1" u="sng" dirty="0" smtClean="0"/>
              <a:t>w okresie ciąży</a:t>
            </a:r>
            <a:r>
              <a:rPr lang="pl-PL" dirty="0" smtClean="0"/>
              <a:t>, </a:t>
            </a:r>
            <a:r>
              <a:rPr lang="pl-PL" b="1" u="sng" dirty="0" smtClean="0"/>
              <a:t>a także w okresie urlopu macierzyńskiego </a:t>
            </a:r>
            <a:r>
              <a:rPr lang="pl-PL" dirty="0" smtClean="0"/>
              <a:t>pracownicy, chyba że zachodzą przyczyny uzasadniające rozwiązanie umowy bez wypowiedzenia z jej winy i reprezentująca pracownicę zakładowa organizacja związkowa </a:t>
            </a:r>
            <a:r>
              <a:rPr lang="pl-PL" b="1" dirty="0" smtClean="0"/>
              <a:t>wyraziła zgodę </a:t>
            </a:r>
            <a:r>
              <a:rPr lang="pl-PL" dirty="0" smtClean="0"/>
              <a:t>na rozwiązanie umowy.</a:t>
            </a:r>
          </a:p>
          <a:p>
            <a:pPr algn="just"/>
            <a:endParaRPr lang="pl-PL" dirty="0" smtClean="0"/>
          </a:p>
          <a:p>
            <a:pPr algn="just"/>
            <a:r>
              <a:rPr lang="pl-PL" dirty="0" smtClean="0"/>
              <a:t>Nie dotyczy to pracownicy w okresie próbnym nieprzekraczającym jednego miesiąca.</a:t>
            </a:r>
          </a:p>
          <a:p>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Szczególna ochrona przed wypowiedzeniem </a:t>
            </a:r>
            <a:endParaRPr lang="pl-PL" dirty="0"/>
          </a:p>
        </p:txBody>
      </p:sp>
      <p:sp>
        <p:nvSpPr>
          <p:cNvPr id="2" name="Symbol zastępczy zawartości 1"/>
          <p:cNvSpPr>
            <a:spLocks noGrp="1"/>
          </p:cNvSpPr>
          <p:nvPr>
            <p:ph sz="quarter" idx="1"/>
          </p:nvPr>
        </p:nvSpPr>
        <p:spPr>
          <a:xfrm>
            <a:off x="0" y="1571612"/>
            <a:ext cx="9144000" cy="5072098"/>
          </a:xfrm>
        </p:spPr>
        <p:txBody>
          <a:bodyPr>
            <a:normAutofit fontScale="92500" lnSpcReduction="20000"/>
          </a:bodyPr>
          <a:lstStyle/>
          <a:p>
            <a:pPr algn="just"/>
            <a:r>
              <a:rPr lang="pl-PL" dirty="0" smtClean="0"/>
              <a:t>Rozwiązanie przez pracodawcę umowy o pracę za wypowiedzeniem w okresie ciąży lub urlopu macierzyńskiego </a:t>
            </a:r>
            <a:r>
              <a:rPr lang="pl-PL" b="1" u="sng" dirty="0" smtClean="0"/>
              <a:t>może nastąpić tylko w razie ogłoszenia upadłości lub likwidacji pracodawcy.</a:t>
            </a:r>
          </a:p>
          <a:p>
            <a:pPr algn="just"/>
            <a:endParaRPr lang="pl-PL" b="1" u="sng" dirty="0" smtClean="0"/>
          </a:p>
          <a:p>
            <a:pPr algn="just"/>
            <a:r>
              <a:rPr lang="pl-PL" dirty="0" smtClean="0"/>
              <a:t>Pracodawca jest obowiązany uzgodnić z reprezentującą pracownicę zakładową organizacją związkową </a:t>
            </a:r>
            <a:r>
              <a:rPr lang="pl-PL" b="1" u="sng" dirty="0" smtClean="0"/>
              <a:t>termin rozwiązania umowy o pracę.</a:t>
            </a:r>
            <a:r>
              <a:rPr lang="pl-PL" dirty="0" smtClean="0"/>
              <a:t> </a:t>
            </a:r>
          </a:p>
          <a:p>
            <a:pPr algn="just"/>
            <a:endParaRPr lang="pl-PL" dirty="0" smtClean="0"/>
          </a:p>
          <a:p>
            <a:pPr algn="just"/>
            <a:r>
              <a:rPr lang="pl-PL" dirty="0" smtClean="0"/>
              <a:t>W razie niemożności zapewnienia w tym okresie innego zatrudnienia, pracownicy przysługują świadczenia określone w odrębnych przepisach. Okres pobierania tych świadczeń wlicza się do okresu zatrudnienia, od którego zależą uprawnienia pracownicze.</a:t>
            </a:r>
          </a:p>
          <a:p>
            <a:pPr algn="just"/>
            <a:endParaRPr lang="pl-PL" dirty="0" smtClean="0"/>
          </a:p>
          <a:p>
            <a:pPr algn="just"/>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285728"/>
            <a:ext cx="9144000" cy="6463308"/>
          </a:xfrm>
          <a:prstGeom prst="rect">
            <a:avLst/>
          </a:prstGeom>
        </p:spPr>
        <p:txBody>
          <a:bodyPr wrap="square">
            <a:spAutoFit/>
          </a:bodyPr>
          <a:lstStyle/>
          <a:p>
            <a:pPr algn="just"/>
            <a:r>
              <a:rPr lang="pl-PL" b="1" dirty="0" smtClean="0">
                <a:effectLst>
                  <a:outerShdw blurRad="38100" dist="38100" dir="2700000" algn="tl">
                    <a:srgbClr val="000000">
                      <a:alpha val="43137"/>
                    </a:srgbClr>
                  </a:outerShdw>
                </a:effectLst>
              </a:rPr>
              <a:t>KAZUS 1</a:t>
            </a:r>
          </a:p>
          <a:p>
            <a:pPr algn="just"/>
            <a:endParaRPr lang="pl-PL" i="1" dirty="0" smtClean="0"/>
          </a:p>
          <a:p>
            <a:pPr algn="just"/>
            <a:r>
              <a:rPr lang="pl-PL" i="1" dirty="0" smtClean="0"/>
              <a:t>	Magda M. i Wanda W., na podstawie umów zlecenia zawartych z „Delikatesy Polskie” sp. Z o.o., wykonywały obowiązki na stanowiskach „asystent sprzedaży” w sklepie spożywczym nr 39 położonym przy ul. Zielonej 12/1 w Krakowie, który to lokal był własnością zleceniodawcy. Zgodnie z zawartymi umowami Magda M. i Wanda W. zobowiązane były do niejednoczesnego wykonywania czynności związanych z prowadzeniem sklepu w godz. 8-18 i do zapewnienia ciągłej pracy sklepu, przy czym bez zgody zleceniodawcy mogły zamieniać się między sobą godzinami pracy, a w wypadku czasowej niemożności prowadzenia sklepu mogły wskazać zastępcę, zawiadamiając o tym właściciela sklepu. Umowy nakładały na kobiety odpowiedzialność materialną wobec zleceniodawcy za straty i szkody wynikłe w związku z nieprawidłowym wykonywaniem obowiązków, nadto Magda M. była objęta ubezpieczeniem społecznym. Obie kobiety corocznie wykorzystywały przysługujący im urlop wypoczynkowy w wymiarze dwudziestu sześciu dni, udzielany im przez zleceniodawcę na podstawie złożonych wniosków i zgodnie z przyjętym w danym roku planem urlopów</a:t>
            </a:r>
          </a:p>
          <a:p>
            <a:pPr algn="just"/>
            <a:r>
              <a:rPr lang="pl-PL" i="1" dirty="0" smtClean="0"/>
              <a:t>	Właściciel sklepu okresowo dokonywał kontroli wykonywania obowiązków przez zatrudnione sprzedawczynie. Podczas jednej z wizyt zauważył, że Magda M., która właśnie pełniła obowiązki w sklepie, odmówiła obsłużenia kilku klientów pod pretekstem ułożenia towaru na półkach. Tego samego dnia właściciel rozwiązał z nią umowę, natomiast Magda M., uznając oświadczenie o rozwiązaniu umowy za bezprawne, wystąpiła przeciw właścicielowi sklepu z powództwem o ustalenie stosunku pracy i o przywrócenie do pracy.</a:t>
            </a:r>
            <a:r>
              <a:rPr lang="pl-PL" dirty="0" smtClean="0"/>
              <a:t>  </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Szczególna ochrona przed wypowiedzeniem </a:t>
            </a:r>
            <a:endParaRPr lang="pl-PL" dirty="0"/>
          </a:p>
        </p:txBody>
      </p:sp>
      <p:sp>
        <p:nvSpPr>
          <p:cNvPr id="2" name="Symbol zastępczy zawartości 1"/>
          <p:cNvSpPr>
            <a:spLocks noGrp="1"/>
          </p:cNvSpPr>
          <p:nvPr>
            <p:ph sz="quarter" idx="1"/>
          </p:nvPr>
        </p:nvSpPr>
        <p:spPr/>
        <p:txBody>
          <a:bodyPr/>
          <a:lstStyle/>
          <a:p>
            <a:pPr algn="just"/>
            <a:endParaRPr lang="pl-PL" dirty="0" smtClean="0"/>
          </a:p>
          <a:p>
            <a:pPr algn="just"/>
            <a:r>
              <a:rPr lang="pl-PL" dirty="0" smtClean="0"/>
              <a:t>Dotyczy to również pracownika - ojca wychowującego dziecko w okresie korzystania z urlopu macierzyńskiego.</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Szczególna ochrona przed wypowiedzeniem </a:t>
            </a:r>
            <a:endParaRPr lang="pl-PL" dirty="0"/>
          </a:p>
        </p:txBody>
      </p:sp>
      <p:sp>
        <p:nvSpPr>
          <p:cNvPr id="2" name="Symbol zastępczy zawartości 1"/>
          <p:cNvSpPr>
            <a:spLocks noGrp="1"/>
          </p:cNvSpPr>
          <p:nvPr>
            <p:ph sz="quarter" idx="1"/>
          </p:nvPr>
        </p:nvSpPr>
        <p:spPr/>
        <p:txBody>
          <a:bodyPr>
            <a:normAutofit lnSpcReduction="10000"/>
          </a:bodyPr>
          <a:lstStyle/>
          <a:p>
            <a:pPr algn="just"/>
            <a:r>
              <a:rPr lang="pl-PL" dirty="0" smtClean="0"/>
              <a:t>Pracodawca nie może wypowiedzieć umowy o pracę pracownikowi, któremu brakuje </a:t>
            </a:r>
            <a:r>
              <a:rPr lang="pl-PL" b="1" u="sng" dirty="0" smtClean="0"/>
              <a:t>nie więcej niż 4 lata</a:t>
            </a:r>
            <a:r>
              <a:rPr lang="pl-PL" dirty="0" smtClean="0"/>
              <a:t> do osiągnięcia wieku emerytalnego, jeżeli okres zatrudnienia umożliwia mu uzyskanie prawa do emerytury z osiągnięciem tego wieku.</a:t>
            </a:r>
          </a:p>
          <a:p>
            <a:pPr algn="just"/>
            <a:endParaRPr lang="pl-PL" dirty="0" smtClean="0"/>
          </a:p>
          <a:p>
            <a:pPr algn="just"/>
            <a:r>
              <a:rPr lang="pl-PL" dirty="0" smtClean="0"/>
              <a:t>Nie dotyczy to sytuacji, w których pracownik uzyskał prawo do renty z tytułu całkowitej niezdolności do pracy.</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Szczególna ochrona przed wypowiedzeniem </a:t>
            </a:r>
            <a:endParaRPr lang="pl-PL" dirty="0"/>
          </a:p>
        </p:txBody>
      </p:sp>
      <p:sp>
        <p:nvSpPr>
          <p:cNvPr id="2" name="Symbol zastępczy zawartości 1"/>
          <p:cNvSpPr>
            <a:spLocks noGrp="1"/>
          </p:cNvSpPr>
          <p:nvPr>
            <p:ph sz="quarter" idx="1"/>
          </p:nvPr>
        </p:nvSpPr>
        <p:spPr/>
        <p:txBody>
          <a:bodyPr/>
          <a:lstStyle/>
          <a:p>
            <a:pPr algn="just"/>
            <a:r>
              <a:rPr lang="pl-PL" dirty="0" smtClean="0"/>
              <a:t>Pracodawca nie może wypowiedzieć umowy o pracę w czasie </a:t>
            </a:r>
            <a:r>
              <a:rPr lang="pl-PL" b="1" u="sng" dirty="0" smtClean="0"/>
              <a:t>urlopu pracownika</a:t>
            </a:r>
            <a:r>
              <a:rPr lang="pl-PL" dirty="0" smtClean="0"/>
              <a:t>, a także w czasie innej </a:t>
            </a:r>
            <a:r>
              <a:rPr lang="pl-PL" b="1" u="sng" dirty="0" smtClean="0"/>
              <a:t>usprawiedliwionej nieobecności</a:t>
            </a:r>
            <a:r>
              <a:rPr lang="pl-PL" b="1" dirty="0" smtClean="0"/>
              <a:t> </a:t>
            </a:r>
            <a:r>
              <a:rPr lang="pl-PL" dirty="0" smtClean="0"/>
              <a:t>pracownika w pracy, jeżeli nie upłynął jeszcze okres uprawniający do rozwiązania umowy o pracę bez wypowiedzenia.</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
          </p:nvPr>
        </p:nvSpPr>
        <p:spPr>
          <a:xfrm>
            <a:off x="642910" y="1571612"/>
            <a:ext cx="7572428" cy="4525963"/>
          </a:xfrm>
        </p:spPr>
        <p:txBody>
          <a:bodyPr/>
          <a:lstStyle/>
          <a:p>
            <a:pPr algn="just"/>
            <a:r>
              <a:rPr lang="pl-PL" dirty="0" smtClean="0"/>
              <a:t>W razie ogłoszenia upadłości lub likwidacji pracodawcy, nie stosuje się przepisów art. 38, 39 i 41 k.p., ani przepisów szczególnych dotyczących ochrony pracowników przed wypowiedzeniem lub rozwiązaniem umowy o pracę.</a:t>
            </a:r>
          </a:p>
          <a:p>
            <a:pPr algn="just"/>
            <a:endParaRPr lang="pl-PL" dirty="0" smtClean="0"/>
          </a:p>
          <a:p>
            <a:pPr algn="just"/>
            <a:r>
              <a:rPr lang="pl-PL" dirty="0" smtClean="0"/>
              <a:t>art. 41</a:t>
            </a:r>
            <a:r>
              <a:rPr lang="pl-PL" baseline="30000" dirty="0" smtClean="0"/>
              <a:t>1</a:t>
            </a:r>
            <a:r>
              <a:rPr lang="pl-PL" dirty="0" smtClean="0"/>
              <a:t> k.p.</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Wypowiedzenie zmieniające</a:t>
            </a:r>
            <a:endParaRPr lang="pl-PL" dirty="0"/>
          </a:p>
        </p:txBody>
      </p:sp>
      <p:sp>
        <p:nvSpPr>
          <p:cNvPr id="2" name="Symbol zastępczy zawartości 1"/>
          <p:cNvSpPr>
            <a:spLocks noGrp="1"/>
          </p:cNvSpPr>
          <p:nvPr>
            <p:ph sz="quarter" idx="1"/>
          </p:nvPr>
        </p:nvSpPr>
        <p:spPr/>
        <p:txBody>
          <a:bodyPr>
            <a:normAutofit/>
          </a:bodyPr>
          <a:lstStyle/>
          <a:p>
            <a:pPr algn="just"/>
            <a:r>
              <a:rPr lang="pl-PL" dirty="0" smtClean="0"/>
              <a:t>Przepisy o wypowiedzeniu umowy o pracę stosuje się odpowiednio do wypowiedzenia wynikających z umowy warunków pracy i płacy.</a:t>
            </a:r>
          </a:p>
          <a:p>
            <a:pPr algn="just"/>
            <a:endParaRPr lang="pl-PL" dirty="0" smtClean="0"/>
          </a:p>
          <a:p>
            <a:pPr algn="just"/>
            <a:r>
              <a:rPr lang="pl-PL" dirty="0" smtClean="0"/>
              <a:t>Wypowiedzenie warunków pracy lub płacy uważa się za dokonane, jeżeli pracownikowi zaproponowano na piśmie </a:t>
            </a:r>
            <a:r>
              <a:rPr lang="pl-PL" b="1" u="sng" dirty="0" smtClean="0"/>
              <a:t>nowe warunki</a:t>
            </a:r>
            <a:r>
              <a:rPr lang="pl-PL" dirty="0" smtClean="0"/>
              <a:t>.</a:t>
            </a:r>
          </a:p>
          <a:p>
            <a:pPr algn="just"/>
            <a:endParaRPr lang="pl-PL" dirty="0" smtClean="0"/>
          </a:p>
          <a:p>
            <a:pPr algn="just"/>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Wypowiedzenie zmieniające</a:t>
            </a:r>
            <a:endParaRPr lang="pl-PL" dirty="0"/>
          </a:p>
        </p:txBody>
      </p:sp>
      <p:sp>
        <p:nvSpPr>
          <p:cNvPr id="2" name="Symbol zastępczy zawartości 1"/>
          <p:cNvSpPr>
            <a:spLocks noGrp="1"/>
          </p:cNvSpPr>
          <p:nvPr>
            <p:ph sz="quarter" idx="1"/>
          </p:nvPr>
        </p:nvSpPr>
        <p:spPr>
          <a:xfrm>
            <a:off x="285720" y="1481328"/>
            <a:ext cx="8715436" cy="4876630"/>
          </a:xfrm>
        </p:spPr>
        <p:txBody>
          <a:bodyPr>
            <a:normAutofit fontScale="77500" lnSpcReduction="20000"/>
          </a:bodyPr>
          <a:lstStyle/>
          <a:p>
            <a:pPr algn="just"/>
            <a:r>
              <a:rPr lang="pl-PL" dirty="0" smtClean="0"/>
              <a:t>W razie odmowy przyjęcia przez pracownika zaproponowanych warunków pracy lub płacy, umowa o pracę </a:t>
            </a:r>
            <a:r>
              <a:rPr lang="pl-PL" b="1" u="sng" dirty="0" smtClean="0"/>
              <a:t>rozwiązuje się z upływem okresu dokonanego wypowiedzenia</a:t>
            </a:r>
            <a:r>
              <a:rPr lang="pl-PL" dirty="0" smtClean="0"/>
              <a:t>. </a:t>
            </a:r>
          </a:p>
          <a:p>
            <a:pPr algn="just"/>
            <a:endParaRPr lang="pl-PL" dirty="0" smtClean="0"/>
          </a:p>
          <a:p>
            <a:pPr algn="just"/>
            <a:r>
              <a:rPr lang="pl-PL" dirty="0" smtClean="0"/>
              <a:t>Jeżeli pracownik przed upływem połowy okresu wypowiedzenia </a:t>
            </a:r>
            <a:r>
              <a:rPr lang="pl-PL" b="1" u="sng" dirty="0" smtClean="0"/>
              <a:t>nie złoży oświadczenia o odmowie przyjęcia zaproponowanych warunków</a:t>
            </a:r>
            <a:r>
              <a:rPr lang="pl-PL" dirty="0" smtClean="0"/>
              <a:t>, uważa się, że wyraził zgodę na te warunki; </a:t>
            </a:r>
            <a:r>
              <a:rPr lang="pl-PL" b="1" dirty="0" smtClean="0"/>
              <a:t>pismo pracodawcy wypowiadające warunki pracy lub płacy powinno zawierać pouczenie w tej sprawie</a:t>
            </a:r>
            <a:r>
              <a:rPr lang="pl-PL" dirty="0" smtClean="0"/>
              <a:t>. </a:t>
            </a:r>
          </a:p>
          <a:p>
            <a:pPr algn="just"/>
            <a:endParaRPr lang="pl-PL" dirty="0" smtClean="0"/>
          </a:p>
          <a:p>
            <a:pPr algn="just"/>
            <a:r>
              <a:rPr lang="pl-PL" dirty="0" smtClean="0"/>
              <a:t>W razie braku takiego pouczenia, pracownik może do końca okresu wypowiedzenia złożyć oświadczenie o odmowie przyjęcia zaproponowanych warunków.</a:t>
            </a:r>
          </a:p>
          <a:p>
            <a:endParaRPr lang="pl-PL" dirty="0" smtClean="0"/>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Polecenie zmieniające</a:t>
            </a:r>
            <a:endParaRPr lang="pl-PL" dirty="0"/>
          </a:p>
        </p:txBody>
      </p:sp>
      <p:sp>
        <p:nvSpPr>
          <p:cNvPr id="2" name="Symbol zastępczy zawartości 1"/>
          <p:cNvSpPr>
            <a:spLocks noGrp="1"/>
          </p:cNvSpPr>
          <p:nvPr>
            <p:ph sz="quarter" idx="1"/>
          </p:nvPr>
        </p:nvSpPr>
        <p:spPr/>
        <p:txBody>
          <a:bodyPr/>
          <a:lstStyle/>
          <a:p>
            <a:pPr algn="just"/>
            <a:r>
              <a:rPr lang="pl-PL" dirty="0" smtClean="0"/>
              <a:t>Wypowiedzenie dotychczasowych warunków pracy lub płacy nie jest wymagane w razie powierzenia pracownikowi, w przypadkach uzasadnionych potrzebami pracodawcy, innej pracy niż określona w umowie o pracę na okres </a:t>
            </a:r>
            <a:r>
              <a:rPr lang="pl-PL" b="1" u="sng" dirty="0" smtClean="0"/>
              <a:t>nieprzekraczający 3 miesięcy</a:t>
            </a:r>
            <a:r>
              <a:rPr lang="pl-PL" b="1" dirty="0" smtClean="0"/>
              <a:t> </a:t>
            </a:r>
            <a:r>
              <a:rPr lang="pl-PL" dirty="0" smtClean="0"/>
              <a:t>w roku kalendarzowym, jeżeli nie powoduje to obniżenia wynagrodzenia i odpowiada kwalifikacjom pracownika.</a:t>
            </a:r>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42844" y="228600"/>
            <a:ext cx="9001156" cy="990600"/>
          </a:xfrm>
        </p:spPr>
        <p:txBody>
          <a:bodyPr>
            <a:normAutofit fontScale="90000"/>
          </a:bodyPr>
          <a:lstStyle/>
          <a:p>
            <a:r>
              <a:rPr lang="pl-PL" dirty="0" smtClean="0"/>
              <a:t>Wypowiedzenie zmieniające w okresie przedemerytalnym</a:t>
            </a:r>
            <a:endParaRPr lang="pl-PL" dirty="0"/>
          </a:p>
        </p:txBody>
      </p:sp>
      <p:sp>
        <p:nvSpPr>
          <p:cNvPr id="2" name="Symbol zastępczy zawartości 1"/>
          <p:cNvSpPr>
            <a:spLocks noGrp="1"/>
          </p:cNvSpPr>
          <p:nvPr>
            <p:ph sz="quarter" idx="1"/>
          </p:nvPr>
        </p:nvSpPr>
        <p:spPr>
          <a:xfrm>
            <a:off x="500034" y="1643050"/>
            <a:ext cx="8401080" cy="4733754"/>
          </a:xfrm>
        </p:spPr>
        <p:txBody>
          <a:bodyPr>
            <a:normAutofit fontScale="92500" lnSpcReduction="10000"/>
          </a:bodyPr>
          <a:lstStyle/>
          <a:p>
            <a:pPr algn="just"/>
            <a:r>
              <a:rPr lang="pl-PL" dirty="0" smtClean="0"/>
              <a:t>Pracodawca może wypowiedzieć warunki pracy lub płacy pracownikowi, o którym mowa w art. 39 (w okresie przedemerytalnym), jeżeli wypowiedzenie stało się konieczne ze względu na:</a:t>
            </a:r>
          </a:p>
          <a:p>
            <a:pPr lvl="1" algn="just"/>
            <a:r>
              <a:rPr lang="pl-PL" dirty="0" smtClean="0"/>
              <a:t>wprowadzenie nowych zasad wynagradzania dotyczących ogółu pracowników zatrudnionych u danego pracodawcy lub tej ich grupy, do której pracownik należy;</a:t>
            </a:r>
          </a:p>
          <a:p>
            <a:pPr lvl="1" algn="just"/>
            <a:r>
              <a:rPr lang="pl-PL" dirty="0" smtClean="0"/>
              <a:t>stwierdzoną orzeczeniem lekarskim utratę zdolności do wykonywania dotychczasowej pracy albo niezawinioną przez pracownika utratę uprawnień koniecznych do jej wykonywania.</a:t>
            </a:r>
          </a:p>
          <a:p>
            <a:pPr lvl="1"/>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6740307"/>
          </a:xfrm>
          <a:prstGeom prst="rect">
            <a:avLst/>
          </a:prstGeom>
        </p:spPr>
        <p:txBody>
          <a:bodyPr wrap="square">
            <a:spAutoFit/>
          </a:bodyPr>
          <a:lstStyle/>
          <a:p>
            <a:pPr algn="just">
              <a:buNone/>
            </a:pPr>
            <a:r>
              <a:rPr lang="pl-PL" b="1" dirty="0" smtClean="0">
                <a:effectLst>
                  <a:outerShdw blurRad="38100" dist="38100" dir="2700000" algn="tl">
                    <a:srgbClr val="000000">
                      <a:alpha val="43137"/>
                    </a:srgbClr>
                  </a:outerShdw>
                </a:effectLst>
              </a:rPr>
              <a:t>KAZUS </a:t>
            </a:r>
            <a:r>
              <a:rPr lang="pl-PL" b="1" dirty="0" smtClean="0">
                <a:effectLst>
                  <a:outerShdw blurRad="38100" dist="38100" dir="2700000" algn="tl">
                    <a:srgbClr val="000000">
                      <a:alpha val="43137"/>
                    </a:srgbClr>
                  </a:outerShdw>
                </a:effectLst>
              </a:rPr>
              <a:t>3</a:t>
            </a:r>
            <a:endParaRPr lang="pl-PL" b="1" dirty="0" smtClean="0">
              <a:effectLst>
                <a:outerShdw blurRad="38100" dist="38100" dir="2700000" algn="tl">
                  <a:srgbClr val="000000">
                    <a:alpha val="43137"/>
                  </a:srgbClr>
                </a:outerShdw>
              </a:effectLst>
            </a:endParaRPr>
          </a:p>
          <a:p>
            <a:pPr algn="just">
              <a:buNone/>
            </a:pPr>
            <a:endParaRPr lang="pl-PL" b="1" dirty="0" smtClean="0">
              <a:effectLst>
                <a:outerShdw blurRad="38100" dist="38100" dir="2700000" algn="tl">
                  <a:srgbClr val="000000">
                    <a:alpha val="43137"/>
                  </a:srgbClr>
                </a:outerShdw>
              </a:effectLst>
            </a:endParaRPr>
          </a:p>
          <a:p>
            <a:pPr algn="just">
              <a:lnSpc>
                <a:spcPct val="150000"/>
              </a:lnSpc>
              <a:buNone/>
            </a:pPr>
            <a:r>
              <a:rPr lang="pl-PL" i="1" dirty="0" smtClean="0"/>
              <a:t>	Trzej koledzy Mieczysław L., Konstanty Z. i Tomasz F. byli zatrudnieni w firmie transportowej „Droga”. W dniu 5 maja każdy z nich otrzymał od pracodawcy ofertę zawarcia porozumienia o zmianie stosunku pracy. Proponowana zmiana miała polegać na zmianie podstawy zatrudnienia z umowy na czas nieokreślony na umowę na czas określony, inne warunki umowy miały pozostać bez zmian. Propozycję zawarcia porozumienia przyjął tylko Mieczysław L. Jego koledzy, którzy odmówili zawarcia porozumienia, otrzymali 20 maja pismo wypowiadające warunki pracy i płacy. W wypowiedzeniu tym wskazano, że z dniem upływu wypowiedzenia zmianie ulegnie podstawa ich zatrudnienia, a także okres, w którym mogą odmówić przyjęcia nowych warunków pracy i odwołać się do sądu pracy. Konstanty Z. odwołał się do sądu pracy 25 maja. Podczas spotkania 11 czerwca Konstanty Z. poinformował znajomych o wniesieniu sprawy do sądu. Pod wpływem tej informacji oni również postanowili to uczynić. W dniu 23 czerwca Mieczysław L. i Tomasz F. wnieśli do sądu powództwa o uznanie wypowiedzenia i porozumienia za bezskuteczne. </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42852"/>
            <a:ext cx="9144000" cy="2500330"/>
          </a:xfrm>
        </p:spPr>
        <p:txBody>
          <a:bodyPr anchor="t">
            <a:normAutofit/>
          </a:bodyPr>
          <a:lstStyle/>
          <a:p>
            <a:pPr algn="just"/>
            <a:r>
              <a:rPr lang="pl-PL" sz="2400" dirty="0" smtClean="0"/>
              <a:t>Uprawnienia pracownika w razie nieuzasadnionego lub niezgodnego z prawem wypowiedzenia umowy o pracę przez pracodawcę </a:t>
            </a:r>
            <a:endParaRPr lang="pl-PL" sz="2400" dirty="0"/>
          </a:p>
        </p:txBody>
      </p:sp>
      <p:sp>
        <p:nvSpPr>
          <p:cNvPr id="4" name="Symbol zastępczy zawartości 3"/>
          <p:cNvSpPr>
            <a:spLocks noGrp="1"/>
          </p:cNvSpPr>
          <p:nvPr>
            <p:ph sz="quarter" idx="1"/>
          </p:nvPr>
        </p:nvSpPr>
        <p:spPr>
          <a:xfrm>
            <a:off x="457200" y="2714621"/>
            <a:ext cx="8186766" cy="1714512"/>
          </a:xfrm>
        </p:spPr>
        <p:txBody>
          <a:bodyPr/>
          <a:lstStyle/>
          <a:p>
            <a:pPr algn="just"/>
            <a:r>
              <a:rPr lang="pl-PL" dirty="0" smtClean="0"/>
              <a:t>Pracownik może wnieść odwołanie od wypowiedzenia umowy o pracę do sądu pracy</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Ustanie stosunku pracy</a:t>
            </a:r>
            <a:endParaRPr lang="pl-PL" dirty="0"/>
          </a:p>
        </p:txBody>
      </p:sp>
      <p:sp>
        <p:nvSpPr>
          <p:cNvPr id="2" name="Symbol zastępczy zawartości 1"/>
          <p:cNvSpPr>
            <a:spLocks noGrp="1"/>
          </p:cNvSpPr>
          <p:nvPr>
            <p:ph sz="quarter" idx="1"/>
          </p:nvPr>
        </p:nvSpPr>
        <p:spPr>
          <a:xfrm>
            <a:off x="457200" y="1481328"/>
            <a:ext cx="8043890" cy="4525963"/>
          </a:xfrm>
        </p:spPr>
        <p:txBody>
          <a:bodyPr>
            <a:normAutofit lnSpcReduction="10000"/>
          </a:bodyPr>
          <a:lstStyle/>
          <a:p>
            <a:pPr algn="just"/>
            <a:r>
              <a:rPr lang="pl-PL" dirty="0" smtClean="0"/>
              <a:t>Umowa o pracę rozwiązuje się:</a:t>
            </a:r>
          </a:p>
          <a:p>
            <a:pPr algn="just">
              <a:buNone/>
            </a:pPr>
            <a:endParaRPr lang="pl-PL" dirty="0" smtClean="0"/>
          </a:p>
          <a:p>
            <a:pPr lvl="1" algn="just"/>
            <a:r>
              <a:rPr lang="pl-PL" dirty="0" smtClean="0"/>
              <a:t>1) na mocy porozumienia stron;</a:t>
            </a:r>
          </a:p>
          <a:p>
            <a:pPr lvl="1" algn="just"/>
            <a:r>
              <a:rPr lang="pl-PL" dirty="0" smtClean="0"/>
              <a:t>2) przez oświadczenie jednej ze stron z zachowaniem okresu wypowiedzenia (rozwiązanie umowy o pracę za wypowiedzeniem);</a:t>
            </a:r>
          </a:p>
          <a:p>
            <a:pPr lvl="1" algn="just"/>
            <a:r>
              <a:rPr lang="pl-PL" dirty="0" smtClean="0"/>
              <a:t>3) przez oświadczenie jednej ze stron bez zachowania okresu wypowiedzenia (rozwiązanie umowy o pracę bez wypowiedzenia);</a:t>
            </a:r>
          </a:p>
          <a:p>
            <a:pPr lvl="1" algn="just"/>
            <a:r>
              <a:rPr lang="pl-PL" dirty="0" smtClean="0"/>
              <a:t>4) z upływem czasu, na który była zawarta.</a:t>
            </a:r>
          </a:p>
          <a:p>
            <a:endParaRPr lang="pl-PL" dirty="0" smtClean="0"/>
          </a:p>
          <a:p>
            <a:endParaRPr lang="pl-P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142852"/>
            <a:ext cx="9144000" cy="1143000"/>
          </a:xfrm>
        </p:spPr>
        <p:txBody>
          <a:bodyPr>
            <a:noAutofit/>
          </a:bodyPr>
          <a:lstStyle/>
          <a:p>
            <a:pPr algn="just"/>
            <a:r>
              <a:rPr lang="pl-PL" sz="3200" dirty="0" smtClean="0"/>
              <a:t>Roszczenia pracownika przy wypowiedzeniu umowy na czas nieokreślony</a:t>
            </a:r>
            <a:endParaRPr lang="pl-PL" sz="3200" dirty="0"/>
          </a:p>
        </p:txBody>
      </p:sp>
      <p:sp>
        <p:nvSpPr>
          <p:cNvPr id="2" name="Symbol zastępczy zawartości 1"/>
          <p:cNvSpPr>
            <a:spLocks noGrp="1"/>
          </p:cNvSpPr>
          <p:nvPr>
            <p:ph sz="quarter" idx="1"/>
          </p:nvPr>
        </p:nvSpPr>
        <p:spPr>
          <a:xfrm>
            <a:off x="457200" y="2071678"/>
            <a:ext cx="8229600" cy="3935613"/>
          </a:xfrm>
        </p:spPr>
        <p:txBody>
          <a:bodyPr>
            <a:normAutofit lnSpcReduction="10000"/>
          </a:bodyPr>
          <a:lstStyle/>
          <a:p>
            <a:pPr algn="just"/>
            <a:r>
              <a:rPr lang="pl-PL" dirty="0" smtClean="0"/>
              <a:t>Uznanie wypowiedzenia za bezskuteczne</a:t>
            </a:r>
          </a:p>
          <a:p>
            <a:pPr algn="just"/>
            <a:endParaRPr lang="pl-PL" dirty="0" smtClean="0"/>
          </a:p>
          <a:p>
            <a:pPr algn="just"/>
            <a:r>
              <a:rPr lang="pl-PL" dirty="0" smtClean="0"/>
              <a:t>Przywrócenie do pracy na poprzednich warunkach </a:t>
            </a:r>
          </a:p>
          <a:p>
            <a:pPr algn="just"/>
            <a:endParaRPr lang="pl-PL" dirty="0" smtClean="0"/>
          </a:p>
          <a:p>
            <a:pPr algn="just"/>
            <a:r>
              <a:rPr lang="pl-PL" dirty="0" smtClean="0"/>
              <a:t>Odszkodowanie</a:t>
            </a:r>
          </a:p>
          <a:p>
            <a:pPr algn="just"/>
            <a:endParaRPr lang="pl-PL" dirty="0" smtClean="0"/>
          </a:p>
          <a:p>
            <a:pPr algn="just"/>
            <a:r>
              <a:rPr lang="pl-PL" dirty="0" smtClean="0"/>
              <a:t>Art. 45 § 1 k.p. </a:t>
            </a:r>
          </a:p>
          <a:p>
            <a:pPr algn="just"/>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Autofit/>
          </a:bodyPr>
          <a:lstStyle/>
          <a:p>
            <a:pPr algn="just"/>
            <a:r>
              <a:rPr lang="pl-PL" sz="3200" dirty="0" smtClean="0"/>
              <a:t>Nieuwzględnienie roszczeń przez sąd</a:t>
            </a:r>
            <a:endParaRPr lang="pl-PL" sz="3200" dirty="0"/>
          </a:p>
        </p:txBody>
      </p:sp>
      <p:sp>
        <p:nvSpPr>
          <p:cNvPr id="2" name="Symbol zastępczy zawartości 1"/>
          <p:cNvSpPr>
            <a:spLocks noGrp="1"/>
          </p:cNvSpPr>
          <p:nvPr>
            <p:ph sz="quarter" idx="1"/>
          </p:nvPr>
        </p:nvSpPr>
        <p:spPr>
          <a:xfrm>
            <a:off x="428596" y="1643050"/>
            <a:ext cx="8229600" cy="4805192"/>
          </a:xfrm>
        </p:spPr>
        <p:txBody>
          <a:bodyPr>
            <a:normAutofit fontScale="70000" lnSpcReduction="20000"/>
          </a:bodyPr>
          <a:lstStyle/>
          <a:p>
            <a:pPr algn="just"/>
            <a:r>
              <a:rPr lang="pl-PL" dirty="0" smtClean="0"/>
              <a:t>Sąd pracy może </a:t>
            </a:r>
            <a:r>
              <a:rPr lang="pl-PL" b="1" dirty="0" smtClean="0"/>
              <a:t>nie uwzględnić</a:t>
            </a:r>
            <a:r>
              <a:rPr lang="pl-PL" dirty="0" smtClean="0"/>
              <a:t> żądania pracownika uznania wypowiedzenia za bezskuteczne lub przywrócenia do pracy, jeżeli ustali, że uwzględnienie takiego żądania jest </a:t>
            </a:r>
            <a:r>
              <a:rPr lang="pl-PL" b="1" u="sng" dirty="0" smtClean="0"/>
              <a:t>niemożliwe lub niecelowe</a:t>
            </a:r>
            <a:r>
              <a:rPr lang="pl-PL" dirty="0" smtClean="0"/>
              <a:t>; w takim przypadku sąd pracy orzeka </a:t>
            </a:r>
            <a:r>
              <a:rPr lang="pl-PL" b="1" dirty="0" smtClean="0"/>
              <a:t>o odszkodowaniu</a:t>
            </a:r>
            <a:r>
              <a:rPr lang="pl-PL" dirty="0" smtClean="0"/>
              <a:t>.</a:t>
            </a:r>
          </a:p>
          <a:p>
            <a:pPr algn="just"/>
            <a:endParaRPr lang="pl-PL" dirty="0" smtClean="0"/>
          </a:p>
          <a:p>
            <a:pPr algn="just"/>
            <a:r>
              <a:rPr lang="pl-PL" dirty="0" smtClean="0"/>
              <a:t>Powyższego przepisu </a:t>
            </a:r>
            <a:r>
              <a:rPr lang="pl-PL" b="1" dirty="0" smtClean="0"/>
              <a:t>nie stosuje się </a:t>
            </a:r>
            <a:r>
              <a:rPr lang="pl-PL" dirty="0" smtClean="0"/>
              <a:t>do pracowników, </a:t>
            </a:r>
          </a:p>
          <a:p>
            <a:pPr lvl="1" algn="just"/>
            <a:r>
              <a:rPr lang="pl-PL" dirty="0" smtClean="0"/>
              <a:t>w okresie ochrony przedemerytalnej,</a:t>
            </a:r>
          </a:p>
          <a:p>
            <a:pPr lvl="1" algn="just"/>
            <a:r>
              <a:rPr lang="pl-PL" dirty="0" smtClean="0"/>
              <a:t>w ciąży lub w okresie urlopu macierzyńskiego,</a:t>
            </a:r>
          </a:p>
          <a:p>
            <a:pPr lvl="1" algn="just"/>
            <a:r>
              <a:rPr lang="pl-PL" dirty="0" smtClean="0"/>
              <a:t>o których mowa w przepisach szczególnych dotyczących ochrony pracowników przed wypowiedzeniem lub rozwiązaniem umowy o pracę, </a:t>
            </a:r>
          </a:p>
          <a:p>
            <a:pPr lvl="1" algn="just"/>
            <a:endParaRPr lang="pl-PL" dirty="0" smtClean="0"/>
          </a:p>
          <a:p>
            <a:pPr algn="just">
              <a:buNone/>
            </a:pPr>
            <a:r>
              <a:rPr lang="pl-PL" dirty="0" smtClean="0"/>
              <a:t>	chyba że uwzględnienie żądania pracownika przywrócenia do pracy jest niemożliwe z przyczyn określonych w art. 41</a:t>
            </a:r>
            <a:r>
              <a:rPr lang="pl-PL" baseline="30000" dirty="0" smtClean="0"/>
              <a:t>1</a:t>
            </a:r>
            <a:r>
              <a:rPr lang="pl-PL" dirty="0" smtClean="0"/>
              <a:t> k.p. (upadłość lub likwidacja pracodawcy); w takim przypadku sąd pracy orzeka</a:t>
            </a:r>
            <a:r>
              <a:rPr lang="pl-PL" b="1" dirty="0" smtClean="0"/>
              <a:t> o odszkodowaniu</a:t>
            </a:r>
            <a:r>
              <a:rPr lang="pl-PL" dirty="0" smtClean="0"/>
              <a:t>.</a:t>
            </a:r>
          </a:p>
          <a:p>
            <a:pPr algn="just"/>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Odszkodowanie </a:t>
            </a:r>
            <a:endParaRPr lang="pl-PL" dirty="0"/>
          </a:p>
        </p:txBody>
      </p:sp>
      <p:sp>
        <p:nvSpPr>
          <p:cNvPr id="2" name="Symbol zastępczy zawartości 1"/>
          <p:cNvSpPr>
            <a:spLocks noGrp="1"/>
          </p:cNvSpPr>
          <p:nvPr>
            <p:ph sz="quarter" idx="1"/>
          </p:nvPr>
        </p:nvSpPr>
        <p:spPr/>
        <p:txBody>
          <a:bodyPr/>
          <a:lstStyle/>
          <a:p>
            <a:pPr algn="just"/>
            <a:r>
              <a:rPr lang="pl-PL" dirty="0" smtClean="0"/>
              <a:t>Odszkodowanie przysługuje w wysokości wynagrodzenia za okres </a:t>
            </a:r>
            <a:r>
              <a:rPr lang="pl-PL" b="1" u="sng" dirty="0" smtClean="0"/>
              <a:t>od 2 tygodni do 3 miesięcy</a:t>
            </a:r>
            <a:r>
              <a:rPr lang="pl-PL" dirty="0" smtClean="0"/>
              <a:t>, </a:t>
            </a:r>
            <a:r>
              <a:rPr lang="pl-PL" b="1" dirty="0" smtClean="0"/>
              <a:t>nie niższej jednak od wynagrodzenia za okres wypowiedzenia</a:t>
            </a:r>
            <a:r>
              <a:rPr lang="pl-PL" dirty="0" smtClean="0"/>
              <a:t>.</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330711" y="274638"/>
            <a:ext cx="8527570" cy="1143000"/>
          </a:xfrm>
        </p:spPr>
        <p:txBody>
          <a:bodyPr>
            <a:noAutofit/>
          </a:bodyPr>
          <a:lstStyle/>
          <a:p>
            <a:pPr algn="just"/>
            <a:r>
              <a:rPr lang="pl-PL" sz="3200" dirty="0" smtClean="0"/>
              <a:t>Przywrócenie do pracy - wynagrodzenie</a:t>
            </a:r>
            <a:endParaRPr lang="pl-PL" sz="3200" dirty="0"/>
          </a:p>
        </p:txBody>
      </p:sp>
      <p:sp>
        <p:nvSpPr>
          <p:cNvPr id="2" name="Symbol zastępczy zawartości 1"/>
          <p:cNvSpPr>
            <a:spLocks noGrp="1"/>
          </p:cNvSpPr>
          <p:nvPr>
            <p:ph sz="quarter" idx="1"/>
          </p:nvPr>
        </p:nvSpPr>
        <p:spPr>
          <a:xfrm>
            <a:off x="428596" y="1643050"/>
            <a:ext cx="8215370" cy="4733754"/>
          </a:xfrm>
        </p:spPr>
        <p:txBody>
          <a:bodyPr>
            <a:normAutofit fontScale="77500" lnSpcReduction="20000"/>
          </a:bodyPr>
          <a:lstStyle/>
          <a:p>
            <a:pPr algn="just"/>
            <a:r>
              <a:rPr lang="pl-PL" dirty="0" smtClean="0"/>
              <a:t>Pracownikowi, który podjął pracę w wyniku przywrócenia do pracy, przysługuje wynagrodzenie </a:t>
            </a:r>
            <a:r>
              <a:rPr lang="pl-PL" b="1" u="sng" dirty="0" smtClean="0"/>
              <a:t>za czas pozostawania bez pracy</a:t>
            </a:r>
            <a:r>
              <a:rPr lang="pl-PL" dirty="0" smtClean="0"/>
              <a:t>, </a:t>
            </a:r>
            <a:r>
              <a:rPr lang="pl-PL" b="1" dirty="0" smtClean="0"/>
              <a:t>nie więcej jednak niż za 2 miesiące, a gdy okres wypowiedzenia wynosił 3 miesiące - nie więcej niż za 1 miesiąc</a:t>
            </a:r>
            <a:r>
              <a:rPr lang="pl-PL" dirty="0" smtClean="0"/>
              <a:t>. </a:t>
            </a:r>
          </a:p>
          <a:p>
            <a:pPr algn="just"/>
            <a:endParaRPr lang="pl-PL" dirty="0" smtClean="0"/>
          </a:p>
          <a:p>
            <a:pPr algn="just"/>
            <a:r>
              <a:rPr lang="pl-PL" dirty="0" smtClean="0"/>
              <a:t>Jeżeli umowę o pracę rozwiązano z pracownikiem w okresie przedemerytalnym, albo z pracownicą w okresie ciąży lub urlopu macierzyńskiego, wynagrodzenie przysługuje </a:t>
            </a:r>
            <a:r>
              <a:rPr lang="pl-PL" b="1" u="sng" dirty="0" smtClean="0"/>
              <a:t>za cały czas pozostawania bez pracy</a:t>
            </a:r>
            <a:r>
              <a:rPr lang="pl-PL" dirty="0" smtClean="0"/>
              <a:t>; dotyczy to także przypadku, gdy rozwiązano umowę o pracę z pracownikiem - ojcem wychowującym dziecko w okresie korzystania z urlopu macierzyńskiego albo gdy rozwiązanie umowy o pracę podlega ograniczeniu z mocy przepisu szczególnego.</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sz="3200" dirty="0" smtClean="0"/>
              <a:t>Odmowa ponownego zatrudnienia</a:t>
            </a:r>
            <a:endParaRPr lang="pl-PL" sz="3200" dirty="0"/>
          </a:p>
        </p:txBody>
      </p:sp>
      <p:sp>
        <p:nvSpPr>
          <p:cNvPr id="2" name="Symbol zastępczy zawartości 1"/>
          <p:cNvSpPr>
            <a:spLocks noGrp="1"/>
          </p:cNvSpPr>
          <p:nvPr>
            <p:ph sz="quarter" idx="1"/>
          </p:nvPr>
        </p:nvSpPr>
        <p:spPr>
          <a:xfrm>
            <a:off x="428596" y="1714488"/>
            <a:ext cx="8229600" cy="4233687"/>
          </a:xfrm>
        </p:spPr>
        <p:txBody>
          <a:bodyPr>
            <a:normAutofit fontScale="77500" lnSpcReduction="20000"/>
          </a:bodyPr>
          <a:lstStyle/>
          <a:p>
            <a:pPr algn="just"/>
            <a:r>
              <a:rPr lang="pl-PL" dirty="0" smtClean="0"/>
              <a:t>Pracodawca może odmówić ponownego zatrudnienia pracownika, jeżeli </a:t>
            </a:r>
            <a:r>
              <a:rPr lang="pl-PL" b="1" u="sng" dirty="0" smtClean="0"/>
              <a:t>w ciągu 7 dni </a:t>
            </a:r>
            <a:r>
              <a:rPr lang="pl-PL" dirty="0" smtClean="0"/>
              <a:t>od przywrócenia do pracy nie zgłosił on gotowości niezwłocznego podjęcia pracy, chyba że przekroczenie terminu nastąpiło z przyczyn niezależnych od pracownika.</a:t>
            </a:r>
          </a:p>
          <a:p>
            <a:pPr algn="just"/>
            <a:endParaRPr lang="pl-PL" dirty="0" smtClean="0"/>
          </a:p>
          <a:p>
            <a:pPr algn="just"/>
            <a:r>
              <a:rPr lang="pl-PL" dirty="0" smtClean="0"/>
              <a:t>Pracownik, który przed przywróceniem do pracy podjął zatrudnienie u innego pracodawcy, może bez wypowiedzenia, </a:t>
            </a:r>
            <a:r>
              <a:rPr lang="pl-PL" b="1" dirty="0" smtClean="0"/>
              <a:t>za </a:t>
            </a:r>
            <a:r>
              <a:rPr lang="pl-PL" b="1" u="sng" dirty="0" smtClean="0"/>
              <a:t>trzydniowym uprzedzeniem</a:t>
            </a:r>
            <a:r>
              <a:rPr lang="pl-PL" b="1" dirty="0" smtClean="0"/>
              <a:t>, rozwiązać umowę o pracę z tym pracodawcą w ciągu 7 dni od przywrócenia do pracy</a:t>
            </a:r>
            <a:r>
              <a:rPr lang="pl-PL" dirty="0" smtClean="0"/>
              <a:t>. Rozwiązanie umowy w tym trybie pociąga za sobą skutki, jakie przepisy prawa wiążą z rozwiązaniem umowy o pracę przez pracodawcę za wypowiedzeniem.</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Rozwiązanie umowy o pracę za porozumieniem stron </a:t>
            </a:r>
            <a:endParaRPr lang="pl-PL" dirty="0"/>
          </a:p>
        </p:txBody>
      </p:sp>
      <p:sp>
        <p:nvSpPr>
          <p:cNvPr id="2" name="Symbol zastępczy zawartości 1"/>
          <p:cNvSpPr>
            <a:spLocks noGrp="1"/>
          </p:cNvSpPr>
          <p:nvPr>
            <p:ph sz="quarter" idx="1"/>
          </p:nvPr>
        </p:nvSpPr>
        <p:spPr/>
        <p:txBody>
          <a:bodyPr/>
          <a:lstStyle/>
          <a:p>
            <a:pPr algn="just"/>
            <a:r>
              <a:rPr lang="pl-PL" dirty="0" smtClean="0"/>
              <a:t>Zgodne oświadczenie woli pracownika i pracodawcy</a:t>
            </a:r>
          </a:p>
          <a:p>
            <a:pPr algn="just">
              <a:buNone/>
            </a:pPr>
            <a:endParaRPr lang="pl-PL" dirty="0" smtClean="0"/>
          </a:p>
          <a:p>
            <a:pPr algn="just"/>
            <a:r>
              <a:rPr lang="pl-PL" dirty="0" smtClean="0"/>
              <a:t>Nie ma ograniczeń, wynika ze swobody kształtowania stosunku prawnego przez strony</a:t>
            </a:r>
          </a:p>
          <a:p>
            <a:pPr algn="just">
              <a:buNone/>
            </a:pPr>
            <a:endParaRPr lang="pl-PL" dirty="0" smtClean="0"/>
          </a:p>
          <a:p>
            <a:pPr algn="just"/>
            <a:r>
              <a:rPr lang="pl-PL" dirty="0" smtClean="0"/>
              <a:t>Brak zastrzeżenia o formie pisemnej</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Rozwiązanie umowy o pracę za wypowiedzeniem </a:t>
            </a:r>
            <a:endParaRPr lang="pl-PL" dirty="0"/>
          </a:p>
        </p:txBody>
      </p:sp>
      <p:sp>
        <p:nvSpPr>
          <p:cNvPr id="2" name="Symbol zastępczy zawartości 1"/>
          <p:cNvSpPr>
            <a:spLocks noGrp="1"/>
          </p:cNvSpPr>
          <p:nvPr>
            <p:ph sz="quarter" idx="1"/>
          </p:nvPr>
        </p:nvSpPr>
        <p:spPr/>
        <p:txBody>
          <a:bodyPr/>
          <a:lstStyle/>
          <a:p>
            <a:pPr algn="just"/>
            <a:r>
              <a:rPr lang="pl-PL" dirty="0" smtClean="0"/>
              <a:t>Każda ze stron może rozwiązać umowę o pracę za wypowiedzeniem.</a:t>
            </a:r>
          </a:p>
          <a:p>
            <a:pPr algn="just"/>
            <a:endParaRPr lang="pl-PL" dirty="0" smtClean="0"/>
          </a:p>
          <a:p>
            <a:pPr algn="just"/>
            <a:r>
              <a:rPr lang="pl-PL" dirty="0" smtClean="0"/>
              <a:t>Rozwiązanie umowy o pracę następuje z upływem okresu wypowiedzenia.</a:t>
            </a:r>
          </a:p>
          <a:p>
            <a:pPr algn="just"/>
            <a:endParaRPr lang="pl-PL" dirty="0" smtClean="0"/>
          </a:p>
          <a:p>
            <a:pPr algn="just"/>
            <a:r>
              <a:rPr lang="pl-PL" dirty="0" smtClean="0"/>
              <a:t>Oświadczenie każdej ze stron powinno nastąpić na piśmie. </a:t>
            </a:r>
          </a:p>
          <a:p>
            <a:pPr algn="just"/>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smtClean="0"/>
              <a:t>Rozwiązanie umowy o pracę za wypowiedzeniem </a:t>
            </a:r>
            <a:endParaRPr lang="pl-PL" dirty="0"/>
          </a:p>
        </p:txBody>
      </p:sp>
      <p:sp>
        <p:nvSpPr>
          <p:cNvPr id="2" name="Symbol zastępczy zawartości 1"/>
          <p:cNvSpPr>
            <a:spLocks noGrp="1"/>
          </p:cNvSpPr>
          <p:nvPr>
            <p:ph sz="quarter" idx="1"/>
          </p:nvPr>
        </p:nvSpPr>
        <p:spPr>
          <a:xfrm>
            <a:off x="457200" y="1481328"/>
            <a:ext cx="8258204" cy="4525963"/>
          </a:xfrm>
        </p:spPr>
        <p:txBody>
          <a:bodyPr>
            <a:normAutofit fontScale="92500" lnSpcReduction="10000"/>
          </a:bodyPr>
          <a:lstStyle/>
          <a:p>
            <a:pPr algn="just"/>
            <a:r>
              <a:rPr lang="pl-PL" dirty="0" smtClean="0"/>
              <a:t>W oświadczeniu pracodawcy o wypowiedzeniu umowy o pracę zawartej </a:t>
            </a:r>
            <a:r>
              <a:rPr lang="pl-PL" b="1" u="sng" dirty="0" smtClean="0"/>
              <a:t>na czas nieokreślony</a:t>
            </a:r>
            <a:r>
              <a:rPr lang="pl-PL" b="1" dirty="0" smtClean="0"/>
              <a:t> </a:t>
            </a:r>
            <a:r>
              <a:rPr lang="pl-PL" dirty="0" smtClean="0"/>
              <a:t>powinna być wskazana przyczyna uzasadniająca wypowiedzenia.</a:t>
            </a:r>
          </a:p>
          <a:p>
            <a:pPr algn="just"/>
            <a:endParaRPr lang="pl-PL" dirty="0" smtClean="0"/>
          </a:p>
          <a:p>
            <a:pPr algn="just"/>
            <a:r>
              <a:rPr lang="pl-PL" dirty="0" smtClean="0"/>
              <a:t>W oświadczeniu pracodawcy o wypowiedzeniu umowy o pracę powinno być zawarte pouczenie o przysługującym pracownikowi prawie odwołania do sądu pracy. </a:t>
            </a:r>
          </a:p>
          <a:p>
            <a:pPr lvl="1" algn="just"/>
            <a:r>
              <a:rPr lang="pl-PL" dirty="0" smtClean="0"/>
              <a:t>Zob. art. 264 § 1 k.p. – 21 dni od dnia doręczenia wypowiedzenia. </a:t>
            </a:r>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dirty="0" smtClean="0"/>
              <a:t>Okres wypowiedzenia</a:t>
            </a:r>
            <a:endParaRPr lang="pl-PL" dirty="0"/>
          </a:p>
        </p:txBody>
      </p:sp>
      <p:sp>
        <p:nvSpPr>
          <p:cNvPr id="2" name="Symbol zastępczy zawartości 1"/>
          <p:cNvSpPr>
            <a:spLocks noGrp="1"/>
          </p:cNvSpPr>
          <p:nvPr>
            <p:ph sz="quarter" idx="1"/>
          </p:nvPr>
        </p:nvSpPr>
        <p:spPr/>
        <p:txBody>
          <a:bodyPr/>
          <a:lstStyle/>
          <a:p>
            <a:pPr algn="just"/>
            <a:r>
              <a:rPr lang="pl-PL" dirty="0" smtClean="0"/>
              <a:t>Czas po upływie którego następuje rozwiązanie stosunku pracy.</a:t>
            </a:r>
          </a:p>
          <a:p>
            <a:pPr algn="just"/>
            <a:endParaRPr lang="pl-PL" dirty="0" smtClean="0"/>
          </a:p>
          <a:p>
            <a:pPr algn="just"/>
            <a:r>
              <a:rPr lang="pl-PL" dirty="0" smtClean="0"/>
              <a:t>Okres wypowiedzenia umowy o pracę obejmujący tydzień lub miesiąc albo ich wielokrotność kończy się odpowiednio </a:t>
            </a:r>
            <a:r>
              <a:rPr lang="pl-PL" b="1" u="sng" dirty="0" smtClean="0"/>
              <a:t>w sobotę lub w ostatnim dniu miesiąca</a:t>
            </a:r>
            <a:r>
              <a:rPr lang="pl-PL" dirty="0" smtClean="0"/>
              <a:t>.</a:t>
            </a:r>
          </a:p>
          <a:p>
            <a:pPr>
              <a:buNone/>
            </a:pP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algn="just"/>
            <a:r>
              <a:rPr lang="pl-PL" dirty="0" smtClean="0"/>
              <a:t>Okres wypowiedzenia umowy na okres próbny</a:t>
            </a:r>
            <a:endParaRPr lang="pl-PL" dirty="0"/>
          </a:p>
        </p:txBody>
      </p:sp>
      <p:sp>
        <p:nvSpPr>
          <p:cNvPr id="2" name="Symbol zastępczy zawartości 1"/>
          <p:cNvSpPr>
            <a:spLocks noGrp="1"/>
          </p:cNvSpPr>
          <p:nvPr>
            <p:ph sz="quarter" idx="1"/>
          </p:nvPr>
        </p:nvSpPr>
        <p:spPr>
          <a:xfrm>
            <a:off x="457200" y="1481328"/>
            <a:ext cx="8115328" cy="4525963"/>
          </a:xfrm>
        </p:spPr>
        <p:txBody>
          <a:bodyPr/>
          <a:lstStyle/>
          <a:p>
            <a:pPr algn="just"/>
            <a:r>
              <a:rPr lang="pl-PL" dirty="0" smtClean="0"/>
              <a:t>Okres wypowiedzenia umowy o pracę zawartej na okres próbny wynosi:</a:t>
            </a:r>
          </a:p>
          <a:p>
            <a:pPr algn="just"/>
            <a:endParaRPr lang="pl-PL" dirty="0" smtClean="0"/>
          </a:p>
          <a:p>
            <a:pPr lvl="1" algn="just"/>
            <a:r>
              <a:rPr lang="pl-PL" b="1" dirty="0" smtClean="0"/>
              <a:t>3 dni robocze</a:t>
            </a:r>
            <a:r>
              <a:rPr lang="pl-PL" dirty="0" smtClean="0"/>
              <a:t>, jeżeli okres próbny nie przekracza 2 tygodni;</a:t>
            </a:r>
          </a:p>
          <a:p>
            <a:pPr lvl="1" algn="just"/>
            <a:r>
              <a:rPr lang="pl-PL" b="1" dirty="0" smtClean="0"/>
              <a:t>1 tydzień</a:t>
            </a:r>
            <a:r>
              <a:rPr lang="pl-PL" dirty="0" smtClean="0"/>
              <a:t>, jeżeli okres próbny jest dłuższy niż 2 tygodnie;</a:t>
            </a:r>
          </a:p>
          <a:p>
            <a:pPr lvl="1" algn="just"/>
            <a:r>
              <a:rPr lang="pl-PL" b="1" dirty="0" smtClean="0"/>
              <a:t>2 tygodnie</a:t>
            </a:r>
            <a:r>
              <a:rPr lang="pl-PL" dirty="0" smtClean="0"/>
              <a:t>, jeżeli okres próbny wynosi 3 miesiące.</a:t>
            </a:r>
          </a:p>
          <a:p>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algn="just"/>
            <a:r>
              <a:rPr lang="pl-PL" dirty="0" smtClean="0"/>
              <a:t>Okres wypowiedzenia umów na czas nieokreślony i czas określony</a:t>
            </a:r>
            <a:endParaRPr lang="pl-PL" dirty="0"/>
          </a:p>
        </p:txBody>
      </p:sp>
      <p:sp>
        <p:nvSpPr>
          <p:cNvPr id="2" name="Symbol zastępczy zawartości 1"/>
          <p:cNvSpPr>
            <a:spLocks noGrp="1"/>
          </p:cNvSpPr>
          <p:nvPr>
            <p:ph sz="quarter" idx="1"/>
          </p:nvPr>
        </p:nvSpPr>
        <p:spPr>
          <a:xfrm>
            <a:off x="357158" y="1481328"/>
            <a:ext cx="8572560" cy="4525963"/>
          </a:xfrm>
        </p:spPr>
        <p:txBody>
          <a:bodyPr>
            <a:normAutofit fontScale="92500" lnSpcReduction="10000"/>
          </a:bodyPr>
          <a:lstStyle/>
          <a:p>
            <a:pPr algn="just"/>
            <a:r>
              <a:rPr lang="pl-PL" dirty="0" smtClean="0"/>
              <a:t>Okres wypowiedzenia umowy o pracę zawartej na </a:t>
            </a:r>
            <a:r>
              <a:rPr lang="pl-PL" b="1" u="sng" dirty="0" smtClean="0"/>
              <a:t>czas nieokreślony</a:t>
            </a:r>
            <a:r>
              <a:rPr lang="pl-PL" b="1" dirty="0" smtClean="0"/>
              <a:t> </a:t>
            </a:r>
            <a:r>
              <a:rPr lang="pl-PL" dirty="0" smtClean="0"/>
              <a:t>i umowy o pracę zawartej na </a:t>
            </a:r>
            <a:r>
              <a:rPr lang="pl-PL" b="1" u="sng" dirty="0" smtClean="0"/>
              <a:t>czas określony</a:t>
            </a:r>
            <a:r>
              <a:rPr lang="pl-PL" b="1" dirty="0" smtClean="0"/>
              <a:t> </a:t>
            </a:r>
            <a:r>
              <a:rPr lang="pl-PL" dirty="0" smtClean="0"/>
              <a:t>jest uzależniony od okresu zatrudnienia u danego pracodawcy i wynosi:</a:t>
            </a:r>
          </a:p>
          <a:p>
            <a:pPr algn="just"/>
            <a:endParaRPr lang="pl-PL" dirty="0" smtClean="0"/>
          </a:p>
          <a:p>
            <a:pPr lvl="1" algn="just"/>
            <a:r>
              <a:rPr lang="pl-PL" b="1" dirty="0" smtClean="0"/>
              <a:t>2 tygodnie</a:t>
            </a:r>
            <a:r>
              <a:rPr lang="pl-PL" dirty="0" smtClean="0"/>
              <a:t>, jeżeli pracownik był zatrudniony krócej niż 6 miesięcy;</a:t>
            </a:r>
          </a:p>
          <a:p>
            <a:pPr lvl="1" algn="just"/>
            <a:r>
              <a:rPr lang="pl-PL" b="1" dirty="0" smtClean="0"/>
              <a:t>1 miesiąc</a:t>
            </a:r>
            <a:r>
              <a:rPr lang="pl-PL" dirty="0" smtClean="0"/>
              <a:t>, jeżeli pracownik był zatrudniony co najmniej 6 miesięcy;</a:t>
            </a:r>
          </a:p>
          <a:p>
            <a:pPr lvl="1" algn="just"/>
            <a:r>
              <a:rPr lang="pl-PL" b="1" dirty="0" smtClean="0"/>
              <a:t>3 miesiące</a:t>
            </a:r>
            <a:r>
              <a:rPr lang="pl-PL" dirty="0" smtClean="0"/>
              <a:t>, jeżeli pracownik był zatrudniony co najmniej 3 lata.</a:t>
            </a:r>
          </a:p>
          <a:p>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Średni">
  <a:themeElements>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Śred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Średni">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1153</TotalTime>
  <Words>1428</Words>
  <Application>Microsoft Office PowerPoint</Application>
  <PresentationFormat>Pokaz na ekranie (4:3)</PresentationFormat>
  <Paragraphs>157</Paragraphs>
  <Slides>34</Slides>
  <Notes>0</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Średni</vt:lpstr>
      <vt:lpstr>Podstawy prawa pracy i Zabezpieczenia społecznego</vt:lpstr>
      <vt:lpstr>Slajd 2</vt:lpstr>
      <vt:lpstr>Ustanie stosunku pracy</vt:lpstr>
      <vt:lpstr>Rozwiązanie umowy o pracę za porozumieniem stron </vt:lpstr>
      <vt:lpstr>Rozwiązanie umowy o pracę za wypowiedzeniem </vt:lpstr>
      <vt:lpstr>Rozwiązanie umowy o pracę za wypowiedzeniem </vt:lpstr>
      <vt:lpstr>Okres wypowiedzenia</vt:lpstr>
      <vt:lpstr>Okres wypowiedzenia umowy na okres próbny</vt:lpstr>
      <vt:lpstr>Okres wypowiedzenia umów na czas nieokreślony i czas określony</vt:lpstr>
      <vt:lpstr>Okres wypowiedzenia umów na czas nieokreślony i czas określony</vt:lpstr>
      <vt:lpstr>Wcześniejszy termin rozwiązania umów na czas nieokreślony i czas określony</vt:lpstr>
      <vt:lpstr>Okres wypowiedzenia - likwidacja lub upadłość pracodawcy</vt:lpstr>
      <vt:lpstr>Zwolnienie z obowiązku świadczenia pracy </vt:lpstr>
      <vt:lpstr>Powszechna ochrona przed wypowiedzeniem</vt:lpstr>
      <vt:lpstr>Rozwiązanie umowy o pracę na czas nieokreślony za wypowiedzeniem</vt:lpstr>
      <vt:lpstr>Przyczyny uzasadniające wypowiedzenie umowy o pracę</vt:lpstr>
      <vt:lpstr>Slajd 17</vt:lpstr>
      <vt:lpstr>Szczególna ochrona przed wypowiedzeniem </vt:lpstr>
      <vt:lpstr>Szczególna ochrona przed wypowiedzeniem </vt:lpstr>
      <vt:lpstr>Szczególna ochrona przed wypowiedzeniem </vt:lpstr>
      <vt:lpstr>Szczególna ochrona przed wypowiedzeniem </vt:lpstr>
      <vt:lpstr>Szczególna ochrona przed wypowiedzeniem </vt:lpstr>
      <vt:lpstr>Slajd 23</vt:lpstr>
      <vt:lpstr>Wypowiedzenie zmieniające</vt:lpstr>
      <vt:lpstr>Wypowiedzenie zmieniające</vt:lpstr>
      <vt:lpstr>Polecenie zmieniające</vt:lpstr>
      <vt:lpstr>Wypowiedzenie zmieniające w okresie przedemerytalnym</vt:lpstr>
      <vt:lpstr>Slajd 28</vt:lpstr>
      <vt:lpstr>Uprawnienia pracownika w razie nieuzasadnionego lub niezgodnego z prawem wypowiedzenia umowy o pracę przez pracodawcę </vt:lpstr>
      <vt:lpstr>Roszczenia pracownika przy wypowiedzeniu umowy na czas nieokreślony</vt:lpstr>
      <vt:lpstr>Nieuwzględnienie roszczeń przez sąd</vt:lpstr>
      <vt:lpstr>Odszkodowanie </vt:lpstr>
      <vt:lpstr>Przywrócenie do pracy - wynagrodzenie</vt:lpstr>
      <vt:lpstr>Odmowa ponownego zatrudnienia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prawa pracy</dc:title>
  <dc:creator>Michał</dc:creator>
  <cp:lastModifiedBy>Michał Budny</cp:lastModifiedBy>
  <cp:revision>59</cp:revision>
  <dcterms:created xsi:type="dcterms:W3CDTF">2018-03-03T16:18:58Z</dcterms:created>
  <dcterms:modified xsi:type="dcterms:W3CDTF">2018-10-21T15:10:02Z</dcterms:modified>
</cp:coreProperties>
</file>