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4" r:id="rId2"/>
    <p:sldId id="263" r:id="rId3"/>
    <p:sldId id="264" r:id="rId4"/>
    <p:sldId id="267" r:id="rId5"/>
    <p:sldId id="266" r:id="rId6"/>
    <p:sldId id="268" r:id="rId7"/>
    <p:sldId id="269" r:id="rId8"/>
    <p:sldId id="271" r:id="rId9"/>
    <p:sldId id="272" r:id="rId10"/>
    <p:sldId id="270" r:id="rId11"/>
    <p:sldId id="273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5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0662715-A202-4F11-8B00-10A1B1F50F89}" type="datetimeFigureOut">
              <a:rPr lang="pl-PL" smtClean="0"/>
              <a:pPr/>
              <a:t>2018-11-04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DC130B-E797-48AE-B9B4-5B2DCA2AFE4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2715-A202-4F11-8B00-10A1B1F50F89}" type="datetimeFigureOut">
              <a:rPr lang="pl-PL" smtClean="0"/>
              <a:pPr/>
              <a:t>2018-11-04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130B-E797-48AE-B9B4-5B2DCA2AFE4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0662715-A202-4F11-8B00-10A1B1F50F89}" type="datetimeFigureOut">
              <a:rPr lang="pl-PL" smtClean="0"/>
              <a:pPr/>
              <a:t>2018-11-04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Prostokąt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7DC130B-E797-48AE-B9B4-5B2DCA2AFE4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2715-A202-4F11-8B00-10A1B1F50F89}" type="datetimeFigureOut">
              <a:rPr lang="pl-PL" smtClean="0"/>
              <a:pPr/>
              <a:t>2018-11-04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DC130B-E797-48AE-B9B4-5B2DCA2AFE4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Prostokąt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2715-A202-4F11-8B00-10A1B1F50F89}" type="datetimeFigureOut">
              <a:rPr lang="pl-PL" smtClean="0"/>
              <a:pPr/>
              <a:t>2018-11-04</a:t>
            </a:fld>
            <a:endParaRPr lang="pl-PL"/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7DC130B-E797-48AE-B9B4-5B2DCA2AFE4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0662715-A202-4F11-8B00-10A1B1F50F89}" type="datetimeFigureOut">
              <a:rPr lang="pl-PL" smtClean="0"/>
              <a:pPr/>
              <a:t>2018-11-04</a:t>
            </a:fld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DC130B-E797-48AE-B9B4-5B2DCA2AFE4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0662715-A202-4F11-8B00-10A1B1F50F89}" type="datetimeFigureOut">
              <a:rPr lang="pl-PL" smtClean="0"/>
              <a:pPr/>
              <a:t>2018-11-04</a:t>
            </a:fld>
            <a:endParaRPr lang="pl-PL"/>
          </a:p>
        </p:txBody>
      </p:sp>
      <p:sp>
        <p:nvSpPr>
          <p:cNvPr id="12" name="Symbol zastępczy numeru slajd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DC130B-E797-48AE-B9B4-5B2DCA2AFE4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l-PL"/>
          </a:p>
        </p:txBody>
      </p:sp>
      <p:sp>
        <p:nvSpPr>
          <p:cNvPr id="16" name="Symbol zastępczy tekst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5" name="Symbol zastępczy tekst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2715-A202-4F11-8B00-10A1B1F50F89}" type="datetimeFigureOut">
              <a:rPr lang="pl-PL" smtClean="0"/>
              <a:pPr/>
              <a:t>2018-11-04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DC130B-E797-48AE-B9B4-5B2DCA2AFE4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2715-A202-4F11-8B00-10A1B1F50F89}" type="datetimeFigureOut">
              <a:rPr lang="pl-PL" smtClean="0"/>
              <a:pPr/>
              <a:t>2018-11-04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DC130B-E797-48AE-B9B4-5B2DCA2AFE4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2715-A202-4F11-8B00-10A1B1F50F89}" type="datetimeFigureOut">
              <a:rPr lang="pl-PL" smtClean="0"/>
              <a:pPr/>
              <a:t>2018-11-04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DC130B-E797-48AE-B9B4-5B2DCA2AFE4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Prostokąt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Prostokąt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0662715-A202-4F11-8B00-10A1B1F50F89}" type="datetimeFigureOut">
              <a:rPr lang="pl-PL" smtClean="0"/>
              <a:pPr/>
              <a:t>2018-11-04</a:t>
            </a:fld>
            <a:endParaRPr lang="pl-PL"/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7DC130B-E797-48AE-B9B4-5B2DCA2AFE4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0662715-A202-4F11-8B00-10A1B1F50F89}" type="datetimeFigureOut">
              <a:rPr lang="pl-PL" smtClean="0"/>
              <a:pPr/>
              <a:t>2018-11-04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Prostokąt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7DC130B-E797-48AE-B9B4-5B2DCA2AFE4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3000372"/>
            <a:ext cx="9001156" cy="1828800"/>
          </a:xfrm>
        </p:spPr>
        <p:txBody>
          <a:bodyPr>
            <a:normAutofit fontScale="90000"/>
          </a:bodyPr>
          <a:lstStyle/>
          <a:p>
            <a:pPr algn="r">
              <a:lnSpc>
                <a:spcPct val="150000"/>
              </a:lnSpc>
            </a:pP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Podstawy prawa pracy</a:t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Zabezpieczenia społecznego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Zajęcia nr 3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5072066" y="5357826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mgr Michał Budny</a:t>
            </a:r>
            <a:endParaRPr lang="pl-PL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Rozwiązanie umowy o pracę bez wypowiedzenia z winy pracownika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>
          <a:xfrm>
            <a:off x="428596" y="1481328"/>
            <a:ext cx="8501122" cy="523382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dirty="0" smtClean="0"/>
              <a:t>Pracodawca może rozwiązać umowę o pracę bez wypowiedzenia </a:t>
            </a:r>
            <a:r>
              <a:rPr lang="pl-PL" b="1" u="sng" dirty="0" smtClean="0"/>
              <a:t>z winy pracownika </a:t>
            </a:r>
            <a:r>
              <a:rPr lang="pl-PL" dirty="0" smtClean="0"/>
              <a:t>w razie:</a:t>
            </a:r>
          </a:p>
          <a:p>
            <a:pPr lvl="1" algn="just"/>
            <a:r>
              <a:rPr lang="pl-PL" dirty="0" smtClean="0"/>
              <a:t>ciężkiego naruszenia przez pracownika podstawowych obowiązków pracowniczych;</a:t>
            </a:r>
          </a:p>
          <a:p>
            <a:pPr lvl="1" algn="just"/>
            <a:r>
              <a:rPr lang="pl-PL" dirty="0" smtClean="0"/>
              <a:t>popełnienia przez pracownika w czasie trwania umowy o pracę przestępstwa, które uniemożliwia dalsze zatrudnianie go na zajmowanym stanowisku, jeżeli przestępstwo jest oczywiste lub zostało stwierdzone prawomocnym wyrokiem;</a:t>
            </a:r>
          </a:p>
          <a:p>
            <a:pPr lvl="1" algn="just"/>
            <a:r>
              <a:rPr lang="pl-PL" dirty="0" smtClean="0"/>
              <a:t>zawinionej przez pracownika utraty uprawnień koniecznych do wykonywania pracy na zajmowanym stanowisku.</a:t>
            </a:r>
          </a:p>
          <a:p>
            <a:pPr lvl="1" algn="just"/>
            <a:endParaRPr lang="pl-PL" dirty="0" smtClean="0"/>
          </a:p>
          <a:p>
            <a:pPr algn="just"/>
            <a:r>
              <a:rPr lang="pl-PL" dirty="0" smtClean="0"/>
              <a:t>Rozwiązanie umowy o pracę bez wypowiedzenia z winy pracownika nie może nastąpić po upływie 1 miesiąca od uzyskania przez pracodawcę wiadomości o okoliczności uzasadniającej rozwiązanie umowy.</a:t>
            </a:r>
          </a:p>
          <a:p>
            <a:pPr algn="just"/>
            <a:endParaRPr lang="pl-PL" dirty="0" smtClean="0"/>
          </a:p>
          <a:p>
            <a:pPr algn="just"/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pl-PL" dirty="0" smtClean="0"/>
              <a:t>Rozwiązanie umowy o pracę bez wypowiedzenia z winy pracownika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>
          <a:xfrm>
            <a:off x="457200" y="1481328"/>
            <a:ext cx="8229600" cy="4876630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Pracodawca podejmuje decyzję w sprawie rozwiązania umowy </a:t>
            </a:r>
            <a:r>
              <a:rPr lang="pl-PL" b="1" dirty="0" smtClean="0"/>
              <a:t>po zasięgnięciu </a:t>
            </a:r>
            <a:r>
              <a:rPr lang="pl-PL" b="1" u="sng" dirty="0" smtClean="0"/>
              <a:t>opinii </a:t>
            </a:r>
            <a:r>
              <a:rPr lang="pl-PL" b="1" dirty="0" smtClean="0"/>
              <a:t>reprezentującej pracownika zakładowej organizacji związk</a:t>
            </a:r>
            <a:r>
              <a:rPr lang="pl-PL" dirty="0" smtClean="0"/>
              <a:t>owej, którą zawiadamia o przyczynie uzasadniającej rozwiązanie umowy. 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W razie zastrzeżeń co do zasadności rozwiązania umowy zakładowa organizacja związkowa </a:t>
            </a:r>
            <a:r>
              <a:rPr lang="pl-PL" b="1" dirty="0" smtClean="0"/>
              <a:t>wyraża swoją opinię niezwłocznie,  	</a:t>
            </a:r>
            <a:r>
              <a:rPr lang="pl-PL" b="1" u="sng" dirty="0" smtClean="0"/>
              <a:t>nie później jednak niż w ciągu 3 dni</a:t>
            </a:r>
            <a:r>
              <a:rPr lang="pl-PL" b="1" dirty="0" smtClean="0"/>
              <a:t>.</a:t>
            </a:r>
          </a:p>
          <a:p>
            <a:pPr algn="just"/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571440" y="2000240"/>
            <a:ext cx="8572560" cy="464347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dirty="0" smtClean="0"/>
              <a:t>Pracodawca może rozwiązać umowę o pracę </a:t>
            </a:r>
            <a:r>
              <a:rPr lang="pl-PL" b="1" u="sng" dirty="0" smtClean="0"/>
              <a:t>bez wypowiedzenia</a:t>
            </a:r>
            <a:r>
              <a:rPr lang="pl-PL" dirty="0" smtClean="0"/>
              <a:t>:</a:t>
            </a:r>
          </a:p>
          <a:p>
            <a:pPr algn="just"/>
            <a:endParaRPr lang="pl-PL" dirty="0" smtClean="0"/>
          </a:p>
          <a:p>
            <a:pPr lvl="1" algn="just"/>
            <a:r>
              <a:rPr lang="pl-PL" dirty="0" smtClean="0"/>
              <a:t>jeżeli niezdolność pracownika do pracy wskutek </a:t>
            </a:r>
            <a:r>
              <a:rPr lang="pl-PL" b="1" dirty="0" smtClean="0"/>
              <a:t>choroby</a:t>
            </a:r>
            <a:r>
              <a:rPr lang="pl-PL" dirty="0" smtClean="0"/>
              <a:t> trwa:</a:t>
            </a:r>
          </a:p>
          <a:p>
            <a:pPr lvl="1" algn="just">
              <a:buNone/>
            </a:pPr>
            <a:endParaRPr lang="pl-PL" dirty="0" smtClean="0"/>
          </a:p>
          <a:p>
            <a:pPr lvl="2" algn="just"/>
            <a:r>
              <a:rPr lang="pl-PL" b="1" dirty="0" smtClean="0"/>
              <a:t>dłużej niż 3 miesiące </a:t>
            </a:r>
            <a:r>
              <a:rPr lang="pl-PL" dirty="0" smtClean="0"/>
              <a:t>- gdy pracownik był zatrudniony u danego pracodawcy krócej niż 6 miesięcy,</a:t>
            </a:r>
          </a:p>
          <a:p>
            <a:pPr lvl="2" algn="just"/>
            <a:r>
              <a:rPr lang="pl-PL" b="1" dirty="0" smtClean="0"/>
              <a:t>dłużej niż łączny okres pobierania z tego tytułu wynagrodzenia i zasiłku oraz pobierania świadczenia rehabilitacyjnego przez pierwsze 3 miesiące </a:t>
            </a:r>
            <a:r>
              <a:rPr lang="pl-PL" dirty="0" smtClean="0"/>
              <a:t>- gdy pracownik był zatrudniony u danego pracodawcy co najmniej 6 miesięcy lub jeżeli niezdolność do pracy została spowodowana wypadkiem przy pracy albo chorobą zawodową;</a:t>
            </a:r>
          </a:p>
          <a:p>
            <a:pPr lvl="1" algn="just"/>
            <a:endParaRPr lang="pl-PL" dirty="0" smtClean="0"/>
          </a:p>
          <a:p>
            <a:pPr lvl="1" algn="just"/>
            <a:endParaRPr lang="pl-PL" dirty="0" smtClean="0"/>
          </a:p>
          <a:p>
            <a:pPr lvl="1" algn="just"/>
            <a:r>
              <a:rPr lang="pl-PL" dirty="0" smtClean="0"/>
              <a:t>w razie </a:t>
            </a:r>
            <a:r>
              <a:rPr lang="pl-PL" b="1" dirty="0" smtClean="0"/>
              <a:t>usprawiedliwionej nieobecności </a:t>
            </a:r>
            <a:r>
              <a:rPr lang="pl-PL" dirty="0" smtClean="0"/>
              <a:t>pracownika w pracy z innych przyczyn niż wymienione wyżej, </a:t>
            </a:r>
            <a:r>
              <a:rPr lang="pl-PL" b="1" dirty="0" smtClean="0"/>
              <a:t>trwającej dłużej niż 1 miesiąc</a:t>
            </a:r>
            <a:r>
              <a:rPr lang="pl-PL" dirty="0" smtClean="0"/>
              <a:t>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42844" y="142852"/>
            <a:ext cx="8572560" cy="1071570"/>
          </a:xfrm>
        </p:spPr>
        <p:txBody>
          <a:bodyPr>
            <a:normAutofit/>
          </a:bodyPr>
          <a:lstStyle/>
          <a:p>
            <a:pPr algn="just"/>
            <a:r>
              <a:rPr lang="pl-PL" sz="2800" dirty="0" smtClean="0"/>
              <a:t>Rozwiązanie umowy o pracę bez wypowiedzenia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z </a:t>
            </a:r>
            <a:r>
              <a:rPr lang="pl-PL" sz="2800" dirty="0" smtClean="0"/>
              <a:t>przyczyn niezawinionych przez pracownika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29280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l-PL" dirty="0" smtClean="0"/>
              <a:t>Rozwiązanie umowy o pracę bez wypowiedzenia nie może nastąpić w razie nieobecności pracownika w pracy z powodu </a:t>
            </a:r>
            <a:r>
              <a:rPr lang="pl-PL" b="1" dirty="0" smtClean="0"/>
              <a:t>sprawowania opieki nad dzieckiem </a:t>
            </a:r>
            <a:r>
              <a:rPr lang="pl-PL" dirty="0" smtClean="0"/>
              <a:t>- w okresie pobierania z tego tytułu zasiłku, a w przypadku </a:t>
            </a:r>
            <a:r>
              <a:rPr lang="pl-PL" b="1" dirty="0" smtClean="0"/>
              <a:t>odosobnienia pracownika ze względu na chorobę zakaźną </a:t>
            </a:r>
            <a:r>
              <a:rPr lang="pl-PL" dirty="0" smtClean="0"/>
              <a:t>- w okresie pobierania z tego tytułu wynagrodzenia i zasiłku.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Rozwiązanie umowy o pracę bez wypowiedzenia nie może nastąpić po stawieniu się pracownika do pracy w związku z ustaniem przyczyny nieobecności.</a:t>
            </a:r>
          </a:p>
          <a:p>
            <a:pPr algn="just"/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0"/>
            <a:ext cx="8401080" cy="141763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Wyłączenie możliwości rozwiązania umowy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 smtClean="0"/>
              <a:t>Pracodawca podejmuje decyzję w sprawie rozwiązania umowy </a:t>
            </a:r>
            <a:r>
              <a:rPr lang="pl-PL" b="1" dirty="0" smtClean="0"/>
              <a:t>po zasięgnięciu </a:t>
            </a:r>
            <a:r>
              <a:rPr lang="pl-PL" b="1" u="sng" dirty="0" smtClean="0"/>
              <a:t>opinii </a:t>
            </a:r>
            <a:r>
              <a:rPr lang="pl-PL" b="1" dirty="0" smtClean="0"/>
              <a:t>reprezentującej pracownika zakładowej organizacji związk</a:t>
            </a:r>
            <a:r>
              <a:rPr lang="pl-PL" dirty="0" smtClean="0"/>
              <a:t>owej, którą zawiadamia o przyczynie uzasadniającej rozwiązanie umowy. 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W razie zastrzeżeń co do zasadności rozwiązania umowy zakładowa organizacja związkowa </a:t>
            </a:r>
            <a:r>
              <a:rPr lang="pl-PL" b="1" dirty="0" smtClean="0"/>
              <a:t>wyraża swoją opinię niezwłocznie,  </a:t>
            </a:r>
            <a:r>
              <a:rPr lang="pl-PL" b="1" u="sng" dirty="0" smtClean="0"/>
              <a:t>nie później jednak niż w ciągu 3 dni</a:t>
            </a:r>
            <a:r>
              <a:rPr lang="pl-PL" b="1" dirty="0" smtClean="0"/>
              <a:t>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Konsultacja związkowa 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Pracodawca powinien w miarę możliwości ponownie zatrudnić pracownika, który w okresie 6 miesięcy od rozwiązania umowy o pracę bez wypowiedzenia, z przyczyn niezawinionych przez pracownika, zgłosi swój powrót do pracy </a:t>
            </a:r>
            <a:r>
              <a:rPr lang="pl-PL" b="1" dirty="0" smtClean="0"/>
              <a:t>niezwłocznie po ustaniu tych przyczyn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Ponowne zatrudnienie pracownika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364109"/>
          </a:xfrm>
        </p:spPr>
        <p:txBody>
          <a:bodyPr>
            <a:normAutofit/>
          </a:bodyPr>
          <a:lstStyle/>
          <a:p>
            <a:r>
              <a:rPr lang="pl-PL" b="1" dirty="0" smtClean="0"/>
              <a:t>Roszczenia pracownika</a:t>
            </a:r>
            <a:r>
              <a:rPr lang="pl-PL" dirty="0" smtClean="0"/>
              <a:t>:</a:t>
            </a:r>
          </a:p>
          <a:p>
            <a:pPr lvl="1"/>
            <a:endParaRPr lang="pl-PL" dirty="0" smtClean="0"/>
          </a:p>
          <a:p>
            <a:pPr lvl="1"/>
            <a:r>
              <a:rPr lang="pl-PL" dirty="0" smtClean="0"/>
              <a:t>przywrócenie do pracy na poprzednich warunkach </a:t>
            </a:r>
          </a:p>
          <a:p>
            <a:pPr lvl="1"/>
            <a:endParaRPr lang="pl-PL" dirty="0" smtClean="0"/>
          </a:p>
          <a:p>
            <a:pPr lvl="1"/>
            <a:r>
              <a:rPr lang="pl-PL" dirty="0" smtClean="0"/>
              <a:t>odszkodowanie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1214422"/>
          </a:xfrm>
        </p:spPr>
        <p:txBody>
          <a:bodyPr>
            <a:noAutofit/>
          </a:bodyPr>
          <a:lstStyle/>
          <a:p>
            <a:pPr algn="just"/>
            <a:r>
              <a:rPr lang="pl-PL" sz="2800" dirty="0" smtClean="0"/>
              <a:t>Uprawnienia pracownika w razie niezgodnego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z </a:t>
            </a:r>
            <a:r>
              <a:rPr lang="pl-PL" sz="2800" dirty="0" smtClean="0"/>
              <a:t>prawem rozwiązania przez pracodawcę umowy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o </a:t>
            </a:r>
            <a:r>
              <a:rPr lang="pl-PL" sz="2800" dirty="0" smtClean="0"/>
              <a:t>pracę bez wypowiedzenia</a:t>
            </a:r>
            <a:endParaRPr lang="pl-PL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4347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dirty="0" smtClean="0"/>
              <a:t>Sąd pracy może </a:t>
            </a:r>
            <a:r>
              <a:rPr lang="pl-PL" b="1" dirty="0" smtClean="0"/>
              <a:t>nie uwzględnić</a:t>
            </a:r>
            <a:r>
              <a:rPr lang="pl-PL" dirty="0" smtClean="0"/>
              <a:t> żądania pracownika przywrócenia do pracy, jeżeli ustali, że uwzględnienie takiego żądania jest </a:t>
            </a:r>
            <a:r>
              <a:rPr lang="pl-PL" b="1" u="sng" dirty="0" smtClean="0"/>
              <a:t>niemożliwe lub niecelowe</a:t>
            </a:r>
            <a:r>
              <a:rPr lang="pl-PL" dirty="0" smtClean="0"/>
              <a:t>; w takim przypadku sąd pracy orzeka </a:t>
            </a:r>
            <a:r>
              <a:rPr lang="pl-PL" b="1" dirty="0" smtClean="0"/>
              <a:t>o odszkodowaniu</a:t>
            </a:r>
            <a:r>
              <a:rPr lang="pl-PL" dirty="0" smtClean="0"/>
              <a:t>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Powyższego przepisu </a:t>
            </a:r>
            <a:r>
              <a:rPr lang="pl-PL" b="1" dirty="0" smtClean="0"/>
              <a:t>nie stosuje się </a:t>
            </a:r>
            <a:r>
              <a:rPr lang="pl-PL" dirty="0" smtClean="0"/>
              <a:t>do pracowników, </a:t>
            </a:r>
          </a:p>
          <a:p>
            <a:pPr lvl="1" algn="just"/>
            <a:r>
              <a:rPr lang="pl-PL" dirty="0" smtClean="0"/>
              <a:t>w okresie ochrony przedemerytalnej,</a:t>
            </a:r>
          </a:p>
          <a:p>
            <a:pPr lvl="1" algn="just"/>
            <a:r>
              <a:rPr lang="pl-PL" dirty="0" smtClean="0"/>
              <a:t>w ciąży lub w okresie urlopu macierzyńskiego,</a:t>
            </a:r>
          </a:p>
          <a:p>
            <a:pPr lvl="1" algn="just"/>
            <a:r>
              <a:rPr lang="pl-PL" dirty="0" smtClean="0"/>
              <a:t>o których mowa w przepisach szczególnych dotyczących ochrony pracowników przed wypowiedzeniem lub rozwiązaniem umowy o pracę, </a:t>
            </a:r>
          </a:p>
          <a:p>
            <a:pPr lvl="1" algn="just"/>
            <a:endParaRPr lang="pl-PL" dirty="0" smtClean="0"/>
          </a:p>
          <a:p>
            <a:pPr algn="just">
              <a:buNone/>
            </a:pPr>
            <a:r>
              <a:rPr lang="pl-PL" dirty="0" smtClean="0"/>
              <a:t>	chyba że uwzględnienie żądania pracownika przywrócenia do pracy jest niemożliwe z przyczyn określonych w art. 41</a:t>
            </a:r>
            <a:r>
              <a:rPr lang="pl-PL" baseline="30000" dirty="0" smtClean="0"/>
              <a:t>1</a:t>
            </a:r>
            <a:r>
              <a:rPr lang="pl-PL" dirty="0" smtClean="0"/>
              <a:t> k.p. (upadłość lub likwidacja pracodawcy); w takim przypadku sąd pracy orzeka</a:t>
            </a:r>
            <a:r>
              <a:rPr lang="pl-PL" b="1" dirty="0" smtClean="0"/>
              <a:t> o odszkodowaniu</a:t>
            </a:r>
            <a:r>
              <a:rPr lang="pl-PL" dirty="0" smtClean="0"/>
              <a:t>.</a:t>
            </a:r>
          </a:p>
          <a:p>
            <a:pPr algn="just"/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3600" dirty="0" smtClean="0"/>
              <a:t>Nieuwzględnienie roszczeń przez sąd</a:t>
            </a:r>
            <a:endParaRPr lang="pl-PL" sz="3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/>
              <a:t>Pracownikowi, który podjął pracę w wyniku przywrócenia do pracy, przysługuje </a:t>
            </a:r>
            <a:r>
              <a:rPr lang="pl-PL" b="1" dirty="0" smtClean="0"/>
              <a:t>wynagrodzenie za czas pozostawania bez pracy, </a:t>
            </a:r>
            <a:r>
              <a:rPr lang="pl-PL" b="1" u="sng" dirty="0" smtClean="0"/>
              <a:t>nie więcej jednak niż za 3 miesiące i nie mniej niż za 1 miesiąc.</a:t>
            </a:r>
          </a:p>
          <a:p>
            <a:pPr algn="just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Wynagrodzenie po przywróceniu</a:t>
            </a: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 smtClean="0"/>
              <a:t>Jeżeli umowę o pracę rozwiązano z pracownikiem</a:t>
            </a:r>
          </a:p>
          <a:p>
            <a:pPr algn="just">
              <a:buNone/>
            </a:pPr>
            <a:r>
              <a:rPr lang="pl-PL" dirty="0" smtClean="0"/>
              <a:t> </a:t>
            </a:r>
          </a:p>
          <a:p>
            <a:pPr lvl="1" algn="just"/>
            <a:r>
              <a:rPr lang="pl-PL" dirty="0" smtClean="0"/>
              <a:t>w okresie ochrony przedemerytalnej, </a:t>
            </a:r>
          </a:p>
          <a:p>
            <a:pPr lvl="1" algn="just"/>
            <a:r>
              <a:rPr lang="pl-PL" dirty="0" smtClean="0"/>
              <a:t>albo z pracownicą w okresie ciąży lub urlopu macierzyńskiego lub z pracownikiem - ojcem wychowującym dziecko w okresie korzystania z urlopu macierzyńskiego,</a:t>
            </a:r>
          </a:p>
          <a:p>
            <a:pPr lvl="1" algn="just"/>
            <a:endParaRPr lang="pl-PL" dirty="0" smtClean="0"/>
          </a:p>
          <a:p>
            <a:pPr algn="just">
              <a:buNone/>
            </a:pPr>
            <a:r>
              <a:rPr lang="pl-PL" dirty="0" smtClean="0"/>
              <a:t>	</a:t>
            </a:r>
            <a:r>
              <a:rPr lang="pl-PL" b="1" u="sng" dirty="0" smtClean="0"/>
              <a:t>wynagrodzenie przysługuje za cały czas pozostawania bez pracy; 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Dotyczy to również sytuacji, gdy rozwiązanie umowy o pracę podlega ograniczeniu z mocy przepisu szczególnego.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Wynagrodzenie po przywróceniu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71472" y="0"/>
            <a:ext cx="8001056" cy="1417638"/>
          </a:xfrm>
        </p:spPr>
        <p:txBody>
          <a:bodyPr>
            <a:noAutofit/>
          </a:bodyPr>
          <a:lstStyle/>
          <a:p>
            <a:r>
              <a:rPr lang="pl-PL" sz="3600" dirty="0" smtClean="0"/>
              <a:t>Rozwiązanie umowy o pracę </a:t>
            </a:r>
            <a:br>
              <a:rPr lang="pl-PL" sz="3600" dirty="0" smtClean="0"/>
            </a:br>
            <a:r>
              <a:rPr lang="pl-PL" sz="3600" dirty="0" smtClean="0"/>
              <a:t>za „uprzedzeniem”</a:t>
            </a:r>
            <a:endParaRPr lang="pl-PL" sz="3600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031318" cy="4495800"/>
          </a:xfrm>
        </p:spPr>
        <p:txBody>
          <a:bodyPr/>
          <a:lstStyle/>
          <a:p>
            <a:pPr algn="just"/>
            <a:r>
              <a:rPr lang="pl-PL" dirty="0" smtClean="0"/>
              <a:t>Możliwe tylko w przypadkach wskazanych w kodeksie pracy.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Rozwiązanie umowy w tym trybie pociąga za sobą skutki, jakie przepisy prawa wiążą z </a:t>
            </a:r>
            <a:r>
              <a:rPr lang="pl-PL" b="1" dirty="0" smtClean="0"/>
              <a:t>rozwiązaniem umowy o pracę </a:t>
            </a:r>
            <a:r>
              <a:rPr lang="pl-PL" b="1" u="sng" dirty="0" smtClean="0"/>
              <a:t>przez pracodawcę za wypowiedzeniem</a:t>
            </a:r>
            <a:r>
              <a:rPr lang="pl-PL" b="1" dirty="0" smtClean="0"/>
              <a:t>.</a:t>
            </a:r>
          </a:p>
          <a:p>
            <a:pPr algn="just"/>
            <a:endParaRPr lang="pl-PL" dirty="0" smtClean="0"/>
          </a:p>
          <a:p>
            <a:pPr algn="just"/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Odszkodowanie przysługuje w wysokości </a:t>
            </a:r>
            <a:r>
              <a:rPr lang="pl-PL" b="1" u="sng" dirty="0" smtClean="0"/>
              <a:t>wynagrodzenia za okres wypowiedzenia</a:t>
            </a:r>
            <a:r>
              <a:rPr lang="pl-PL" dirty="0" smtClean="0"/>
              <a:t>. 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W przypadku rozwiązania umowy o pracę zawartej na </a:t>
            </a:r>
            <a:r>
              <a:rPr lang="pl-PL" b="1" dirty="0" smtClean="0"/>
              <a:t>czas określony </a:t>
            </a:r>
            <a:r>
              <a:rPr lang="pl-PL" dirty="0" smtClean="0"/>
              <a:t>odszkodowanie przysługuje w wysokości </a:t>
            </a:r>
            <a:r>
              <a:rPr lang="pl-PL" b="1" u="sng" dirty="0" smtClean="0"/>
              <a:t>wynagrodzenia za czas, do którego umowa miała trwać, nie więcej jednak niż za okres wypowiedzenia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Wysokość odszkodowania </a:t>
            </a: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W razie rozwiązania przez pracodawcę umowy o pracę zawartej na czas określony z naruszeniem przepisów o rozwiązywaniu umów o pracę bez wypowiedzenia </a:t>
            </a:r>
            <a:r>
              <a:rPr lang="pl-PL" b="1" u="sng" dirty="0" smtClean="0"/>
              <a:t>pracownikowi przysługuje wyłącznie odszkodowanie</a:t>
            </a:r>
            <a:endParaRPr lang="pl-PL" dirty="0" smtClean="0"/>
          </a:p>
          <a:p>
            <a:pPr lvl="1" algn="just"/>
            <a:r>
              <a:rPr lang="pl-PL" dirty="0" smtClean="0"/>
              <a:t>jeżeli upłynął już termin, do którego umowa miała trwać, </a:t>
            </a:r>
          </a:p>
          <a:p>
            <a:pPr lvl="1" algn="just"/>
            <a:r>
              <a:rPr lang="pl-PL" dirty="0" smtClean="0"/>
              <a:t>gdy przywrócenie do pracy byłoby niewskazane ze względu na krótki okres, jaki pozostał do upływu tego terminu. </a:t>
            </a:r>
          </a:p>
          <a:p>
            <a:pPr algn="just"/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214282" y="228600"/>
            <a:ext cx="8786874" cy="990600"/>
          </a:xfrm>
        </p:spPr>
        <p:txBody>
          <a:bodyPr>
            <a:normAutofit/>
          </a:bodyPr>
          <a:lstStyle/>
          <a:p>
            <a:r>
              <a:rPr lang="pl-PL" sz="3600" dirty="0" smtClean="0"/>
              <a:t>Roszczenia – umowa na czas określony </a:t>
            </a:r>
            <a:endParaRPr lang="pl-PL" sz="3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Jeżeli pracodawca rozwiązał umowę o pracę </a:t>
            </a:r>
            <a:r>
              <a:rPr lang="pl-PL" b="1" dirty="0" smtClean="0"/>
              <a:t>w okresie wypowiedzenia</a:t>
            </a:r>
            <a:r>
              <a:rPr lang="pl-PL" dirty="0" smtClean="0"/>
              <a:t> z naruszeniem przepisów o rozwiązywaniu umów o pracę bez wypowiedzenia,</a:t>
            </a:r>
            <a:r>
              <a:rPr lang="pl-PL" b="1" dirty="0" smtClean="0"/>
              <a:t> </a:t>
            </a:r>
            <a:r>
              <a:rPr lang="pl-PL" b="1" u="sng" dirty="0" smtClean="0"/>
              <a:t>pracownikowi przysługuje wyłącznie odszkodowanie</a:t>
            </a:r>
            <a:r>
              <a:rPr lang="pl-PL" b="1" dirty="0" smtClean="0"/>
              <a:t> </a:t>
            </a:r>
          </a:p>
          <a:p>
            <a:pPr algn="just"/>
            <a:endParaRPr lang="pl-PL" b="1" dirty="0" smtClean="0"/>
          </a:p>
          <a:p>
            <a:pPr algn="just"/>
            <a:r>
              <a:rPr lang="pl-PL" dirty="0" smtClean="0"/>
              <a:t>Odszkodowanie przysługuje w wysokości wynagrodzenia za czas do upływu okresu wypowiedzenia.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1417638"/>
          </a:xfrm>
        </p:spPr>
        <p:txBody>
          <a:bodyPr>
            <a:noAutofit/>
          </a:bodyPr>
          <a:lstStyle/>
          <a:p>
            <a:r>
              <a:rPr lang="pl-PL" sz="3600" dirty="0" smtClean="0"/>
              <a:t>Rozwiązanie umowy w </a:t>
            </a:r>
            <a:r>
              <a:rPr lang="pl-PL" sz="3600" dirty="0" smtClean="0"/>
              <a:t>okresie </a:t>
            </a:r>
            <a:r>
              <a:rPr lang="pl-PL" sz="3600" dirty="0" smtClean="0"/>
              <a:t>wypowiedzenia</a:t>
            </a:r>
            <a:endParaRPr lang="pl-PL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 smtClean="0"/>
              <a:t>Rozwiązanie umowy o pracę </a:t>
            </a:r>
            <a:br>
              <a:rPr lang="pl-PL" sz="3600" dirty="0" smtClean="0"/>
            </a:br>
            <a:r>
              <a:rPr lang="pl-PL" sz="3600" dirty="0" smtClean="0"/>
              <a:t>za „uprzedzeniem”</a:t>
            </a:r>
            <a:endParaRPr lang="pl-PL" sz="3600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>
          <a:xfrm>
            <a:off x="457200" y="1643050"/>
            <a:ext cx="8329642" cy="492922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Rozwiązać umowę za „uprzedzeniem” pracodawcy może wyłącznie pracownik w sytuacji:</a:t>
            </a:r>
          </a:p>
          <a:p>
            <a:pPr algn="just"/>
            <a:endParaRPr lang="pl-PL" sz="2200" dirty="0" smtClean="0"/>
          </a:p>
          <a:p>
            <a:pPr lvl="1" algn="just"/>
            <a:r>
              <a:rPr lang="pl-PL" b="1" dirty="0" smtClean="0"/>
              <a:t>gdy przed przywróceniem do pracy podjął zatrudnienie u innego pracodawcy</a:t>
            </a:r>
            <a:r>
              <a:rPr lang="pl-PL" dirty="0" smtClean="0"/>
              <a:t>,</a:t>
            </a:r>
          </a:p>
          <a:p>
            <a:pPr lvl="2" algn="just"/>
            <a:r>
              <a:rPr lang="pl-PL" dirty="0" smtClean="0"/>
              <a:t>może rozwiązać umowę o pracę z tym pracodawcą </a:t>
            </a:r>
            <a:r>
              <a:rPr lang="pl-PL" b="1" u="sng" dirty="0" smtClean="0"/>
              <a:t>za trzydniowym uprzedzeniem</a:t>
            </a:r>
            <a:r>
              <a:rPr lang="pl-PL" dirty="0" smtClean="0"/>
              <a:t> w ciągu 7 dni od przywrócenia do pracy;</a:t>
            </a:r>
          </a:p>
          <a:p>
            <a:pPr lvl="2" algn="just"/>
            <a:r>
              <a:rPr lang="pl-PL" dirty="0" smtClean="0"/>
              <a:t>Art. 48 § 2 k.p.</a:t>
            </a:r>
          </a:p>
          <a:p>
            <a:pPr lvl="2" algn="just"/>
            <a:endParaRPr lang="pl-PL" dirty="0" smtClean="0"/>
          </a:p>
          <a:p>
            <a:pPr lvl="1" algn="just"/>
            <a:r>
              <a:rPr lang="pl-PL" b="1" dirty="0" smtClean="0"/>
              <a:t>przejścia zakładu pracy lub jego części na innego pracodawcę</a:t>
            </a:r>
            <a:r>
              <a:rPr lang="pl-PL" dirty="0" smtClean="0"/>
              <a:t>, </a:t>
            </a:r>
          </a:p>
          <a:p>
            <a:pPr lvl="2" algn="just"/>
            <a:r>
              <a:rPr lang="pl-PL" dirty="0" smtClean="0"/>
              <a:t>może rozwiązać umowę o pracę </a:t>
            </a:r>
            <a:r>
              <a:rPr lang="pl-PL" b="1" u="sng" dirty="0" smtClean="0"/>
              <a:t>za siedmiodniowym uprzedzeniem</a:t>
            </a:r>
            <a:r>
              <a:rPr lang="pl-PL" dirty="0" smtClean="0"/>
              <a:t> w terminie 2 miesięcy od tego przejścia.</a:t>
            </a:r>
          </a:p>
          <a:p>
            <a:pPr lvl="2" algn="just"/>
            <a:r>
              <a:rPr lang="pl-PL" dirty="0" smtClean="0"/>
              <a:t>Art. 23</a:t>
            </a:r>
            <a:r>
              <a:rPr lang="pl-PL" baseline="30000" dirty="0" smtClean="0"/>
              <a:t>1</a:t>
            </a:r>
            <a:r>
              <a:rPr lang="pl-PL" dirty="0" smtClean="0"/>
              <a:t> § 4 k.p.</a:t>
            </a:r>
          </a:p>
          <a:p>
            <a:pPr lvl="2" algn="just">
              <a:buNone/>
            </a:pPr>
            <a:endParaRPr lang="pl-PL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42844" y="0"/>
            <a:ext cx="9001156" cy="1143000"/>
          </a:xfrm>
        </p:spPr>
        <p:txBody>
          <a:bodyPr>
            <a:noAutofit/>
          </a:bodyPr>
          <a:lstStyle/>
          <a:p>
            <a:pPr algn="just"/>
            <a:r>
              <a:rPr lang="pl-PL" sz="3200" dirty="0" smtClean="0"/>
              <a:t>Roszczenia pracownika przy wypowiedzeniu umowy na okres próbny</a:t>
            </a:r>
            <a:endParaRPr lang="pl-PL" sz="3200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Jeżeli wypowiedzenie umowy o pracę zawartej na okres próbny nastąpiło z naruszeniem przepisów o wypowiadaniu tych umów, pracownikowi przysługuje </a:t>
            </a:r>
            <a:r>
              <a:rPr lang="pl-PL" b="1" u="sng" dirty="0" smtClean="0"/>
              <a:t>wyłącznie odszkodowanie</a:t>
            </a:r>
            <a:r>
              <a:rPr lang="pl-PL" dirty="0" smtClean="0"/>
              <a:t>. </a:t>
            </a:r>
          </a:p>
          <a:p>
            <a:endParaRPr lang="pl-PL" dirty="0" smtClean="0"/>
          </a:p>
          <a:p>
            <a:r>
              <a:rPr lang="pl-PL" dirty="0" smtClean="0"/>
              <a:t>Odszkodowanie przysługuje w wysokości wynagrodzenia za czas, do upływu którego umowa miała trwać.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42844" y="0"/>
            <a:ext cx="9001156" cy="1417638"/>
          </a:xfrm>
        </p:spPr>
        <p:txBody>
          <a:bodyPr>
            <a:noAutofit/>
          </a:bodyPr>
          <a:lstStyle/>
          <a:p>
            <a:r>
              <a:rPr lang="pl-PL" sz="3200" dirty="0" smtClean="0"/>
              <a:t>Roszczenia pracownika przy wypowiedzeniu umowy na czas określony</a:t>
            </a:r>
            <a:endParaRPr lang="pl-PL" sz="3200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pl-PL" dirty="0" smtClean="0"/>
          </a:p>
          <a:p>
            <a:pPr algn="just"/>
            <a:r>
              <a:rPr lang="pl-PL" dirty="0" smtClean="0"/>
              <a:t>Jeżeli wypowiedzenie umowy o pracę zawartej na czas określony nastąpiło z naruszeniem przepisów o wypowiadaniu takiej umowy, </a:t>
            </a:r>
            <a:r>
              <a:rPr lang="pl-PL" b="1" u="sng" dirty="0" smtClean="0"/>
              <a:t>pracownikowi przysługuje wyłącznie odszkodowanie</a:t>
            </a:r>
            <a:r>
              <a:rPr lang="pl-PL" dirty="0" smtClean="0"/>
              <a:t>. </a:t>
            </a:r>
          </a:p>
          <a:p>
            <a:pPr algn="just"/>
            <a:r>
              <a:rPr lang="pl-PL" dirty="0" smtClean="0"/>
              <a:t>Odszkodowanie przysługuje w wysokości wynagrodzenia za czas, do upływu którego umowa miała trwać, </a:t>
            </a:r>
            <a:r>
              <a:rPr lang="pl-PL" b="1" dirty="0" smtClean="0"/>
              <a:t>nie więcej jednak niż za 3 miesiące</a:t>
            </a:r>
            <a:r>
              <a:rPr lang="pl-PL" dirty="0" smtClean="0"/>
              <a:t>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2"/>
          <p:cNvSpPr>
            <a:spLocks noGrp="1"/>
          </p:cNvSpPr>
          <p:nvPr>
            <p:ph type="title"/>
          </p:nvPr>
        </p:nvSpPr>
        <p:spPr>
          <a:xfrm>
            <a:off x="428596" y="0"/>
            <a:ext cx="8572560" cy="1417638"/>
          </a:xfrm>
        </p:spPr>
        <p:txBody>
          <a:bodyPr>
            <a:noAutofit/>
          </a:bodyPr>
          <a:lstStyle/>
          <a:p>
            <a:r>
              <a:rPr lang="pl-PL" sz="3200" dirty="0" smtClean="0"/>
              <a:t>Roszczenia pracownika przy wypowiedzeniu umowy na czas określony – wyłączenie</a:t>
            </a:r>
            <a:endParaRPr lang="pl-PL" sz="3200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>
          <a:xfrm>
            <a:off x="500034" y="1785926"/>
            <a:ext cx="8229600" cy="4448002"/>
          </a:xfrm>
        </p:spPr>
        <p:txBody>
          <a:bodyPr>
            <a:normAutofit fontScale="85000" lnSpcReduction="10000"/>
          </a:bodyPr>
          <a:lstStyle/>
          <a:p>
            <a:r>
              <a:rPr lang="pl-PL" dirty="0" smtClean="0"/>
              <a:t>Przepisu o wyłączności odszkodowania nie stosuje się w przypadku wypowiedzenia umowy o pracę: </a:t>
            </a:r>
          </a:p>
          <a:p>
            <a:pPr lvl="1"/>
            <a:r>
              <a:rPr lang="pl-PL" dirty="0" smtClean="0"/>
              <a:t>pracownicy w okresie ciąży lub urlopu macierzyńskiego, </a:t>
            </a:r>
          </a:p>
          <a:p>
            <a:pPr lvl="1"/>
            <a:r>
              <a:rPr lang="pl-PL" dirty="0" smtClean="0"/>
              <a:t>pracownikowi - ojcu wychowującemu dziecko w okresie korzystania z urlopu macierzyńskiego, </a:t>
            </a:r>
          </a:p>
          <a:p>
            <a:pPr lvl="1"/>
            <a:r>
              <a:rPr lang="pl-PL" dirty="0" smtClean="0"/>
              <a:t>pracownikowi w okresie korzystania z ochrony stosunku pracy na podstawie przepisów ustawy o związkach zawodowych. </a:t>
            </a:r>
          </a:p>
          <a:p>
            <a:pPr lvl="1"/>
            <a:endParaRPr lang="pl-PL" dirty="0" smtClean="0"/>
          </a:p>
          <a:p>
            <a:r>
              <a:rPr lang="pl-PL" dirty="0" smtClean="0"/>
              <a:t>W tych przypadkach stosuje się odpowiednio przepisy dotyczące roszczeń przy wypowiedzeniu umowy zawartej na czas nieokreślony.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Wliczanie do stażu pracy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>
          <a:xfrm>
            <a:off x="357158" y="1643050"/>
            <a:ext cx="8643998" cy="500066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dirty="0" smtClean="0"/>
              <a:t>Pracownikowi, który podjął pracę w wyniku przywrócenia do pracy, wlicza się do okresu zatrudnienia okres pozostawania bez pracy, za który przyznano wynagrodzenie. 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Okresu pozostawania bez pracy, za który nie przyznano wynagrodzenia, nie uważa się za przerwę w zatrudnieniu, pociągającą za sobą utratę uprawnień uzależnionych od nieprzerwanego zatrudnienia.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Pracownikowi, któremu przyznano odszkodowanie, wlicza się do okresu zatrudnienia okres pozostawania bez pracy, odpowiadający okresowi, 	za który przyznano odszkodowanie.</a:t>
            </a:r>
          </a:p>
          <a:p>
            <a:pPr algn="just"/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612648" y="142852"/>
            <a:ext cx="8153400" cy="107634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Rozwiązanie umowy o pracę bez wypowiedzenia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l-PL" b="1" dirty="0" smtClean="0"/>
              <a:t>Przez pracodawcę:</a:t>
            </a:r>
          </a:p>
          <a:p>
            <a:pPr algn="just"/>
            <a:endParaRPr lang="pl-PL" dirty="0" smtClean="0"/>
          </a:p>
          <a:p>
            <a:pPr lvl="1" algn="just"/>
            <a:r>
              <a:rPr lang="pl-PL" dirty="0" smtClean="0"/>
              <a:t>z winy pracownika;</a:t>
            </a:r>
          </a:p>
          <a:p>
            <a:pPr lvl="1" algn="just"/>
            <a:r>
              <a:rPr lang="pl-PL" dirty="0" smtClean="0"/>
              <a:t>z przyczyn niezawinionych przez pracownika.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endParaRPr lang="pl-PL" dirty="0" smtClean="0"/>
          </a:p>
          <a:p>
            <a:pPr algn="just"/>
            <a:r>
              <a:rPr lang="pl-PL" b="1" dirty="0" smtClean="0"/>
              <a:t>Przez pracownika</a:t>
            </a:r>
            <a:endParaRPr lang="pl-PL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Rozwiązanie umowy o pracę bez wypowiedzenia - forma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>
          <a:xfrm>
            <a:off x="457200" y="1643050"/>
            <a:ext cx="8401080" cy="4364241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Forma pisemna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W </a:t>
            </a:r>
            <a:r>
              <a:rPr lang="pl-PL" b="1" u="sng" dirty="0" smtClean="0"/>
              <a:t>oświadczeniu pracodawcy</a:t>
            </a:r>
            <a:r>
              <a:rPr lang="pl-PL" dirty="0" smtClean="0"/>
              <a:t> o rozwiązaniu umowy o pracę bez wypowiedzenia: </a:t>
            </a:r>
          </a:p>
          <a:p>
            <a:pPr lvl="1" algn="just"/>
            <a:r>
              <a:rPr lang="pl-PL" dirty="0" smtClean="0"/>
              <a:t>powinna być wskazana przyczyna uzasadniająca wypowiedzenie lub rozwiązanie umowy;</a:t>
            </a:r>
          </a:p>
          <a:p>
            <a:pPr lvl="1" algn="just"/>
            <a:r>
              <a:rPr lang="pl-PL" dirty="0" smtClean="0"/>
              <a:t>powinno być zawarte pouczenie o przysługującym pracownikowi prawie odwołania do sądu pracy.</a:t>
            </a:r>
          </a:p>
          <a:p>
            <a:pPr algn="just"/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Średni">
  <a:themeElements>
    <a:clrScheme name="Średni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Średni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Średni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789</TotalTime>
  <Words>1168</Words>
  <Application>Microsoft Office PowerPoint</Application>
  <PresentationFormat>Pokaz na ekranie (4:3)</PresentationFormat>
  <Paragraphs>121</Paragraphs>
  <Slides>22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3" baseType="lpstr">
      <vt:lpstr>Średni</vt:lpstr>
      <vt:lpstr>Podstawy prawa pracy i Zabezpieczenia społecznego</vt:lpstr>
      <vt:lpstr>Rozwiązanie umowy o pracę  za „uprzedzeniem”</vt:lpstr>
      <vt:lpstr>Rozwiązanie umowy o pracę  za „uprzedzeniem”</vt:lpstr>
      <vt:lpstr>Roszczenia pracownika przy wypowiedzeniu umowy na okres próbny</vt:lpstr>
      <vt:lpstr>Roszczenia pracownika przy wypowiedzeniu umowy na czas określony</vt:lpstr>
      <vt:lpstr>Roszczenia pracownika przy wypowiedzeniu umowy na czas określony – wyłączenie</vt:lpstr>
      <vt:lpstr>Wliczanie do stażu pracy</vt:lpstr>
      <vt:lpstr>Rozwiązanie umowy o pracę bez wypowiedzenia</vt:lpstr>
      <vt:lpstr>Rozwiązanie umowy o pracę bez wypowiedzenia - forma</vt:lpstr>
      <vt:lpstr>Rozwiązanie umowy o pracę bez wypowiedzenia z winy pracownika</vt:lpstr>
      <vt:lpstr>Rozwiązanie umowy o pracę bez wypowiedzenia z winy pracownika</vt:lpstr>
      <vt:lpstr>Rozwiązanie umowy o pracę bez wypowiedzenia  z przyczyn niezawinionych przez pracownika</vt:lpstr>
      <vt:lpstr>Wyłączenie możliwości rozwiązania umowy</vt:lpstr>
      <vt:lpstr>Konsultacja związkowa </vt:lpstr>
      <vt:lpstr>Ponowne zatrudnienie pracownika</vt:lpstr>
      <vt:lpstr>Uprawnienia pracownika w razie niezgodnego  z prawem rozwiązania przez pracodawcę umowy  o pracę bez wypowiedzenia</vt:lpstr>
      <vt:lpstr>Nieuwzględnienie roszczeń przez sąd</vt:lpstr>
      <vt:lpstr>Wynagrodzenie po przywróceniu</vt:lpstr>
      <vt:lpstr>Wynagrodzenie po przywróceniu</vt:lpstr>
      <vt:lpstr>Wysokość odszkodowania </vt:lpstr>
      <vt:lpstr>Roszczenia – umowa na czas określony </vt:lpstr>
      <vt:lpstr>Rozwiązanie umowy w okresie wypowiedzenia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prawa pracy</dc:title>
  <dc:creator>Michał</dc:creator>
  <cp:lastModifiedBy>Michał Budny</cp:lastModifiedBy>
  <cp:revision>68</cp:revision>
  <dcterms:created xsi:type="dcterms:W3CDTF">2018-03-13T09:29:02Z</dcterms:created>
  <dcterms:modified xsi:type="dcterms:W3CDTF">2018-11-04T18:06:08Z</dcterms:modified>
</cp:coreProperties>
</file>