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5" r:id="rId2"/>
    <p:sldId id="287" r:id="rId3"/>
    <p:sldId id="269" r:id="rId4"/>
    <p:sldId id="270" r:id="rId5"/>
    <p:sldId id="271" r:id="rId6"/>
    <p:sldId id="272" r:id="rId7"/>
    <p:sldId id="273" r:id="rId8"/>
    <p:sldId id="274" r:id="rId9"/>
    <p:sldId id="276" r:id="rId10"/>
    <p:sldId id="277" r:id="rId11"/>
    <p:sldId id="278" r:id="rId12"/>
    <p:sldId id="279" r:id="rId13"/>
    <p:sldId id="280" r:id="rId14"/>
    <p:sldId id="286" r:id="rId15"/>
    <p:sldId id="285" r:id="rId16"/>
    <p:sldId id="281" r:id="rId17"/>
    <p:sldId id="282" r:id="rId18"/>
    <p:sldId id="283" r:id="rId19"/>
    <p:sldId id="284" r:id="rId2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76" autoAdjust="0"/>
    <p:restoredTop sz="94660"/>
  </p:normalViewPr>
  <p:slideViewPr>
    <p:cSldViewPr>
      <p:cViewPr varScale="1">
        <p:scale>
          <a:sx n="84" d="100"/>
          <a:sy n="84" d="100"/>
        </p:scale>
        <p:origin x="-1421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2018-11-18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2018-11-18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2018-11-18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Prostokąt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2018-11-18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Prostokąt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2018-11-18</a:t>
            </a:fld>
            <a:endParaRPr lang="pl-PL"/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6221E02-25CB-4963-84BC-0813985E7D90}" type="datetimeFigureOut">
              <a:rPr lang="pl-PL" smtClean="0"/>
              <a:pPr/>
              <a:t>2018-11-18</a:t>
            </a:fld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6221E02-25CB-4963-84BC-0813985E7D90}" type="datetimeFigureOut">
              <a:rPr lang="pl-PL" smtClean="0"/>
              <a:pPr/>
              <a:t>2018-11-18</a:t>
            </a:fld>
            <a:endParaRPr lang="pl-PL"/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/>
          </a:p>
        </p:txBody>
      </p:sp>
      <p:sp>
        <p:nvSpPr>
          <p:cNvPr id="16" name="Symbol zastępczy tekst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5" name="Symbol zastępczy tekst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2018-11-18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2018-11-18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2018-11-18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Prostokąt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Prostokąt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6221E02-25CB-4963-84BC-0813985E7D90}" type="datetimeFigureOut">
              <a:rPr lang="pl-PL" smtClean="0"/>
              <a:pPr/>
              <a:t>2018-11-18</a:t>
            </a:fld>
            <a:endParaRPr lang="pl-PL"/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2018-11-18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Prostokąt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3000372"/>
            <a:ext cx="9001156" cy="1828800"/>
          </a:xfrm>
        </p:spPr>
        <p:txBody>
          <a:bodyPr>
            <a:normAutofit fontScale="90000"/>
          </a:bodyPr>
          <a:lstStyle/>
          <a:p>
            <a:pPr algn="r">
              <a:lnSpc>
                <a:spcPct val="150000"/>
              </a:lnSpc>
            </a:pP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Podstawy prawa pracy</a:t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Zabezpieczenia społecznego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Zajęcia nr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5072066" y="5357826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mgr Michał Budny</a:t>
            </a:r>
            <a:endParaRPr lang="pl-PL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Umowa o pracę wygasa w przypadkach określonych w kodeksie oraz w przepisach szczególnych.</a:t>
            </a:r>
          </a:p>
          <a:p>
            <a:endParaRPr lang="pl-PL" dirty="0" smtClean="0"/>
          </a:p>
          <a:p>
            <a:r>
              <a:rPr lang="pl-PL" dirty="0" smtClean="0"/>
              <a:t>Art. 63 - art. 67 k.p.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Wygaśnięcie umowy o pracę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12648" y="1600200"/>
            <a:ext cx="7959880" cy="4495800"/>
          </a:xfrm>
        </p:spPr>
        <p:txBody>
          <a:bodyPr/>
          <a:lstStyle/>
          <a:p>
            <a:endParaRPr lang="pl-PL" dirty="0" smtClean="0"/>
          </a:p>
          <a:p>
            <a:pPr algn="just"/>
            <a:r>
              <a:rPr lang="pl-PL" b="1" dirty="0" smtClean="0"/>
              <a:t>Śmierć pracownika</a:t>
            </a:r>
            <a:r>
              <a:rPr lang="pl-PL" dirty="0" smtClean="0"/>
              <a:t> – art. 63</a:t>
            </a:r>
            <a:r>
              <a:rPr lang="pl-PL" baseline="30000" dirty="0" smtClean="0"/>
              <a:t>1</a:t>
            </a:r>
            <a:r>
              <a:rPr lang="pl-PL" dirty="0" smtClean="0"/>
              <a:t> § 1 k.p.</a:t>
            </a:r>
          </a:p>
          <a:p>
            <a:pPr algn="just"/>
            <a:endParaRPr lang="pl-PL" dirty="0" smtClean="0"/>
          </a:p>
          <a:p>
            <a:pPr algn="just"/>
            <a:r>
              <a:rPr lang="pl-PL" b="1" dirty="0" smtClean="0"/>
              <a:t>Śmierć pracodawcy </a:t>
            </a:r>
            <a:r>
              <a:rPr lang="pl-PL" dirty="0" smtClean="0"/>
              <a:t>– art. 63</a:t>
            </a:r>
            <a:r>
              <a:rPr lang="pl-PL" baseline="30000" dirty="0" smtClean="0"/>
              <a:t>2</a:t>
            </a:r>
            <a:r>
              <a:rPr lang="pl-PL" dirty="0" smtClean="0"/>
              <a:t> § 1 k.p.</a:t>
            </a:r>
          </a:p>
          <a:p>
            <a:pPr algn="just"/>
            <a:endParaRPr lang="pl-PL" dirty="0" smtClean="0"/>
          </a:p>
          <a:p>
            <a:pPr algn="just"/>
            <a:r>
              <a:rPr lang="pl-PL" b="1" dirty="0" smtClean="0"/>
              <a:t>Trzymiesięczna nieobecność pracownika w pracy z powodu tymczasowego aresztowania </a:t>
            </a:r>
            <a:r>
              <a:rPr lang="pl-PL" dirty="0" smtClean="0"/>
              <a:t>– art. 66 § 1 k.p.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480328" cy="9906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Zdarzenia powodujące wygaśnięcie umowy o pracę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Stosunek pracy wygasa z dniem śmierci </a:t>
            </a:r>
            <a:r>
              <a:rPr lang="pl-PL" dirty="0" smtClean="0"/>
              <a:t>pracownika.</a:t>
            </a:r>
            <a:endParaRPr lang="pl-PL" dirty="0" smtClean="0"/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Prawa majątkowe ze stosunku pracy przechodzą po śmierci pracownika, w równych częściach, na małżonka oraz inne osoby spełniające warunki wymagane do uzyskania renty rodzinnej w myśl przepisów o emeryturach i rentach z Funduszu Ubezpieczeń Społecznych. 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W razie braku takich osób prawa te wchodzą do spadku.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Śmierć pracownika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12648" y="1600200"/>
            <a:ext cx="8031318" cy="5043510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Z dniem śmierci pracodawcy umowy o pracę z pracownikami </a:t>
            </a:r>
            <a:r>
              <a:rPr lang="pl-PL" dirty="0" smtClean="0"/>
              <a:t>wygasają.</a:t>
            </a:r>
          </a:p>
          <a:p>
            <a:pPr algn="just">
              <a:buNone/>
            </a:pPr>
            <a:endParaRPr lang="pl-PL" dirty="0" smtClean="0"/>
          </a:p>
          <a:p>
            <a:pPr algn="just"/>
            <a:r>
              <a:rPr lang="pl-PL" dirty="0" smtClean="0"/>
              <a:t>Przepis ten nie </a:t>
            </a:r>
            <a:r>
              <a:rPr lang="pl-PL" dirty="0" smtClean="0"/>
              <a:t>ma zastosowania </a:t>
            </a:r>
            <a:r>
              <a:rPr lang="pl-PL" dirty="0" smtClean="0"/>
              <a:t>w przypadku</a:t>
            </a:r>
            <a:r>
              <a:rPr lang="pl-PL" dirty="0" smtClean="0"/>
              <a:t>: </a:t>
            </a:r>
            <a:endParaRPr lang="pl-PL" dirty="0" smtClean="0"/>
          </a:p>
          <a:p>
            <a:pPr lvl="1" algn="just"/>
            <a:r>
              <a:rPr lang="pl-PL" dirty="0" smtClean="0"/>
              <a:t>przejęcia </a:t>
            </a:r>
            <a:r>
              <a:rPr lang="pl-PL" dirty="0" smtClean="0"/>
              <a:t>pracownika przez nowego pracodawcę na zasadach określonych w art. 23</a:t>
            </a:r>
            <a:r>
              <a:rPr lang="pl-PL" baseline="30000" dirty="0" smtClean="0"/>
              <a:t>1</a:t>
            </a:r>
            <a:r>
              <a:rPr lang="pl-PL" dirty="0" smtClean="0"/>
              <a:t> ; </a:t>
            </a:r>
            <a:endParaRPr lang="pl-PL" dirty="0" smtClean="0"/>
          </a:p>
          <a:p>
            <a:pPr lvl="1" algn="just"/>
            <a:r>
              <a:rPr lang="pl-PL" dirty="0" smtClean="0"/>
              <a:t>ustanowienia </a:t>
            </a:r>
            <a:r>
              <a:rPr lang="pl-PL" dirty="0" smtClean="0"/>
              <a:t>zarządu sukcesyjnego z chwilą śmierci pracodawcy, zgodnie z ustawą z dnia 5 lipca 2018 r. o zarządzie sukcesyjnym przedsiębiorstwem osoby fizycznej (Dz. U. poz. 1629</a:t>
            </a:r>
            <a:r>
              <a:rPr lang="pl-PL" dirty="0" smtClean="0"/>
              <a:t>).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Śmierć pracodawcy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228600"/>
            <a:ext cx="8266014" cy="91438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Ustawa o </a:t>
            </a:r>
            <a:r>
              <a:rPr lang="pl-PL" dirty="0" smtClean="0"/>
              <a:t>zarządzie sukcesyjnym przedsiębiorstwem osoby fizycznej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2648" y="1857364"/>
            <a:ext cx="8153400" cy="4238636"/>
          </a:xfrm>
        </p:spPr>
        <p:txBody>
          <a:bodyPr/>
          <a:lstStyle/>
          <a:p>
            <a:pPr algn="just"/>
            <a:r>
              <a:rPr lang="pl-PL" dirty="0" smtClean="0"/>
              <a:t>Ustawa reguluje zasady tymczasowego zarządzania przedsiębiorstwem po śmierci przedsiębiorcy, który we własnym imieniu wykonywał działalność gospodarczą na podstawie wpisu do Centralnej Ewidencji i Informacji o Działalności </a:t>
            </a:r>
            <a:r>
              <a:rPr lang="pl-PL" dirty="0" smtClean="0"/>
              <a:t>Gospodarczej oraz </a:t>
            </a:r>
            <a:r>
              <a:rPr lang="pl-PL" dirty="0" smtClean="0"/>
              <a:t>kontynuowania działalności gospodarczej wykonywanej z wykorzystaniem tego przedsiębiorstwa.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Odszkodowanie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l-PL" dirty="0" smtClean="0"/>
              <a:t>Pracownikowi, którego umowa o pracę wygasła z powodu śmierci pracodawcy przysługuje odszkodowanie w wysokości wynagrodzenia za okres wypowiedzenia.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401080" cy="4733754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pl-PL" dirty="0" smtClean="0"/>
              <a:t>Umowa o pracę wygasa z upływem </a:t>
            </a:r>
            <a:r>
              <a:rPr lang="pl-PL" b="1" dirty="0" smtClean="0"/>
              <a:t>3 miesięcy nieobecności pracownika w pracy z powodu tymczasowego aresztowania</a:t>
            </a:r>
            <a:r>
              <a:rPr lang="pl-PL" dirty="0" smtClean="0"/>
              <a:t>, chyba że pracodawca rozwiązał wcześniej bez wypowiedzenia umowę o pracę z winy pracownika.</a:t>
            </a:r>
          </a:p>
          <a:p>
            <a:pPr algn="just">
              <a:lnSpc>
                <a:spcPct val="120000"/>
              </a:lnSpc>
            </a:pPr>
            <a:endParaRPr lang="pl-PL" dirty="0" smtClean="0"/>
          </a:p>
          <a:p>
            <a:pPr algn="just">
              <a:lnSpc>
                <a:spcPct val="120000"/>
              </a:lnSpc>
            </a:pPr>
            <a:r>
              <a:rPr lang="pl-PL" dirty="0" smtClean="0"/>
              <a:t>Pracodawca, pomimo wygaśnięcia umowy o pracę z powodu tymczasowego aresztowania, jest obowiązany </a:t>
            </a:r>
            <a:r>
              <a:rPr lang="pl-PL" b="1" dirty="0" smtClean="0"/>
              <a:t>ponownie zatrudnić pracownika, jeżeli postępowanie karne zostało umorzone lub gdy zapadł wyrok uniewinniający, a pracownik zgłosił swój powrót do pracy w ciągu 7 dni od uprawomocnienia się orzeczenia</a:t>
            </a:r>
            <a:r>
              <a:rPr lang="pl-PL" dirty="0" smtClean="0"/>
              <a:t>, chyba że postępowanie karne umorzono z powodu </a:t>
            </a:r>
            <a:r>
              <a:rPr lang="pl-PL" b="1" dirty="0" smtClean="0"/>
              <a:t>przedawnienia albo amnestii, a także w razie warunkowego umorzenia postępowania</a:t>
            </a:r>
            <a:r>
              <a:rPr lang="pl-PL" dirty="0" smtClean="0"/>
              <a:t>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Tymczasowe aresztowanie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i="1" dirty="0" smtClean="0"/>
              <a:t>Wynikający z przepisu art. 66 § 2 KP obowiązek ponownego zatrudnienia pracownika nie jest uzależniony od możliwości zakładu pracy.</a:t>
            </a:r>
          </a:p>
          <a:p>
            <a:pPr algn="just"/>
            <a:endParaRPr lang="pl-PL" i="1" dirty="0" smtClean="0"/>
          </a:p>
          <a:p>
            <a:pPr algn="just"/>
            <a:r>
              <a:rPr lang="pl-PL" i="1" dirty="0" smtClean="0"/>
              <a:t>Zakład pracy obowiązany jest ponownie zatrudnić pracownika na dotychczasowym, równorzędnym lub innym zgodnym z jego kwalifikacjami stanowisku, odpowiadającym w zasadzie poprzednim warunkom wynagrodzenia, jeżeli szczególne okoliczności nie stoją temu na przeszkodzie.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l-PL" dirty="0" smtClean="0"/>
              <a:t>Wyrok SN z 19.12.1980 r., I PZP 42/80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i="1" dirty="0" smtClean="0"/>
              <a:t>Wykładnia art. 66 § 2 k.p. uwzględniająca cel tej regulacji nie powinna prowadzić do nałożenia na pracodawcę obowiązku ponownego nawiązania umowy o pracę, która rozwiązałaby się z upływem terminu, na jaki została zawarta, jeszcze przed spełnieniem przesłanek, o których mowa w art. 66 § 2 k.p. (uniewinnieniem pracownika i zgłoszeniem przez niego swojego powrotu do pracy).</a:t>
            </a:r>
            <a:endParaRPr lang="pl-PL" i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l-PL" dirty="0" smtClean="0"/>
              <a:t>Wyrok SN z 12.08.2015 r., I PK 256/14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19440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W razie naruszenia przez pracodawcę przepisów niniejszego oddziału, pracownikowi przysługuje prawo odwołania do sądu pracy. 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W zakresie roszczeń stosuje się odpowiednio przepisy dotyczące uprawnień pracownika w razie niezgodnego z prawem rozwiązania przez pracodawcę umowy o pracę bez wypowiedzenia.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l-PL" dirty="0" smtClean="0"/>
              <a:t>Odwołanie do sądu pracy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612648" y="142852"/>
            <a:ext cx="8153400" cy="107634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Rozwiązanie umowy o pracę bez wypowiedzenia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l-PL" b="1" dirty="0" smtClean="0"/>
              <a:t>Przez pracodawcę:</a:t>
            </a:r>
          </a:p>
          <a:p>
            <a:pPr algn="just"/>
            <a:endParaRPr lang="pl-PL" dirty="0" smtClean="0"/>
          </a:p>
          <a:p>
            <a:pPr lvl="1" algn="just"/>
            <a:r>
              <a:rPr lang="pl-PL" dirty="0" smtClean="0"/>
              <a:t>z winy pracownika;</a:t>
            </a:r>
          </a:p>
          <a:p>
            <a:pPr lvl="1" algn="just"/>
            <a:r>
              <a:rPr lang="pl-PL" dirty="0" smtClean="0"/>
              <a:t>z przyczyn niezawinionych przez pracownika.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endParaRPr lang="pl-PL" dirty="0" smtClean="0"/>
          </a:p>
          <a:p>
            <a:pPr algn="just"/>
            <a:r>
              <a:rPr lang="pl-PL" b="1" dirty="0" smtClean="0"/>
              <a:t>Przez pracownika</a:t>
            </a:r>
            <a:endParaRPr lang="pl-PL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868346"/>
          </a:xfrm>
        </p:spPr>
        <p:txBody>
          <a:bodyPr>
            <a:normAutofit fontScale="90000"/>
          </a:bodyPr>
          <a:lstStyle/>
          <a:p>
            <a:pPr algn="just"/>
            <a:r>
              <a:rPr lang="pl-PL" dirty="0" smtClean="0"/>
              <a:t>Rozwiązanie umowy o pracę bez wypowiedzenia przez pracownika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Pracownik może rozwiązać umowę o pracę bez wypowiedzenia</a:t>
            </a:r>
          </a:p>
          <a:p>
            <a:pPr algn="just"/>
            <a:endParaRPr lang="pl-PL" dirty="0" smtClean="0"/>
          </a:p>
          <a:p>
            <a:pPr lvl="1" algn="just"/>
            <a:r>
              <a:rPr lang="pl-PL" dirty="0" smtClean="0"/>
              <a:t>jeżeli zostanie wydane </a:t>
            </a:r>
            <a:r>
              <a:rPr lang="pl-PL" b="1" dirty="0" smtClean="0"/>
              <a:t>orzeczenie lekarskie </a:t>
            </a:r>
            <a:r>
              <a:rPr lang="pl-PL" dirty="0" smtClean="0"/>
              <a:t>stwierdzające szkodliwy wpływ wykonywanej pracy na zdrowie pracownika,</a:t>
            </a:r>
          </a:p>
          <a:p>
            <a:pPr lvl="1" algn="just"/>
            <a:endParaRPr lang="pl-PL" dirty="0" smtClean="0"/>
          </a:p>
          <a:p>
            <a:pPr lvl="1" algn="just"/>
            <a:r>
              <a:rPr lang="pl-PL" dirty="0" smtClean="0"/>
              <a:t>a pracodawca </a:t>
            </a:r>
            <a:r>
              <a:rPr lang="pl-PL" b="1" dirty="0" smtClean="0"/>
              <a:t>nie przeniesie go w terminie wskazanym w orzeczeniu lekarskim </a:t>
            </a:r>
            <a:r>
              <a:rPr lang="pl-PL" dirty="0" smtClean="0"/>
              <a:t>do innej pracy, odpowiedniej ze względu na stan jego zdrowia i kwalifikacje zawodowe.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153400" cy="990600"/>
          </a:xfrm>
        </p:spPr>
        <p:txBody>
          <a:bodyPr>
            <a:normAutofit fontScale="90000"/>
          </a:bodyPr>
          <a:lstStyle/>
          <a:p>
            <a:pPr algn="just"/>
            <a:r>
              <a:rPr lang="pl-PL" dirty="0" smtClean="0"/>
              <a:t>Rozwiązanie umowy o pracę bez wypowiedzenia przez pracownika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 smtClean="0"/>
              <a:t>Pracownik może rozwiązać umowę o pracę bez wypowiedzenia także wtedy, gdy </a:t>
            </a:r>
            <a:r>
              <a:rPr lang="pl-PL" b="1" dirty="0" smtClean="0"/>
              <a:t>pracodawca dopuścił się ciężkiego naruszenia podstawowych obowiązków wobec pracownika. </a:t>
            </a:r>
          </a:p>
          <a:p>
            <a:pPr lvl="1" algn="just"/>
            <a:endParaRPr lang="pl-PL" dirty="0" smtClean="0"/>
          </a:p>
          <a:p>
            <a:pPr algn="just"/>
            <a:r>
              <a:rPr lang="pl-PL" dirty="0" smtClean="0"/>
              <a:t>W takim przypadku pracownikowi przysługuje odszkodowanie w wysokości </a:t>
            </a:r>
            <a:r>
              <a:rPr lang="pl-PL" b="1" dirty="0" smtClean="0"/>
              <a:t>wynagrodzenia za okres wypowiedzenia</a:t>
            </a:r>
            <a:r>
              <a:rPr lang="pl-PL" dirty="0" smtClean="0"/>
              <a:t>. 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W przypadku rozwiązania umowy o pracę zawartej na czas określony odszkodowanie przysługuje w wysokości </a:t>
            </a:r>
            <a:r>
              <a:rPr lang="pl-PL" b="1" dirty="0" smtClean="0"/>
              <a:t>wynagrodzenia za czas, do którego umowa miała trwać, nie więcej jednak niż za okres wypowiedzenia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Forma rozwiązania umowy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l-PL" dirty="0" smtClean="0"/>
              <a:t>Oświadczenie pracownika o rozwiązaniu umowy o pracę bez wypowiedzenia powinno nastąpić </a:t>
            </a:r>
            <a:r>
              <a:rPr lang="pl-PL" b="1" dirty="0" smtClean="0"/>
              <a:t>na piśmie</a:t>
            </a:r>
            <a:r>
              <a:rPr lang="pl-PL" dirty="0" smtClean="0"/>
              <a:t>, </a:t>
            </a:r>
            <a:r>
              <a:rPr lang="pl-PL" b="1" u="sng" dirty="0" smtClean="0"/>
              <a:t>z podaniem przyczyny uzasadniającej rozwiązanie umowy</a:t>
            </a:r>
            <a:r>
              <a:rPr lang="pl-PL" dirty="0" smtClean="0"/>
              <a:t>. </a:t>
            </a:r>
          </a:p>
          <a:p>
            <a:endParaRPr lang="pl-PL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l-PL" dirty="0" smtClean="0"/>
              <a:t>Skutek rozwiązania umowy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>
          <a:xfrm>
            <a:off x="457200" y="1481328"/>
            <a:ext cx="8115328" cy="4525963"/>
          </a:xfrm>
        </p:spPr>
        <p:txBody>
          <a:bodyPr/>
          <a:lstStyle/>
          <a:p>
            <a:pPr algn="just"/>
            <a:r>
              <a:rPr lang="pl-PL" dirty="0" smtClean="0"/>
              <a:t>Rozwiązanie umowy o pracę bez wypowiedzenia przez pracownika pociąga za sobą skutki, </a:t>
            </a:r>
            <a:r>
              <a:rPr lang="pl-PL" b="1" dirty="0" smtClean="0"/>
              <a:t>jakie przepisy prawa wiążą z rozwiązaniem umowy przez pracodawcę za wypowiedzeniem.</a:t>
            </a:r>
            <a:endParaRPr lang="pl-PL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8"/>
          </a:xfrm>
        </p:spPr>
        <p:txBody>
          <a:bodyPr>
            <a:noAutofit/>
          </a:bodyPr>
          <a:lstStyle/>
          <a:p>
            <a:pPr algn="just"/>
            <a:r>
              <a:rPr lang="pl-PL" sz="2800" dirty="0" smtClean="0"/>
              <a:t>Uprawnienia pracodawcy w razie nieuzasadnionego rozwiązania przez pracownika umowy o pracę bez wypowiedzenia</a:t>
            </a:r>
            <a:endParaRPr lang="pl-PL" sz="280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>
          <a:xfrm>
            <a:off x="571472" y="1928802"/>
            <a:ext cx="8358246" cy="4078489"/>
          </a:xfrm>
        </p:spPr>
        <p:txBody>
          <a:bodyPr/>
          <a:lstStyle/>
          <a:p>
            <a:pPr algn="just"/>
            <a:r>
              <a:rPr lang="pl-PL" dirty="0" smtClean="0"/>
              <a:t>W razie nieuzasadnionego rozwiązania przez pracownika umowy o pracę bez wypowiedzenia na podstawie art. 55 § 1</a:t>
            </a:r>
            <a:r>
              <a:rPr lang="pl-PL" baseline="30000" dirty="0" smtClean="0"/>
              <a:t>1 </a:t>
            </a:r>
            <a:r>
              <a:rPr lang="pl-PL" b="1" dirty="0" smtClean="0"/>
              <a:t>(ciężkie naruszenie podstawowych </a:t>
            </a:r>
            <a:r>
              <a:rPr lang="pl-PL" b="1" dirty="0" smtClean="0"/>
              <a:t>obowiązków wobec </a:t>
            </a:r>
            <a:r>
              <a:rPr lang="pl-PL" b="1" dirty="0" smtClean="0"/>
              <a:t>pracownika)</a:t>
            </a:r>
            <a:r>
              <a:rPr lang="pl-PL" dirty="0" smtClean="0"/>
              <a:t>, </a:t>
            </a:r>
            <a:r>
              <a:rPr lang="pl-PL" b="1" u="sng" dirty="0" smtClean="0"/>
              <a:t>pracodawcy przysługuje roszczenie o odszkodowanie</a:t>
            </a:r>
            <a:r>
              <a:rPr lang="pl-PL" dirty="0" smtClean="0"/>
              <a:t>. 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Wysokość odszkodowania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l-PL" dirty="0" smtClean="0"/>
              <a:t>Odszkodowanie przysługuje w wysokości </a:t>
            </a:r>
            <a:r>
              <a:rPr lang="pl-PL" b="1" dirty="0" smtClean="0"/>
              <a:t>wynagrodzenia pracownika za okres wypowiedzenia</a:t>
            </a:r>
            <a:r>
              <a:rPr lang="pl-PL" dirty="0" smtClean="0"/>
              <a:t>. 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W przypadku rozwiązania umowy o pracę zawartej na czas określony, odszkodowanie przysługuje w wysokości </a:t>
            </a:r>
            <a:r>
              <a:rPr lang="pl-PL" b="1" dirty="0" smtClean="0"/>
              <a:t>wynagrodzenia za czas, do którego umowa miała trwać, nie więcej jednak niż za okres wypowiedzenia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Wygaśnięcie umowy o prace jest ustaniem stosunku pracy z mocy zdarzenia określonego w przepisach prawa innego niż czynność prawna. 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Brak oświadczenia woli.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Wygaśnięcie umowy o pracę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Średni">
  <a:themeElements>
    <a:clrScheme name="Średni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Średni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Średni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949</TotalTime>
  <Words>725</Words>
  <PresentationFormat>Pokaz na ekranie (4:3)</PresentationFormat>
  <Paragraphs>78</Paragraphs>
  <Slides>19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0" baseType="lpstr">
      <vt:lpstr>Średni</vt:lpstr>
      <vt:lpstr>Podstawy prawa pracy i Zabezpieczenia społecznego</vt:lpstr>
      <vt:lpstr>Rozwiązanie umowy o pracę bez wypowiedzenia</vt:lpstr>
      <vt:lpstr>Rozwiązanie umowy o pracę bez wypowiedzenia przez pracownika</vt:lpstr>
      <vt:lpstr>Rozwiązanie umowy o pracę bez wypowiedzenia przez pracownika</vt:lpstr>
      <vt:lpstr>Forma rozwiązania umowy</vt:lpstr>
      <vt:lpstr>Skutek rozwiązania umowy</vt:lpstr>
      <vt:lpstr>Uprawnienia pracodawcy w razie nieuzasadnionego rozwiązania przez pracownika umowy o pracę bez wypowiedzenia</vt:lpstr>
      <vt:lpstr>Wysokość odszkodowania</vt:lpstr>
      <vt:lpstr>Wygaśnięcie umowy o pracę</vt:lpstr>
      <vt:lpstr>Wygaśnięcie umowy o pracę</vt:lpstr>
      <vt:lpstr>Zdarzenia powodujące wygaśnięcie umowy o pracę</vt:lpstr>
      <vt:lpstr>Śmierć pracownika</vt:lpstr>
      <vt:lpstr>Śmierć pracodawcy</vt:lpstr>
      <vt:lpstr>Ustawa o zarządzie sukcesyjnym przedsiębiorstwem osoby fizycznej</vt:lpstr>
      <vt:lpstr>Odszkodowanie </vt:lpstr>
      <vt:lpstr>Tymczasowe aresztowanie</vt:lpstr>
      <vt:lpstr>Wyrok SN z 19.12.1980 r., I PZP 42/80</vt:lpstr>
      <vt:lpstr>Wyrok SN z 12.08.2015 r., I PK 256/14</vt:lpstr>
      <vt:lpstr>Odwołanie do sądu pracy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prawa pracy</dc:title>
  <dc:creator>Michał</dc:creator>
  <cp:lastModifiedBy>Michał Budny</cp:lastModifiedBy>
  <cp:revision>44</cp:revision>
  <dcterms:created xsi:type="dcterms:W3CDTF">2018-04-03T10:11:58Z</dcterms:created>
  <dcterms:modified xsi:type="dcterms:W3CDTF">2018-11-18T21:58:42Z</dcterms:modified>
</cp:coreProperties>
</file>