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81" r:id="rId2"/>
    <p:sldId id="282" r:id="rId3"/>
    <p:sldId id="291" r:id="rId4"/>
    <p:sldId id="292" r:id="rId5"/>
    <p:sldId id="293" r:id="rId6"/>
    <p:sldId id="294" r:id="rId7"/>
    <p:sldId id="295" r:id="rId8"/>
    <p:sldId id="283" r:id="rId9"/>
    <p:sldId id="297" r:id="rId10"/>
    <p:sldId id="296" r:id="rId11"/>
    <p:sldId id="285" r:id="rId12"/>
    <p:sldId id="287" r:id="rId13"/>
    <p:sldId id="288" r:id="rId14"/>
    <p:sldId id="289" r:id="rId15"/>
    <p:sldId id="298" r:id="rId16"/>
    <p:sldId id="299" r:id="rId17"/>
    <p:sldId id="290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024" autoAdjust="0"/>
    <p:restoredTop sz="94686" autoAdjust="0"/>
  </p:normalViewPr>
  <p:slideViewPr>
    <p:cSldViewPr>
      <p:cViewPr varScale="1">
        <p:scale>
          <a:sx n="84" d="100"/>
          <a:sy n="84" d="100"/>
        </p:scale>
        <p:origin x="-1613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13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D84F184-2D31-4825-8234-7F08BCB538EB}" type="datetimeFigureOut">
              <a:rPr lang="pl-PL" smtClean="0"/>
              <a:pPr/>
              <a:t>2018-12-02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6AFFC0-C249-404B-B9EC-0A07859AC2F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F184-2D31-4825-8234-7F08BCB538EB}" type="datetimeFigureOut">
              <a:rPr lang="pl-PL" smtClean="0"/>
              <a:pPr/>
              <a:t>2018-12-02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AFFC0-C249-404B-B9EC-0A07859AC2F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D84F184-2D31-4825-8234-7F08BCB538EB}" type="datetimeFigureOut">
              <a:rPr lang="pl-PL" smtClean="0"/>
              <a:pPr/>
              <a:t>2018-12-02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Prostokąt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16AFFC0-C249-404B-B9EC-0A07859AC2F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F184-2D31-4825-8234-7F08BCB538EB}" type="datetimeFigureOut">
              <a:rPr lang="pl-PL" smtClean="0"/>
              <a:pPr/>
              <a:t>2018-12-02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6AFFC0-C249-404B-B9EC-0A07859AC2F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Prostokąt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F184-2D31-4825-8234-7F08BCB538EB}" type="datetimeFigureOut">
              <a:rPr lang="pl-PL" smtClean="0"/>
              <a:pPr/>
              <a:t>2018-12-02</a:t>
            </a:fld>
            <a:endParaRPr lang="pl-PL"/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16AFFC0-C249-404B-B9EC-0A07859AC2F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D84F184-2D31-4825-8234-7F08BCB538EB}" type="datetimeFigureOut">
              <a:rPr lang="pl-PL" smtClean="0"/>
              <a:pPr/>
              <a:t>2018-12-02</a:t>
            </a:fld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16AFFC0-C249-404B-B9EC-0A07859AC2F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D84F184-2D31-4825-8234-7F08BCB538EB}" type="datetimeFigureOut">
              <a:rPr lang="pl-PL" smtClean="0"/>
              <a:pPr/>
              <a:t>2018-12-02</a:t>
            </a:fld>
            <a:endParaRPr lang="pl-PL"/>
          </a:p>
        </p:txBody>
      </p:sp>
      <p:sp>
        <p:nvSpPr>
          <p:cNvPr id="12" name="Symbol zastępczy numeru slajd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16AFFC0-C249-404B-B9EC-0A07859AC2F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l-PL"/>
          </a:p>
        </p:txBody>
      </p:sp>
      <p:sp>
        <p:nvSpPr>
          <p:cNvPr id="16" name="Symbol zastępczy tekst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5" name="Symbol zastępczy tekst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F184-2D31-4825-8234-7F08BCB538EB}" type="datetimeFigureOut">
              <a:rPr lang="pl-PL" smtClean="0"/>
              <a:pPr/>
              <a:t>2018-12-02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6AFFC0-C249-404B-B9EC-0A07859AC2F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F184-2D31-4825-8234-7F08BCB538EB}" type="datetimeFigureOut">
              <a:rPr lang="pl-PL" smtClean="0"/>
              <a:pPr/>
              <a:t>2018-12-02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6AFFC0-C249-404B-B9EC-0A07859AC2F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F184-2D31-4825-8234-7F08BCB538EB}" type="datetimeFigureOut">
              <a:rPr lang="pl-PL" smtClean="0"/>
              <a:pPr/>
              <a:t>2018-12-02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6AFFC0-C249-404B-B9EC-0A07859AC2F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Prostokąt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Prostokąt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D84F184-2D31-4825-8234-7F08BCB538EB}" type="datetimeFigureOut">
              <a:rPr lang="pl-PL" smtClean="0"/>
              <a:pPr/>
              <a:t>2018-12-02</a:t>
            </a:fld>
            <a:endParaRPr lang="pl-PL"/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16AFFC0-C249-404B-B9EC-0A07859AC2F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D84F184-2D31-4825-8234-7F08BCB538EB}" type="datetimeFigureOut">
              <a:rPr lang="pl-PL" smtClean="0"/>
              <a:pPr/>
              <a:t>2018-12-02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Prostokąt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16AFFC0-C249-404B-B9EC-0A07859AC2FA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3000372"/>
            <a:ext cx="9001156" cy="1828800"/>
          </a:xfrm>
        </p:spPr>
        <p:txBody>
          <a:bodyPr>
            <a:normAutofit fontScale="90000"/>
          </a:bodyPr>
          <a:lstStyle/>
          <a:p>
            <a:pPr algn="r">
              <a:lnSpc>
                <a:spcPct val="150000"/>
              </a:lnSpc>
            </a:pP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Podstawy prawa pracy</a:t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Zabezpieczenia społecznego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Zajęcia nr 5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5072066" y="5357826"/>
            <a:ext cx="385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mgr Michał Budny</a:t>
            </a:r>
            <a:endParaRPr lang="pl-PL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Konsekwencje naruszenia obowiązków pracowniczych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031318" cy="4495800"/>
          </a:xfrm>
        </p:spPr>
        <p:txBody>
          <a:bodyPr/>
          <a:lstStyle/>
          <a:p>
            <a:pPr algn="just"/>
            <a:r>
              <a:rPr lang="pl-PL" dirty="0" smtClean="0"/>
              <a:t>W zależności od wagi naruszenia i jego skutków konsekwencją może być: </a:t>
            </a:r>
          </a:p>
          <a:p>
            <a:pPr lvl="1" algn="just"/>
            <a:r>
              <a:rPr lang="pl-PL" dirty="0" smtClean="0"/>
              <a:t>wypowiedzenie umowy o pracę;</a:t>
            </a:r>
          </a:p>
          <a:p>
            <a:pPr lvl="1" algn="just"/>
            <a:r>
              <a:rPr lang="pl-PL" dirty="0" smtClean="0"/>
              <a:t>rozwiązanie umowy o pracę bez wypowiedzenia z winy pracownika;</a:t>
            </a:r>
          </a:p>
          <a:p>
            <a:pPr lvl="1" algn="just"/>
            <a:r>
              <a:rPr lang="pl-PL" dirty="0" smtClean="0"/>
              <a:t>odpowiedzialność porządkowa;</a:t>
            </a:r>
          </a:p>
          <a:p>
            <a:pPr lvl="1" algn="just"/>
            <a:r>
              <a:rPr lang="pl-PL" dirty="0" smtClean="0"/>
              <a:t>odpowiedzialność materialna.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Zakaz konkurencji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92500"/>
          </a:bodyPr>
          <a:lstStyle/>
          <a:p>
            <a:pPr algn="just"/>
            <a:r>
              <a:rPr lang="pl-PL" dirty="0" smtClean="0"/>
              <a:t>W zakresie określonym w </a:t>
            </a:r>
            <a:r>
              <a:rPr lang="pl-PL" b="1" dirty="0" smtClean="0"/>
              <a:t>odrębnej umowie</a:t>
            </a:r>
            <a:r>
              <a:rPr lang="pl-PL" dirty="0" smtClean="0"/>
              <a:t>, pracownik nie może prowadzić działalności konkurencyjnej wobec pracodawcy ani też świadczyć pracy w ramach stosunku pracy lub na innej podstawie na rzecz podmiotu prowadzącego taką działalność (zakaz konkurencji).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Pracodawca, który poniósł szkodę wskutek naruszenia przez pracownika zakazu konkurencji przewidzianego w umowie, może dochodzić od pracownika wyrównania tej szkody.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1472" y="228600"/>
            <a:ext cx="8215370" cy="9906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Zakaz konkurencji po ustaniu stosunku pracy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 smtClean="0"/>
              <a:t>Przepisy dotyczące zakazu konkurencji stosuje się odpowiednio, gdy pracodawca i pracownik mający dostęp do szczególnie ważnych informacji, których ujawnienie mogłoby narazić pracodawcę na szkodę, zawierają umowę o zakazie konkurencji po ustaniu stosunku pracy. 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W umowie określa się także okres obowiązywania zakazu konkurencji oraz wysokość odszkodowania należnego pracownikowi od pracodawcy.</a:t>
            </a:r>
          </a:p>
          <a:p>
            <a:endParaRPr lang="pl-PL" dirty="0" smtClean="0"/>
          </a:p>
          <a:p>
            <a:endParaRPr lang="pl-PL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Zakaz konkurencji po ustaniu stosunku pracy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smtClean="0"/>
              <a:t>Zakaz konkurencji po ustaniu stosunku pracy przestaje obowiązywać przed upływem terminu, na jaki została zawarta umowa przewidziana w tym przepisie, w razie ustania przyczyn uzasadniających taki zakaz lub niewywiązywania się pracodawcy z obowiązku wypłaty odszkodowania.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Zakaz konkurencji po ustaniu stosunku pracy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14948"/>
          </a:xfrm>
        </p:spPr>
        <p:txBody>
          <a:bodyPr>
            <a:normAutofit fontScale="92500"/>
          </a:bodyPr>
          <a:lstStyle/>
          <a:p>
            <a:pPr algn="just"/>
            <a:r>
              <a:rPr lang="pl-PL" dirty="0" smtClean="0"/>
              <a:t>Odszkodowanie w przypadku zakazu konkurencji po ustaniu stosunku pracy nie może być </a:t>
            </a:r>
            <a:r>
              <a:rPr lang="pl-PL" b="1" dirty="0" smtClean="0"/>
              <a:t>niższe od 25% wynagrodzenia otrzymanego przez pracownika </a:t>
            </a:r>
            <a:r>
              <a:rPr lang="pl-PL" dirty="0" smtClean="0"/>
              <a:t>przed ustaniem stosunku pracy przez okres odpowiadający okresowi obowiązywania zakazu konkurencji.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Odszkodowanie może być wypłacane w miesięcznych ratach. 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W razie sporu o odszkodowaniu orzeka sąd pracy.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i="1" dirty="0" smtClean="0"/>
              <a:t>Wyrok SN z dnia 14 maja 1998 r. </a:t>
            </a:r>
            <a:br>
              <a:rPr lang="pl-PL" i="1" dirty="0" smtClean="0"/>
            </a:br>
            <a:r>
              <a:rPr lang="pl-PL" i="1" dirty="0" smtClean="0"/>
              <a:t>I PKN 121/98 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2648" y="1785926"/>
            <a:ext cx="8153400" cy="4310074"/>
          </a:xfrm>
        </p:spPr>
        <p:txBody>
          <a:bodyPr/>
          <a:lstStyle/>
          <a:p>
            <a:pPr algn="just"/>
            <a:r>
              <a:rPr lang="pl-PL" i="1" dirty="0" smtClean="0"/>
              <a:t>Pracodawcę, który zawarł z pracownikiem umowę o zakazie konkurencji obciąża wzajemne zobowiązanie do zapłaty uzgodnionego odszkodowania, także wówczas, gdy po ustaniu stosunku pracy nie obawia się już konkurencji ze strony byłego pracownika.</a:t>
            </a:r>
            <a:endParaRPr lang="pl-PL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643998" cy="1271574"/>
          </a:xfrm>
        </p:spPr>
        <p:txBody>
          <a:bodyPr>
            <a:normAutofit fontScale="90000"/>
          </a:bodyPr>
          <a:lstStyle/>
          <a:p>
            <a:r>
              <a:rPr lang="pl-PL" i="1" dirty="0" smtClean="0"/>
              <a:t>Wyrok SN z dnia 17 listopada 1999 r.</a:t>
            </a:r>
            <a:br>
              <a:rPr lang="pl-PL" i="1" dirty="0" smtClean="0"/>
            </a:br>
            <a:r>
              <a:rPr lang="pl-PL" i="1" dirty="0" smtClean="0"/>
              <a:t>I PKN 358/99 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500034" y="1714488"/>
            <a:ext cx="7786742" cy="4310074"/>
          </a:xfrm>
        </p:spPr>
        <p:txBody>
          <a:bodyPr>
            <a:normAutofit/>
          </a:bodyPr>
          <a:lstStyle/>
          <a:p>
            <a:pPr algn="just"/>
            <a:r>
              <a:rPr lang="pl-PL" i="1" dirty="0" smtClean="0"/>
              <a:t>Ustanie obowiązywania zakazu konkurencji (art. 101[2] § 2 KP) dotyczy  tylko zobowiązania jakie przyjął na siebie pracownik w umowie o zakazie  konkurencji po ustaniu stosunku pracy, a nie zobowiązania pracodawcy do wypłaty odszkodowania. </a:t>
            </a:r>
            <a:endParaRPr lang="pl-PL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Forma umowy o zakazie konkurencji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745566" cy="4495800"/>
          </a:xfrm>
        </p:spPr>
        <p:txBody>
          <a:bodyPr/>
          <a:lstStyle/>
          <a:p>
            <a:pPr algn="just"/>
            <a:endParaRPr lang="pl-PL" dirty="0" smtClean="0"/>
          </a:p>
          <a:p>
            <a:pPr algn="just"/>
            <a:r>
              <a:rPr lang="pl-PL" dirty="0" smtClean="0"/>
              <a:t>Umowy dotyczące zakazu konkurencji wymagają pod </a:t>
            </a:r>
            <a:r>
              <a:rPr lang="pl-PL" b="1" u="sng" dirty="0" smtClean="0"/>
              <a:t>rygorem nieważności </a:t>
            </a:r>
            <a:r>
              <a:rPr lang="pl-PL" b="1" dirty="0" smtClean="0"/>
              <a:t>formy pisemnej. </a:t>
            </a:r>
            <a:endParaRPr lang="pl-PL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Obowiązki pracownika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285720" y="2000240"/>
            <a:ext cx="8286808" cy="4857760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Pracownik jest obowiązany wykonywać pracę sumiennie i starannie oraz stosować się do poleceń przełożonych, które dotyczą pracy, jeżeli nie są one sprzeczne z przepisami prawa lub umową o pracę. 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Jest to obowiązek dotyczący jakości wykonywanej pracy.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Staranność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pl-PL" dirty="0" smtClean="0"/>
          </a:p>
          <a:p>
            <a:pPr algn="just"/>
            <a:r>
              <a:rPr lang="pl-PL" dirty="0" smtClean="0"/>
              <a:t>Kategoria ta zawiera odesłanie do reguł technicznych.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Celem jest maksymalna efektywność. 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Prace techniczne, wymagające określonego sposobu wykonywania. 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Sumienność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l-PL" dirty="0" smtClean="0"/>
              <a:t>Dotyczy strony podmiotowej działania pracownika.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Dotyczy przede wszystkich prac, które nie są objęte jednoznacznymi metodami postępowania.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Prace umysłowe, twórczość autorska i wynalazcza.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1472" y="228600"/>
            <a:ext cx="8429684" cy="91438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Obowiązek stosowania się do poleceń przełożonych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2648" y="2143116"/>
            <a:ext cx="8153400" cy="3952884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Polecenia muszą dotyczyć pracy, </a:t>
            </a:r>
          </a:p>
          <a:p>
            <a:pPr algn="just">
              <a:buNone/>
            </a:pPr>
            <a:endParaRPr lang="pl-PL" dirty="0" smtClean="0"/>
          </a:p>
          <a:p>
            <a:pPr algn="just"/>
            <a:r>
              <a:rPr lang="pl-PL" dirty="0" smtClean="0"/>
              <a:t>Nie mogą być sprzeczne z przepisami prawa lub umową o pracę.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Jeżeli polecenia wykraczają poza ustawowe granice pracownik nie ma obowiązku ich wykonywania. </a:t>
            </a:r>
          </a:p>
          <a:p>
            <a:pPr algn="just"/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Polecenie sprzeczne z ustawą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2648" y="2071678"/>
            <a:ext cx="8153400" cy="4024322"/>
          </a:xfrm>
        </p:spPr>
        <p:txBody>
          <a:bodyPr/>
          <a:lstStyle/>
          <a:p>
            <a:pPr algn="just"/>
            <a:r>
              <a:rPr lang="pl-PL" dirty="0" smtClean="0"/>
              <a:t>Nie wiąże pracownika 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Jego niewykonanie nie może być uznane za naruszenie obowiązków pracowniczych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7158" y="228600"/>
            <a:ext cx="8408890" cy="990600"/>
          </a:xfrm>
        </p:spPr>
        <p:txBody>
          <a:bodyPr>
            <a:normAutofit fontScale="90000"/>
          </a:bodyPr>
          <a:lstStyle/>
          <a:p>
            <a:r>
              <a:rPr lang="pl-PL" i="1" dirty="0" smtClean="0"/>
              <a:t>Wyrok SN z dnia 5 sierpnia 2008 r. </a:t>
            </a:r>
            <a:br>
              <a:rPr lang="pl-PL" i="1" dirty="0" smtClean="0"/>
            </a:br>
            <a:r>
              <a:rPr lang="pl-PL" i="1" dirty="0" smtClean="0"/>
              <a:t>I PK 37/08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l-PL" i="1" dirty="0" smtClean="0"/>
              <a:t>Polecenie pracodawcy nakładające na pracownika obowiązek udzielenia informacji (danych osobowych) niewymienionych w art. 22[1] § 1 i 2 k.p. lub w odrębnych przepisach (art. 22[1] § 4 k.p.) jest niezgodne z prawem (art. 100 § 1 k.p.) i dlatego odmowa jego wykonania nie może stanowić podstawy rozwiązania umowy o pracę w trybie art. 52 § 1 pkt 1 k.p.</a:t>
            </a:r>
            <a:endParaRPr lang="pl-PL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Obowiązki pracownika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17070" cy="52578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l-PL" dirty="0" smtClean="0"/>
              <a:t>Pracownik jest obowiązany w szczególności: </a:t>
            </a:r>
          </a:p>
          <a:p>
            <a:pPr lvl="1" algn="just"/>
            <a:r>
              <a:rPr lang="pl-PL" dirty="0" smtClean="0"/>
              <a:t>przestrzegać czasu pracy ustalonego w zakładzie pracy; </a:t>
            </a:r>
          </a:p>
          <a:p>
            <a:pPr lvl="1" algn="just"/>
            <a:endParaRPr lang="pl-PL" dirty="0" smtClean="0"/>
          </a:p>
          <a:p>
            <a:pPr lvl="1" algn="just"/>
            <a:r>
              <a:rPr lang="pl-PL" dirty="0" smtClean="0"/>
              <a:t>przestrzegać regulaminu pracy i ustalonego w zakładzie pracy porządku; </a:t>
            </a:r>
          </a:p>
          <a:p>
            <a:pPr lvl="1" algn="just"/>
            <a:endParaRPr lang="pl-PL" dirty="0" smtClean="0"/>
          </a:p>
          <a:p>
            <a:pPr lvl="1" algn="just"/>
            <a:r>
              <a:rPr lang="pl-PL" dirty="0" smtClean="0"/>
              <a:t>przestrzegać przepisów oraz zasad bezpieczeństwa i higieny pracy, a także przepisów przeciwpożarowych; </a:t>
            </a:r>
          </a:p>
          <a:p>
            <a:pPr lvl="1" algn="just"/>
            <a:endParaRPr lang="pl-PL" dirty="0" smtClean="0"/>
          </a:p>
          <a:p>
            <a:pPr lvl="1" algn="just"/>
            <a:r>
              <a:rPr lang="pl-PL" dirty="0" smtClean="0"/>
              <a:t>dbać o dobro zakładu pracy, chronić jego mienie oraz zachować w tajemnicy informacje, których ujawnienie mogłoby narazić pracodawcę na szkodę; </a:t>
            </a:r>
          </a:p>
          <a:p>
            <a:pPr lvl="1" algn="just"/>
            <a:endParaRPr lang="pl-PL" dirty="0" smtClean="0"/>
          </a:p>
          <a:p>
            <a:pPr lvl="1" algn="just"/>
            <a:r>
              <a:rPr lang="pl-PL" dirty="0" smtClean="0"/>
              <a:t>przestrzegać tajemnicy określonej w odrębnych przepisach; </a:t>
            </a:r>
          </a:p>
          <a:p>
            <a:pPr lvl="1" algn="just"/>
            <a:endParaRPr lang="pl-PL" dirty="0" smtClean="0"/>
          </a:p>
          <a:p>
            <a:pPr lvl="1" algn="just"/>
            <a:r>
              <a:rPr lang="pl-PL" dirty="0" smtClean="0"/>
              <a:t>przestrzegać w zakładzie pracy zasad współżycia społecznego.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Obowiązek zachowania tajemnicy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Dotyczy tajemnicy:</a:t>
            </a:r>
          </a:p>
          <a:p>
            <a:endParaRPr lang="pl-PL" dirty="0" smtClean="0"/>
          </a:p>
          <a:p>
            <a:pPr lvl="1"/>
            <a:r>
              <a:rPr lang="pl-PL" dirty="0" smtClean="0"/>
              <a:t>związanej z informacjami, których ujawnienie mogłoby narazić pracodawcę na szkodę; </a:t>
            </a:r>
          </a:p>
          <a:p>
            <a:pPr lvl="1"/>
            <a:endParaRPr lang="pl-PL" dirty="0" smtClean="0"/>
          </a:p>
          <a:p>
            <a:pPr lvl="1"/>
            <a:r>
              <a:rPr lang="pl-PL" dirty="0" smtClean="0"/>
              <a:t>określonej w odrębnych przepisach.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Średni">
  <a:themeElements>
    <a:clrScheme name="Średni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Średni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Średni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1414</TotalTime>
  <Words>679</Words>
  <Application>Microsoft Office PowerPoint</Application>
  <PresentationFormat>Pokaz na ekranie (4:3)</PresentationFormat>
  <Paragraphs>80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Średni</vt:lpstr>
      <vt:lpstr>Podstawy prawa pracy i Zabezpieczenia społecznego</vt:lpstr>
      <vt:lpstr>Obowiązki pracownika</vt:lpstr>
      <vt:lpstr>Staranność </vt:lpstr>
      <vt:lpstr>Sumienność</vt:lpstr>
      <vt:lpstr>Obowiązek stosowania się do poleceń przełożonych</vt:lpstr>
      <vt:lpstr>Polecenie sprzeczne z ustawą</vt:lpstr>
      <vt:lpstr>Wyrok SN z dnia 5 sierpnia 2008 r.  I PK 37/08</vt:lpstr>
      <vt:lpstr>Obowiązki pracownika</vt:lpstr>
      <vt:lpstr>Obowiązek zachowania tajemnicy</vt:lpstr>
      <vt:lpstr>Konsekwencje naruszenia obowiązków pracowniczych </vt:lpstr>
      <vt:lpstr>Zakaz konkurencji</vt:lpstr>
      <vt:lpstr>Zakaz konkurencji po ustaniu stosunku pracy </vt:lpstr>
      <vt:lpstr>Zakaz konkurencji po ustaniu stosunku pracy </vt:lpstr>
      <vt:lpstr>Zakaz konkurencji po ustaniu stosunku pracy </vt:lpstr>
      <vt:lpstr>Wyrok SN z dnia 14 maja 1998 r.  I PKN 121/98 </vt:lpstr>
      <vt:lpstr>Wyrok SN z dnia 17 listopada 1999 r. I PKN 358/99  </vt:lpstr>
      <vt:lpstr>Forma umowy o zakazie konkurencji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prawa zabezpieczenia społecznego</dc:title>
  <dc:creator>Michał</dc:creator>
  <cp:lastModifiedBy>Michał Budny</cp:lastModifiedBy>
  <cp:revision>55</cp:revision>
  <dcterms:created xsi:type="dcterms:W3CDTF">2018-02-21T08:57:00Z</dcterms:created>
  <dcterms:modified xsi:type="dcterms:W3CDTF">2018-12-02T19:51:14Z</dcterms:modified>
</cp:coreProperties>
</file>