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58" r:id="rId3"/>
    <p:sldId id="278" r:id="rId4"/>
    <p:sldId id="279" r:id="rId5"/>
    <p:sldId id="280" r:id="rId6"/>
    <p:sldId id="281" r:id="rId7"/>
    <p:sldId id="282" r:id="rId8"/>
    <p:sldId id="259" r:id="rId9"/>
    <p:sldId id="260" r:id="rId10"/>
    <p:sldId id="283" r:id="rId11"/>
    <p:sldId id="285" r:id="rId12"/>
    <p:sldId id="284" r:id="rId13"/>
    <p:sldId id="286" r:id="rId14"/>
    <p:sldId id="293" r:id="rId15"/>
    <p:sldId id="261" r:id="rId16"/>
    <p:sldId id="262" r:id="rId17"/>
    <p:sldId id="291" r:id="rId18"/>
    <p:sldId id="263" r:id="rId19"/>
    <p:sldId id="287" r:id="rId20"/>
    <p:sldId id="264" r:id="rId21"/>
    <p:sldId id="288" r:id="rId22"/>
    <p:sldId id="290" r:id="rId23"/>
    <p:sldId id="289" r:id="rId24"/>
    <p:sldId id="265" r:id="rId25"/>
    <p:sldId id="268" r:id="rId26"/>
    <p:sldId id="274" r:id="rId27"/>
    <p:sldId id="292" r:id="rId2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40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1">
        <a:schemeClr val="bg2"/>
      </p:bgRef>
    </p:bg>
    <p:spTree>
      <p:nvGrpSpPr>
        <p:cNvPr id="1" name=""/>
        <p:cNvGrpSpPr/>
        <p:nvPr/>
      </p:nvGrpSpPr>
      <p:grpSpPr>
        <a:xfrm>
          <a:off x="0" y="0"/>
          <a:ext cx="0" cy="0"/>
          <a:chOff x="0" y="0"/>
          <a:chExt cx="0" cy="0"/>
        </a:xfrm>
      </p:grpSpPr>
      <p:sp>
        <p:nvSpPr>
          <p:cNvPr id="7" name="Prostokąt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ostokąt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ytuł 7"/>
          <p:cNvSpPr>
            <a:spLocks noGrp="1"/>
          </p:cNvSpPr>
          <p:nvPr>
            <p:ph type="ctrTitle"/>
          </p:nvPr>
        </p:nvSpPr>
        <p:spPr>
          <a:xfrm>
            <a:off x="2362200" y="4038600"/>
            <a:ext cx="6477000" cy="1828800"/>
          </a:xfrm>
        </p:spPr>
        <p:txBody>
          <a:bodyPr anchor="b"/>
          <a:lstStyle>
            <a:lvl1pPr>
              <a:defRPr cap="all" baseline="0"/>
            </a:lvl1pPr>
          </a:lstStyle>
          <a:p>
            <a:r>
              <a:rPr kumimoji="0" lang="pl-PL" smtClean="0"/>
              <a:t>Kliknij, aby edytować styl</a:t>
            </a:r>
            <a:endParaRPr kumimoji="0" lang="en-US"/>
          </a:p>
        </p:txBody>
      </p:sp>
      <p:sp>
        <p:nvSpPr>
          <p:cNvPr id="9" name="Podtytuł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28" name="Symbol zastępczy daty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A23A327-8E3D-4C2E-B360-F8984526C1D7}" type="datetimeFigureOut">
              <a:rPr lang="pl-PL" smtClean="0"/>
              <a:pPr/>
              <a:t>2018-12-16</a:t>
            </a:fld>
            <a:endParaRPr lang="pl-PL"/>
          </a:p>
        </p:txBody>
      </p:sp>
      <p:sp>
        <p:nvSpPr>
          <p:cNvPr id="17" name="Symbol zastępczy stopki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pl-PL"/>
          </a:p>
        </p:txBody>
      </p:sp>
      <p:sp>
        <p:nvSpPr>
          <p:cNvPr id="29" name="Symbol zastępczy numeru slajdu 28"/>
          <p:cNvSpPr>
            <a:spLocks noGrp="1"/>
          </p:cNvSpPr>
          <p:nvPr>
            <p:ph type="sldNum" sz="quarter" idx="12"/>
          </p:nvPr>
        </p:nvSpPr>
        <p:spPr>
          <a:xfrm>
            <a:off x="8001000" y="228600"/>
            <a:ext cx="838200" cy="381000"/>
          </a:xfrm>
        </p:spPr>
        <p:txBody>
          <a:bodyPr/>
          <a:lstStyle>
            <a:lvl1pPr>
              <a:defRPr>
                <a:solidFill>
                  <a:schemeClr val="tx2"/>
                </a:solidFill>
              </a:defRPr>
            </a:lvl1pPr>
          </a:lstStyle>
          <a:p>
            <a:fld id="{81527171-8894-43B3-9D63-51E0F0AAD012}" type="slidenum">
              <a:rPr lang="pl-PL" smtClean="0"/>
              <a:pPr/>
              <a:t>‹#›</a:t>
            </a:fld>
            <a:endParaRPr lang="pl-PL"/>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2A23A327-8E3D-4C2E-B360-F8984526C1D7}" type="datetimeFigureOut">
              <a:rPr lang="pl-PL" smtClean="0"/>
              <a:pPr/>
              <a:t>2018-12-16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81527171-8894-43B3-9D63-51E0F0AAD012}"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bg>
      <p:bgRef idx="1001">
        <a:schemeClr val="bg1"/>
      </p:bgRef>
    </p:bg>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609600"/>
            <a:ext cx="2057400" cy="5516563"/>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609600"/>
            <a:ext cx="5562600" cy="5516564"/>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6553200" y="6248402"/>
            <a:ext cx="2209800" cy="365125"/>
          </a:xfrm>
        </p:spPr>
        <p:txBody>
          <a:bodyPr/>
          <a:lstStyle/>
          <a:p>
            <a:fld id="{2A23A327-8E3D-4C2E-B360-F8984526C1D7}" type="datetimeFigureOut">
              <a:rPr lang="pl-PL" smtClean="0"/>
              <a:pPr/>
              <a:t>2018-12-16</a:t>
            </a:fld>
            <a:endParaRPr lang="pl-PL"/>
          </a:p>
        </p:txBody>
      </p:sp>
      <p:sp>
        <p:nvSpPr>
          <p:cNvPr id="5" name="Symbol zastępczy stopki 4"/>
          <p:cNvSpPr>
            <a:spLocks noGrp="1"/>
          </p:cNvSpPr>
          <p:nvPr>
            <p:ph type="ftr" sz="quarter" idx="11"/>
          </p:nvPr>
        </p:nvSpPr>
        <p:spPr>
          <a:xfrm>
            <a:off x="457201" y="6248207"/>
            <a:ext cx="5573483" cy="365125"/>
          </a:xfrm>
        </p:spPr>
        <p:txBody>
          <a:bodyPr/>
          <a:lstStyle/>
          <a:p>
            <a:endParaRPr lang="pl-PL"/>
          </a:p>
        </p:txBody>
      </p:sp>
      <p:sp>
        <p:nvSpPr>
          <p:cNvPr id="7" name="Prostokąt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Prostokąt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Prostokąt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ymbol zastępczy numeru slajdu 5"/>
          <p:cNvSpPr>
            <a:spLocks noGrp="1"/>
          </p:cNvSpPr>
          <p:nvPr>
            <p:ph type="sldNum" sz="quarter" idx="12"/>
          </p:nvPr>
        </p:nvSpPr>
        <p:spPr>
          <a:xfrm rot="5400000">
            <a:off x="5989638" y="144462"/>
            <a:ext cx="533400" cy="244476"/>
          </a:xfrm>
        </p:spPr>
        <p:txBody>
          <a:bodyPr/>
          <a:lstStyle/>
          <a:p>
            <a:fld id="{81527171-8894-43B3-9D63-51E0F0AAD012}"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612648" y="228600"/>
            <a:ext cx="8153400" cy="990600"/>
          </a:xfrm>
        </p:spPr>
        <p:txBody>
          <a:bodyPr/>
          <a:lstStyle/>
          <a:p>
            <a:r>
              <a:rPr kumimoji="0" lang="pl-PL" smtClean="0"/>
              <a:t>Kliknij, aby edytować styl</a:t>
            </a:r>
            <a:endParaRPr kumimoji="0" lang="en-US"/>
          </a:p>
        </p:txBody>
      </p:sp>
      <p:sp>
        <p:nvSpPr>
          <p:cNvPr id="4" name="Symbol zastępczy daty 3"/>
          <p:cNvSpPr>
            <a:spLocks noGrp="1"/>
          </p:cNvSpPr>
          <p:nvPr>
            <p:ph type="dt" sz="half" idx="10"/>
          </p:nvPr>
        </p:nvSpPr>
        <p:spPr/>
        <p:txBody>
          <a:bodyPr/>
          <a:lstStyle/>
          <a:p>
            <a:fld id="{2A23A327-8E3D-4C2E-B360-F8984526C1D7}" type="datetimeFigureOut">
              <a:rPr lang="pl-PL" smtClean="0"/>
              <a:pPr/>
              <a:t>2018-12-16</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lvl1pPr>
              <a:defRPr>
                <a:solidFill>
                  <a:srgbClr val="FFFFFF"/>
                </a:solidFill>
              </a:defRPr>
            </a:lvl1pPr>
          </a:lstStyle>
          <a:p>
            <a:fld id="{81527171-8894-43B3-9D63-51E0F0AAD012}" type="slidenum">
              <a:rPr lang="pl-PL" smtClean="0"/>
              <a:pPr/>
              <a:t>‹#›</a:t>
            </a:fld>
            <a:endParaRPr lang="pl-PL"/>
          </a:p>
        </p:txBody>
      </p:sp>
      <p:sp>
        <p:nvSpPr>
          <p:cNvPr id="8" name="Symbol zastępczy zawartości 7"/>
          <p:cNvSpPr>
            <a:spLocks noGrp="1"/>
          </p:cNvSpPr>
          <p:nvPr>
            <p:ph sz="quarter" idx="1"/>
          </p:nvPr>
        </p:nvSpPr>
        <p:spPr>
          <a:xfrm>
            <a:off x="612648" y="1600200"/>
            <a:ext cx="8153400" cy="44958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3">
        <a:schemeClr val="bg1"/>
      </p:bgRef>
    </p:bg>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7" name="Prostokąt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pl-PL" smtClean="0"/>
              <a:t>Kliknij, aby edytować styl</a:t>
            </a:r>
            <a:endParaRPr kumimoji="0" lang="en-US"/>
          </a:p>
        </p:txBody>
      </p:sp>
      <p:sp>
        <p:nvSpPr>
          <p:cNvPr id="12" name="Symbol zastępczy daty 11"/>
          <p:cNvSpPr>
            <a:spLocks noGrp="1"/>
          </p:cNvSpPr>
          <p:nvPr>
            <p:ph type="dt" sz="half" idx="10"/>
          </p:nvPr>
        </p:nvSpPr>
        <p:spPr/>
        <p:txBody>
          <a:bodyPr/>
          <a:lstStyle/>
          <a:p>
            <a:fld id="{2A23A327-8E3D-4C2E-B360-F8984526C1D7}" type="datetimeFigureOut">
              <a:rPr lang="pl-PL" smtClean="0"/>
              <a:pPr/>
              <a:t>2018-12-16</a:t>
            </a:fld>
            <a:endParaRPr lang="pl-PL"/>
          </a:p>
        </p:txBody>
      </p:sp>
      <p:sp>
        <p:nvSpPr>
          <p:cNvPr id="13" name="Symbol zastępczy numeru slajd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81527171-8894-43B3-9D63-51E0F0AAD012}" type="slidenum">
              <a:rPr lang="pl-PL" smtClean="0"/>
              <a:pPr/>
              <a:t>‹#›</a:t>
            </a:fld>
            <a:endParaRPr lang="pl-PL"/>
          </a:p>
        </p:txBody>
      </p:sp>
      <p:sp>
        <p:nvSpPr>
          <p:cNvPr id="14" name="Symbol zastępczy stopki 13"/>
          <p:cNvSpPr>
            <a:spLocks noGrp="1"/>
          </p:cNvSpPr>
          <p:nvPr>
            <p:ph type="ftr" sz="quarter" idx="12"/>
          </p:nvPr>
        </p:nvSpPr>
        <p:spPr/>
        <p:txBody>
          <a:bodyPr/>
          <a:lstStyle/>
          <a:p>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9" name="Symbol zastępczy zawartości 8"/>
          <p:cNvSpPr>
            <a:spLocks noGrp="1"/>
          </p:cNvSpPr>
          <p:nvPr>
            <p:ph sz="quarter" idx="1"/>
          </p:nvPr>
        </p:nvSpPr>
        <p:spPr>
          <a:xfrm>
            <a:off x="609600"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1" name="Symbol zastępczy zawartości 10"/>
          <p:cNvSpPr>
            <a:spLocks noGrp="1"/>
          </p:cNvSpPr>
          <p:nvPr>
            <p:ph sz="quarter" idx="2"/>
          </p:nvPr>
        </p:nvSpPr>
        <p:spPr>
          <a:xfrm>
            <a:off x="4844901" y="1589567"/>
            <a:ext cx="3886200" cy="45720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8" name="Symbol zastępczy daty 7"/>
          <p:cNvSpPr>
            <a:spLocks noGrp="1"/>
          </p:cNvSpPr>
          <p:nvPr>
            <p:ph type="dt" sz="half" idx="15"/>
          </p:nvPr>
        </p:nvSpPr>
        <p:spPr/>
        <p:txBody>
          <a:bodyPr rtlCol="0"/>
          <a:lstStyle/>
          <a:p>
            <a:fld id="{2A23A327-8E3D-4C2E-B360-F8984526C1D7}" type="datetimeFigureOut">
              <a:rPr lang="pl-PL" smtClean="0"/>
              <a:pPr/>
              <a:t>2018-12-16</a:t>
            </a:fld>
            <a:endParaRPr lang="pl-PL"/>
          </a:p>
        </p:txBody>
      </p:sp>
      <p:sp>
        <p:nvSpPr>
          <p:cNvPr id="10" name="Symbol zastępczy numeru slajdu 9"/>
          <p:cNvSpPr>
            <a:spLocks noGrp="1"/>
          </p:cNvSpPr>
          <p:nvPr>
            <p:ph type="sldNum" sz="quarter" idx="16"/>
          </p:nvPr>
        </p:nvSpPr>
        <p:spPr/>
        <p:txBody>
          <a:bodyPr rtlCol="0"/>
          <a:lstStyle/>
          <a:p>
            <a:fld id="{81527171-8894-43B3-9D63-51E0F0AAD012}" type="slidenum">
              <a:rPr lang="pl-PL" smtClean="0"/>
              <a:pPr/>
              <a:t>‹#›</a:t>
            </a:fld>
            <a:endParaRPr lang="pl-PL"/>
          </a:p>
        </p:txBody>
      </p:sp>
      <p:sp>
        <p:nvSpPr>
          <p:cNvPr id="12" name="Symbol zastępczy stopki 11"/>
          <p:cNvSpPr>
            <a:spLocks noGrp="1"/>
          </p:cNvSpPr>
          <p:nvPr>
            <p:ph type="ftr" sz="quarter" idx="17"/>
          </p:nvPr>
        </p:nvSpPr>
        <p:spPr/>
        <p:txBody>
          <a:bodyPr rtlCol="0"/>
          <a:lstStyle/>
          <a:p>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533400" y="273050"/>
            <a:ext cx="8153400" cy="869950"/>
          </a:xfrm>
        </p:spPr>
        <p:txBody>
          <a:bodyPr anchor="ctr"/>
          <a:lstStyle>
            <a:lvl1pPr>
              <a:defRPr/>
            </a:lvl1pPr>
          </a:lstStyle>
          <a:p>
            <a:r>
              <a:rPr kumimoji="0" lang="pl-PL" smtClean="0"/>
              <a:t>Kliknij, aby edytować styl</a:t>
            </a:r>
            <a:endParaRPr kumimoji="0" lang="en-US"/>
          </a:p>
        </p:txBody>
      </p:sp>
      <p:sp>
        <p:nvSpPr>
          <p:cNvPr id="11" name="Symbol zastępczy zawartości 10"/>
          <p:cNvSpPr>
            <a:spLocks noGrp="1"/>
          </p:cNvSpPr>
          <p:nvPr>
            <p:ph sz="quarter" idx="2"/>
          </p:nvPr>
        </p:nvSpPr>
        <p:spPr>
          <a:xfrm>
            <a:off x="609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3" name="Symbol zastępczy zawartości 12"/>
          <p:cNvSpPr>
            <a:spLocks noGrp="1"/>
          </p:cNvSpPr>
          <p:nvPr>
            <p:ph sz="quarter" idx="4"/>
          </p:nvPr>
        </p:nvSpPr>
        <p:spPr>
          <a:xfrm>
            <a:off x="4800600" y="2438400"/>
            <a:ext cx="3886200" cy="35814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10" name="Symbol zastępczy daty 9"/>
          <p:cNvSpPr>
            <a:spLocks noGrp="1"/>
          </p:cNvSpPr>
          <p:nvPr>
            <p:ph type="dt" sz="half" idx="15"/>
          </p:nvPr>
        </p:nvSpPr>
        <p:spPr/>
        <p:txBody>
          <a:bodyPr rtlCol="0"/>
          <a:lstStyle/>
          <a:p>
            <a:fld id="{2A23A327-8E3D-4C2E-B360-F8984526C1D7}" type="datetimeFigureOut">
              <a:rPr lang="pl-PL" smtClean="0"/>
              <a:pPr/>
              <a:t>2018-12-16</a:t>
            </a:fld>
            <a:endParaRPr lang="pl-PL"/>
          </a:p>
        </p:txBody>
      </p:sp>
      <p:sp>
        <p:nvSpPr>
          <p:cNvPr id="12" name="Symbol zastępczy numeru slajdu 11"/>
          <p:cNvSpPr>
            <a:spLocks noGrp="1"/>
          </p:cNvSpPr>
          <p:nvPr>
            <p:ph type="sldNum" sz="quarter" idx="16"/>
          </p:nvPr>
        </p:nvSpPr>
        <p:spPr/>
        <p:txBody>
          <a:bodyPr rtlCol="0"/>
          <a:lstStyle/>
          <a:p>
            <a:fld id="{81527171-8894-43B3-9D63-51E0F0AAD012}" type="slidenum">
              <a:rPr lang="pl-PL" smtClean="0"/>
              <a:pPr/>
              <a:t>‹#›</a:t>
            </a:fld>
            <a:endParaRPr lang="pl-PL"/>
          </a:p>
        </p:txBody>
      </p:sp>
      <p:sp>
        <p:nvSpPr>
          <p:cNvPr id="14" name="Symbol zastępczy stopki 13"/>
          <p:cNvSpPr>
            <a:spLocks noGrp="1"/>
          </p:cNvSpPr>
          <p:nvPr>
            <p:ph type="ftr" sz="quarter" idx="17"/>
          </p:nvPr>
        </p:nvSpPr>
        <p:spPr/>
        <p:txBody>
          <a:bodyPr rtlCol="0"/>
          <a:lstStyle/>
          <a:p>
            <a:endParaRPr lang="pl-PL"/>
          </a:p>
        </p:txBody>
      </p:sp>
      <p:sp>
        <p:nvSpPr>
          <p:cNvPr id="16" name="Symbol zastępczy tekstu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
        <p:nvSpPr>
          <p:cNvPr id="15" name="Symbol zastępczy tekstu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pl-PL" smtClean="0"/>
              <a:t>Kliknij, aby edytować style wzorca tekstu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p>
            <a:fld id="{2A23A327-8E3D-4C2E-B360-F8984526C1D7}" type="datetimeFigureOut">
              <a:rPr lang="pl-PL" smtClean="0"/>
              <a:pPr/>
              <a:t>2018-12-16</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lvl1pPr>
              <a:defRPr>
                <a:solidFill>
                  <a:srgbClr val="FFFFFF"/>
                </a:solidFill>
              </a:defRPr>
            </a:lvl1pPr>
          </a:lstStyle>
          <a:p>
            <a:fld id="{81527171-8894-43B3-9D63-51E0F0AAD012}"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2A23A327-8E3D-4C2E-B360-F8984526C1D7}" type="datetimeFigureOut">
              <a:rPr lang="pl-PL" smtClean="0"/>
              <a:pPr/>
              <a:t>2018-12-16</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a:xfrm>
            <a:off x="0" y="6248400"/>
            <a:ext cx="533400" cy="381000"/>
          </a:xfrm>
        </p:spPr>
        <p:txBody>
          <a:bodyPr/>
          <a:lstStyle>
            <a:lvl1pPr>
              <a:defRPr>
                <a:solidFill>
                  <a:schemeClr val="tx2"/>
                </a:solidFill>
              </a:defRPr>
            </a:lvl1pPr>
          </a:lstStyle>
          <a:p>
            <a:fld id="{81527171-8894-43B3-9D63-51E0F0AAD012}"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609600" y="273050"/>
            <a:ext cx="8077200" cy="869950"/>
          </a:xfrm>
        </p:spPr>
        <p:txBody>
          <a:bodyPr anchor="ctr"/>
          <a:lstStyle>
            <a:lvl1pPr algn="l">
              <a:buNone/>
              <a:defRPr sz="4400" b="0"/>
            </a:lvl1pPr>
          </a:lstStyle>
          <a:p>
            <a:r>
              <a:rPr kumimoji="0" lang="pl-PL" smtClean="0"/>
              <a:t>Kliknij, aby edytować styl</a:t>
            </a:r>
            <a:endParaRPr kumimoji="0" lang="en-US"/>
          </a:p>
        </p:txBody>
      </p:sp>
      <p:sp>
        <p:nvSpPr>
          <p:cNvPr id="5" name="Symbol zastępczy daty 4"/>
          <p:cNvSpPr>
            <a:spLocks noGrp="1"/>
          </p:cNvSpPr>
          <p:nvPr>
            <p:ph type="dt" sz="half" idx="10"/>
          </p:nvPr>
        </p:nvSpPr>
        <p:spPr/>
        <p:txBody>
          <a:bodyPr/>
          <a:lstStyle/>
          <a:p>
            <a:fld id="{2A23A327-8E3D-4C2E-B360-F8984526C1D7}" type="datetimeFigureOut">
              <a:rPr lang="pl-PL" smtClean="0"/>
              <a:pPr/>
              <a:t>2018-12-16</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lvl1pPr>
              <a:defRPr>
                <a:solidFill>
                  <a:srgbClr val="FFFFFF"/>
                </a:solidFill>
              </a:defRPr>
            </a:lvl1pPr>
          </a:lstStyle>
          <a:p>
            <a:fld id="{81527171-8894-43B3-9D63-51E0F0AAD012}" type="slidenum">
              <a:rPr lang="pl-PL" smtClean="0"/>
              <a:pPr/>
              <a:t>‹#›</a:t>
            </a:fld>
            <a:endParaRPr lang="pl-PL"/>
          </a:p>
        </p:txBody>
      </p:sp>
      <p:sp>
        <p:nvSpPr>
          <p:cNvPr id="3" name="Symbol zastępczy tekstu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9" name="Symbol zastępczy zawartości 8"/>
          <p:cNvSpPr>
            <a:spLocks noGrp="1"/>
          </p:cNvSpPr>
          <p:nvPr>
            <p:ph sz="quarter" idx="1"/>
          </p:nvPr>
        </p:nvSpPr>
        <p:spPr>
          <a:xfrm>
            <a:off x="2362200" y="1752600"/>
            <a:ext cx="6400800" cy="4419600"/>
          </a:xfrm>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3">
        <a:schemeClr val="bg2"/>
      </p:bgRef>
    </p:bg>
    <p:spTree>
      <p:nvGrpSpPr>
        <p:cNvPr id="1" name=""/>
        <p:cNvGrpSpPr/>
        <p:nvPr/>
      </p:nvGrpSpPr>
      <p:grpSpPr>
        <a:xfrm>
          <a:off x="0" y="0"/>
          <a:ext cx="0" cy="0"/>
          <a:chOff x="0" y="0"/>
          <a:chExt cx="0" cy="0"/>
        </a:xfrm>
      </p:grpSpPr>
      <p:sp>
        <p:nvSpPr>
          <p:cNvPr id="4" name="Symbol zastępczy tekstu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l-PL" smtClean="0"/>
              <a:t>Kliknij, aby edytować style wzorca tekstu</a:t>
            </a:r>
          </a:p>
        </p:txBody>
      </p:sp>
      <p:sp>
        <p:nvSpPr>
          <p:cNvPr id="8" name="Prostokąt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ostokąt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ytuł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pl-PL" smtClean="0"/>
              <a:t>Kliknij, aby edytować styl</a:t>
            </a:r>
            <a:endParaRPr kumimoji="0" lang="en-US"/>
          </a:p>
        </p:txBody>
      </p:sp>
      <p:sp>
        <p:nvSpPr>
          <p:cNvPr id="11" name="Prostokąt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ymbol zastępczy daty 11"/>
          <p:cNvSpPr>
            <a:spLocks noGrp="1"/>
          </p:cNvSpPr>
          <p:nvPr>
            <p:ph type="dt" sz="half" idx="10"/>
          </p:nvPr>
        </p:nvSpPr>
        <p:spPr>
          <a:xfrm>
            <a:off x="6248400" y="6248400"/>
            <a:ext cx="2667000" cy="365125"/>
          </a:xfrm>
        </p:spPr>
        <p:txBody>
          <a:bodyPr rtlCol="0"/>
          <a:lstStyle/>
          <a:p>
            <a:fld id="{2A23A327-8E3D-4C2E-B360-F8984526C1D7}" type="datetimeFigureOut">
              <a:rPr lang="pl-PL" smtClean="0"/>
              <a:pPr/>
              <a:t>2018-12-16</a:t>
            </a:fld>
            <a:endParaRPr lang="pl-PL"/>
          </a:p>
        </p:txBody>
      </p:sp>
      <p:sp>
        <p:nvSpPr>
          <p:cNvPr id="13" name="Symbol zastępczy numeru slajdu 12"/>
          <p:cNvSpPr>
            <a:spLocks noGrp="1"/>
          </p:cNvSpPr>
          <p:nvPr>
            <p:ph type="sldNum" sz="quarter" idx="11"/>
          </p:nvPr>
        </p:nvSpPr>
        <p:spPr>
          <a:xfrm>
            <a:off x="0" y="4667249"/>
            <a:ext cx="1447800" cy="663578"/>
          </a:xfrm>
        </p:spPr>
        <p:txBody>
          <a:bodyPr rtlCol="0"/>
          <a:lstStyle>
            <a:lvl1pPr>
              <a:defRPr sz="2800"/>
            </a:lvl1pPr>
          </a:lstStyle>
          <a:p>
            <a:fld id="{81527171-8894-43B3-9D63-51E0F0AAD012}" type="slidenum">
              <a:rPr lang="pl-PL" smtClean="0"/>
              <a:pPr/>
              <a:t>‹#›</a:t>
            </a:fld>
            <a:endParaRPr lang="pl-PL"/>
          </a:p>
        </p:txBody>
      </p:sp>
      <p:sp>
        <p:nvSpPr>
          <p:cNvPr id="14" name="Symbol zastępczy stopki 13"/>
          <p:cNvSpPr>
            <a:spLocks noGrp="1"/>
          </p:cNvSpPr>
          <p:nvPr>
            <p:ph type="ftr" sz="quarter" idx="12"/>
          </p:nvPr>
        </p:nvSpPr>
        <p:spPr>
          <a:xfrm>
            <a:off x="1600200" y="6248206"/>
            <a:ext cx="4572000" cy="365125"/>
          </a:xfrm>
        </p:spPr>
        <p:txBody>
          <a:bodyPr rtlCol="0"/>
          <a:lstStyle/>
          <a:p>
            <a:endParaRPr lang="pl-PL"/>
          </a:p>
        </p:txBody>
      </p:sp>
      <p:sp>
        <p:nvSpPr>
          <p:cNvPr id="3" name="Symbol zastępczy obrazu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pl-PL" smtClean="0"/>
              <a:t>Kliknij ikonę, aby dodać obraz</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ymbol zastępczy tytułu 21"/>
          <p:cNvSpPr>
            <a:spLocks noGrp="1"/>
          </p:cNvSpPr>
          <p:nvPr>
            <p:ph type="title"/>
          </p:nvPr>
        </p:nvSpPr>
        <p:spPr>
          <a:xfrm>
            <a:off x="609600" y="228600"/>
            <a:ext cx="8153400" cy="990600"/>
          </a:xfrm>
          <a:prstGeom prst="rect">
            <a:avLst/>
          </a:prstGeom>
        </p:spPr>
        <p:txBody>
          <a:bodyPr vert="horz" anchor="ctr">
            <a:normAutofit/>
          </a:bodyPr>
          <a:lstStyle/>
          <a:p>
            <a:r>
              <a:rPr kumimoji="0" lang="pl-PL" smtClean="0"/>
              <a:t>Kliknij, aby edytować styl</a:t>
            </a:r>
            <a:endParaRPr kumimoji="0" lang="en-US"/>
          </a:p>
        </p:txBody>
      </p:sp>
      <p:sp>
        <p:nvSpPr>
          <p:cNvPr id="13" name="Symbol zastępczy tekstu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4" name="Symbol zastępczy daty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A23A327-8E3D-4C2E-B360-F8984526C1D7}" type="datetimeFigureOut">
              <a:rPr lang="pl-PL" smtClean="0"/>
              <a:pPr/>
              <a:t>2018-12-16</a:t>
            </a:fld>
            <a:endParaRPr lang="pl-PL"/>
          </a:p>
        </p:txBody>
      </p:sp>
      <p:sp>
        <p:nvSpPr>
          <p:cNvPr id="3" name="Symbol zastępczy stopki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pl-PL"/>
          </a:p>
        </p:txBody>
      </p:sp>
      <p:sp>
        <p:nvSpPr>
          <p:cNvPr id="7" name="Prostokąt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Prostokąt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Prostokąt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ymbol zastępczy numeru slajd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81527171-8894-43B3-9D63-51E0F0AAD012}"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0" y="3000372"/>
            <a:ext cx="9001156" cy="1828800"/>
          </a:xfrm>
        </p:spPr>
        <p:txBody>
          <a:bodyPr>
            <a:normAutofit fontScale="90000"/>
          </a:bodyPr>
          <a:lstStyle/>
          <a:p>
            <a:pPr algn="r">
              <a:lnSpc>
                <a:spcPct val="150000"/>
              </a:lnSpc>
            </a:pPr>
            <a:r>
              <a:rPr lang="pl-PL" b="1" dirty="0" smtClean="0">
                <a:effectLst>
                  <a:outerShdw blurRad="38100" dist="38100" dir="2700000" algn="tl">
                    <a:srgbClr val="000000">
                      <a:alpha val="43137"/>
                    </a:srgbClr>
                  </a:outerShdw>
                </a:effectLst>
              </a:rPr>
              <a:t>Podstawy prawa pracy</a:t>
            </a:r>
            <a:br>
              <a:rPr lang="pl-PL" b="1" dirty="0" smtClean="0">
                <a:effectLst>
                  <a:outerShdw blurRad="38100" dist="38100" dir="2700000" algn="tl">
                    <a:srgbClr val="000000">
                      <a:alpha val="43137"/>
                    </a:srgbClr>
                  </a:outerShdw>
                </a:effectLst>
              </a:rPr>
            </a:br>
            <a:r>
              <a:rPr lang="pl-PL" b="1" dirty="0" smtClean="0">
                <a:effectLst>
                  <a:outerShdw blurRad="38100" dist="38100" dir="2700000" algn="tl">
                    <a:srgbClr val="000000">
                      <a:alpha val="43137"/>
                    </a:srgbClr>
                  </a:outerShdw>
                </a:effectLst>
              </a:rPr>
              <a:t>i Zabezpieczenia społecznego</a:t>
            </a:r>
            <a:endParaRPr lang="pl-PL" b="1" dirty="0">
              <a:effectLst>
                <a:outerShdw blurRad="38100" dist="38100" dir="2700000" algn="tl">
                  <a:srgbClr val="000000">
                    <a:alpha val="43137"/>
                  </a:srgbClr>
                </a:outerShdw>
              </a:effectLst>
            </a:endParaRPr>
          </a:p>
        </p:txBody>
      </p:sp>
      <p:sp>
        <p:nvSpPr>
          <p:cNvPr id="3" name="Podtytuł 2"/>
          <p:cNvSpPr>
            <a:spLocks noGrp="1"/>
          </p:cNvSpPr>
          <p:nvPr>
            <p:ph type="subTitle" idx="1"/>
          </p:nvPr>
        </p:nvSpPr>
        <p:spPr/>
        <p:txBody>
          <a:bodyPr/>
          <a:lstStyle/>
          <a:p>
            <a:r>
              <a:rPr lang="pl-PL" b="1" dirty="0" smtClean="0">
                <a:effectLst>
                  <a:outerShdw blurRad="38100" dist="38100" dir="2700000" algn="tl">
                    <a:srgbClr val="000000">
                      <a:alpha val="43137"/>
                    </a:srgbClr>
                  </a:outerShdw>
                </a:effectLst>
              </a:rPr>
              <a:t>Zajęcia nr 6</a:t>
            </a:r>
          </a:p>
        </p:txBody>
      </p:sp>
      <p:sp>
        <p:nvSpPr>
          <p:cNvPr id="4" name="pole tekstowe 3"/>
          <p:cNvSpPr txBox="1"/>
          <p:nvPr/>
        </p:nvSpPr>
        <p:spPr>
          <a:xfrm>
            <a:off x="5072066" y="5357826"/>
            <a:ext cx="3857652" cy="461665"/>
          </a:xfrm>
          <a:prstGeom prst="rect">
            <a:avLst/>
          </a:prstGeom>
          <a:noFill/>
        </p:spPr>
        <p:txBody>
          <a:bodyPr wrap="square" rtlCol="0">
            <a:spAutoFit/>
          </a:bodyPr>
          <a:lstStyle/>
          <a:p>
            <a:pPr algn="r"/>
            <a:r>
              <a:rPr lang="pl-PL" sz="2400" dirty="0" smtClean="0">
                <a:effectLst>
                  <a:outerShdw blurRad="38100" dist="38100" dir="2700000" algn="tl">
                    <a:srgbClr val="000000">
                      <a:alpha val="43137"/>
                    </a:srgbClr>
                  </a:outerShdw>
                </a:effectLst>
              </a:rPr>
              <a:t>mgr Michał Budny</a:t>
            </a:r>
            <a:endParaRPr lang="pl-PL"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Podleganie ubezpieczeniom emerytalnemu i </a:t>
            </a:r>
            <a:r>
              <a:rPr lang="pl-PL" dirty="0" smtClean="0"/>
              <a:t>rentowym</a:t>
            </a:r>
            <a:endParaRPr lang="pl-PL" dirty="0"/>
          </a:p>
        </p:txBody>
      </p:sp>
      <p:sp>
        <p:nvSpPr>
          <p:cNvPr id="3" name="Symbol zastępczy zawartości 2"/>
          <p:cNvSpPr>
            <a:spLocks noGrp="1"/>
          </p:cNvSpPr>
          <p:nvPr>
            <p:ph sz="quarter" idx="1"/>
          </p:nvPr>
        </p:nvSpPr>
        <p:spPr>
          <a:xfrm>
            <a:off x="612648" y="1600200"/>
            <a:ext cx="8388508" cy="5257800"/>
          </a:xfrm>
        </p:spPr>
        <p:txBody>
          <a:bodyPr>
            <a:normAutofit fontScale="70000" lnSpcReduction="20000"/>
          </a:bodyPr>
          <a:lstStyle/>
          <a:p>
            <a:pPr algn="just"/>
            <a:r>
              <a:rPr lang="pl-PL" dirty="0" smtClean="0"/>
              <a:t>Obowiązkowo ubezpieczeniom emerytalnemu i rentowym podlegają osoby fizyczne, które na obszarze Rzeczypospolitej Polskiej są: </a:t>
            </a:r>
          </a:p>
          <a:p>
            <a:pPr lvl="1" algn="just"/>
            <a:r>
              <a:rPr lang="pl-PL" dirty="0" smtClean="0"/>
              <a:t>pracownikami, z wyłączeniem prokuratorów;</a:t>
            </a:r>
          </a:p>
          <a:p>
            <a:pPr lvl="1" algn="just"/>
            <a:r>
              <a:rPr lang="pl-PL" dirty="0" smtClean="0"/>
              <a:t>osobami wykonującymi pracę nakładczą;</a:t>
            </a:r>
          </a:p>
          <a:p>
            <a:pPr lvl="1" algn="just"/>
            <a:r>
              <a:rPr lang="pl-PL" dirty="0" smtClean="0"/>
              <a:t>członkami rolniczych spółdzielni produkcyjnych i spółdzielni kółek rolniczych, zwanymi dalej „członkami spółdzielni”;</a:t>
            </a:r>
          </a:p>
          <a:p>
            <a:pPr lvl="1" algn="just"/>
            <a:r>
              <a:rPr lang="pl-PL" dirty="0" smtClean="0"/>
              <a:t>osobami wykonującymi pracę na podstawie umowy agencyjnej lub umowy zlecenia albo innej umowy o świadczenie usług, do której zgodnie z Kodeksem cywilnym stosuje się przepisy dotyczące zlecenia, zwanymi dalej „zleceniobiorcami”, oraz osobami z nimi współpracującymi;</a:t>
            </a:r>
          </a:p>
          <a:p>
            <a:pPr lvl="1" algn="just"/>
            <a:endParaRPr lang="pl-PL" dirty="0" smtClean="0"/>
          </a:p>
          <a:p>
            <a:pPr lvl="2" algn="just"/>
            <a:r>
              <a:rPr lang="pl-PL" b="1" i="1" dirty="0" smtClean="0"/>
              <a:t>Osoby te nie podlegają obowiązkowo ubezpieczeniom emerytalnemu i rentowym, jeżeli są uczniami szkół ponadpodstawowych lub studentami, do ukończenia 26 lat.</a:t>
            </a:r>
          </a:p>
          <a:p>
            <a:pPr lvl="2" algn="just"/>
            <a:endParaRPr lang="pl-PL" dirty="0" smtClean="0"/>
          </a:p>
          <a:p>
            <a:pPr lvl="1" algn="just"/>
            <a:r>
              <a:rPr lang="pl-PL" dirty="0" smtClean="0"/>
              <a:t>osobami prowadzącymi pozarolniczą działalność oraz osobami z nimi współpracującymi;</a:t>
            </a:r>
          </a:p>
          <a:p>
            <a:pPr lvl="1" algn="just"/>
            <a:r>
              <a:rPr lang="pl-PL" dirty="0" smtClean="0"/>
              <a:t>osobami współpracującymi z osobami fizycznymi, o których mowa w art. 18 ust. 1 ustawy z dnia 6 marca 2018 r. – Prawo przedsiębiorców;</a:t>
            </a:r>
          </a:p>
          <a:p>
            <a:pPr lvl="1">
              <a:buNone/>
            </a:pPr>
            <a:endParaRPr lang="pl-PL" dirty="0" smtClean="0"/>
          </a:p>
          <a:p>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Osoba współpracująca</a:t>
            </a:r>
            <a:endParaRPr lang="pl-PL" dirty="0"/>
          </a:p>
        </p:txBody>
      </p:sp>
      <p:sp>
        <p:nvSpPr>
          <p:cNvPr id="3" name="Symbol zastępczy zawartości 2"/>
          <p:cNvSpPr>
            <a:spLocks noGrp="1"/>
          </p:cNvSpPr>
          <p:nvPr>
            <p:ph sz="quarter" idx="1"/>
          </p:nvPr>
        </p:nvSpPr>
        <p:spPr>
          <a:xfrm>
            <a:off x="612648" y="1600200"/>
            <a:ext cx="8153400" cy="5114948"/>
          </a:xfrm>
        </p:spPr>
        <p:txBody>
          <a:bodyPr>
            <a:normAutofit fontScale="85000" lnSpcReduction="20000"/>
          </a:bodyPr>
          <a:lstStyle/>
          <a:p>
            <a:pPr algn="just"/>
            <a:r>
              <a:rPr lang="pl-PL" i="1" dirty="0" smtClean="0"/>
              <a:t>Za osobę współpracującą z osobami prowadzącymi pozarolniczą działalność, zleceniobiorcami oraz z osobami fizycznymi, wskazanymi w art. 18 ust. 1 ustawy z dnia 6 marca 2018 r. – Prawo przedsiębiorców, o której mowa w art. 6 ust. 1 pkt 4–5a, uważa się </a:t>
            </a:r>
            <a:r>
              <a:rPr lang="pl-PL" b="1" i="1" dirty="0" smtClean="0"/>
              <a:t>małżonka, dzieci własne, dzieci drugiego małżonka i dzieci przysposobione, rodziców, macochę i ojczyma oraz osoby przysposabiające, jeżeli pozostają z nimi we wspólnym gospodarstwie domowym i współpracują przy prowadzeniu tej działalności lub wykonywaniu umowy agencyjnej lub umowy zlecenia</a:t>
            </a:r>
            <a:r>
              <a:rPr lang="pl-PL" i="1" dirty="0" smtClean="0"/>
              <a:t>; nie dotyczy to osób, z którymi została zawarta umowa o pracę w celu przygotowania zawodowego.</a:t>
            </a:r>
            <a:endParaRPr lang="pl-PL" i="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Podleganie ubezpieczeniom emerytalnemu i </a:t>
            </a:r>
            <a:r>
              <a:rPr lang="pl-PL" dirty="0" smtClean="0"/>
              <a:t>rentowym</a:t>
            </a:r>
            <a:endParaRPr lang="pl-PL" dirty="0"/>
          </a:p>
        </p:txBody>
      </p:sp>
      <p:sp>
        <p:nvSpPr>
          <p:cNvPr id="3" name="Symbol zastępczy zawartości 2"/>
          <p:cNvSpPr>
            <a:spLocks noGrp="1"/>
          </p:cNvSpPr>
          <p:nvPr>
            <p:ph sz="quarter" idx="1"/>
          </p:nvPr>
        </p:nvSpPr>
        <p:spPr>
          <a:xfrm>
            <a:off x="571472" y="1500174"/>
            <a:ext cx="8388508" cy="5500702"/>
          </a:xfrm>
        </p:spPr>
        <p:txBody>
          <a:bodyPr>
            <a:normAutofit fontScale="70000" lnSpcReduction="20000"/>
          </a:bodyPr>
          <a:lstStyle/>
          <a:p>
            <a:pPr lvl="1" algn="just"/>
            <a:r>
              <a:rPr lang="pl-PL" dirty="0" smtClean="0"/>
              <a:t>posłami i senatorami pobierającymi uposażenie oraz posłami do Parlamentu Europejskiego, o których mowa w art. 1 ust. 1 ustawy z dnia 30 lipca 2004 r. o uposażeniu posłów do Parlamentu Europejskiego wybranych w Rzeczypospolitej Polskiej, zwanymi dalej „posłami i senatorami”;</a:t>
            </a:r>
          </a:p>
          <a:p>
            <a:pPr lvl="1" algn="just"/>
            <a:r>
              <a:rPr lang="pl-PL" dirty="0" smtClean="0"/>
              <a:t>osobami pobierającymi stypendium sportowe, zwanymi dalej „stypendystami sportowymi”;</a:t>
            </a:r>
          </a:p>
          <a:p>
            <a:pPr lvl="1" algn="just"/>
            <a:r>
              <a:rPr lang="pl-PL" dirty="0" smtClean="0"/>
              <a:t>pobierającymi stypendium słuchaczami Krajowej Szkoły Administracji Publicznej im. Prezydenta Rzeczypospolitej Polskiej Lecha Kaczyńskiego;</a:t>
            </a:r>
          </a:p>
          <a:p>
            <a:pPr lvl="1" algn="just"/>
            <a:r>
              <a:rPr lang="pl-PL" dirty="0" smtClean="0"/>
              <a:t>otrzymującymi stypendium doktoranckie doktorantami;</a:t>
            </a:r>
          </a:p>
          <a:p>
            <a:pPr lvl="1" algn="just"/>
            <a:r>
              <a:rPr lang="pl-PL" dirty="0" smtClean="0"/>
              <a:t>osobami wykonującymi odpłatnie pracę, na podstawie skierowania do pracy, w czasie odbywania kary pozbawienia wolności lub tymczasowego aresztowania;</a:t>
            </a:r>
          </a:p>
          <a:p>
            <a:pPr lvl="1" algn="just"/>
            <a:r>
              <a:rPr lang="pl-PL" dirty="0" smtClean="0"/>
              <a:t>osobami pobierającymi zasiłek dla bezrobotnych, świadczenie integracyjne lub stypendium w okresie odbywania szkolenia, stażu lub przygotowania zawodowego dorosłych, na które zostały skierowane przez powiatowy urząd  pracy, zwanymi dalej „bezrobotnymi”;</a:t>
            </a:r>
          </a:p>
          <a:p>
            <a:pPr lvl="1"/>
            <a:r>
              <a:rPr lang="pl-PL" dirty="0" smtClean="0"/>
              <a:t>osobami pobierającymi stypendium w okresie odbywania szkolenia, stażu lub przygotowania zawodowego dorosłych, na które zostały skierowane przez inne niż powiatowy urząd pracy podmioty kierujące na szkolenie, staż lub przygotowanie zawodowe dorosłych, zwanymi dalej „osobami pobierającymi stypendium”;</a:t>
            </a:r>
          </a:p>
          <a:p>
            <a:pPr lvl="1"/>
            <a:endParaRPr lang="pl-PL" dirty="0" smtClean="0"/>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Podleganie ubezpieczeniom emerytalnemu i </a:t>
            </a:r>
            <a:r>
              <a:rPr lang="pl-PL" dirty="0" smtClean="0"/>
              <a:t>rentowym</a:t>
            </a:r>
            <a:endParaRPr lang="pl-PL" dirty="0"/>
          </a:p>
        </p:txBody>
      </p:sp>
      <p:sp>
        <p:nvSpPr>
          <p:cNvPr id="3" name="Symbol zastępczy zawartości 2"/>
          <p:cNvSpPr>
            <a:spLocks noGrp="1"/>
          </p:cNvSpPr>
          <p:nvPr>
            <p:ph sz="quarter" idx="1"/>
          </p:nvPr>
        </p:nvSpPr>
        <p:spPr>
          <a:xfrm>
            <a:off x="612648" y="1600200"/>
            <a:ext cx="8531352" cy="5257800"/>
          </a:xfrm>
        </p:spPr>
        <p:txBody>
          <a:bodyPr>
            <a:normAutofit fontScale="70000" lnSpcReduction="20000"/>
          </a:bodyPr>
          <a:lstStyle/>
          <a:p>
            <a:pPr lvl="1"/>
            <a:r>
              <a:rPr lang="pl-PL" dirty="0" smtClean="0"/>
              <a:t>osobami pobierającymi stypendium na podstawie przepisów o promocji zatrudnienia i instytucjach rynku pracy w okresie odbywania studiów podyplomowych;</a:t>
            </a:r>
          </a:p>
          <a:p>
            <a:pPr lvl="1"/>
            <a:r>
              <a:rPr lang="pl-PL" dirty="0" smtClean="0"/>
              <a:t>duchownymi;</a:t>
            </a:r>
          </a:p>
          <a:p>
            <a:pPr lvl="1"/>
            <a:r>
              <a:rPr lang="pl-PL" dirty="0" smtClean="0"/>
              <a:t>żołnierzami niezawodowymi pełniącymi czynną służbę wojskową, z wyłączeniem żołnierzy pełniących służbę kandydacką;</a:t>
            </a:r>
          </a:p>
          <a:p>
            <a:pPr lvl="1"/>
            <a:r>
              <a:rPr lang="pl-PL" dirty="0" smtClean="0"/>
              <a:t>osobami odbywającymi służbę zastępczą;</a:t>
            </a:r>
          </a:p>
          <a:p>
            <a:pPr lvl="1"/>
            <a:r>
              <a:rPr lang="pl-PL" dirty="0" smtClean="0"/>
              <a:t>osobami przebywającymi na urlopach wychowawczych lub pobierającymi zasiłek macierzyński albo zasiłek w wysokości zasiłku macierzyńskiego;</a:t>
            </a:r>
          </a:p>
          <a:p>
            <a:pPr lvl="1"/>
            <a:r>
              <a:rPr lang="pl-PL" dirty="0" smtClean="0"/>
              <a:t>osobami pobierającymi świadczenia socjalne wypłacane w okresie urlopu oraz osobami pobierającymi zasiłek socjalny wypłacany na czas przekwalifikowania zawodowego i poszukiwania nowego zatrudnienia, a także osobami pobierającymi wynagrodzenie przysługujące w okresie korzystania ze świadczenia górniczego albo w okresie korzystania ze stypendium na przekwalifikowanie, wynikające z odrębnych przepisów lub układów zbiorowych pracy;</a:t>
            </a:r>
          </a:p>
          <a:p>
            <a:pPr lvl="1"/>
            <a:r>
              <a:rPr lang="pl-PL" dirty="0" smtClean="0"/>
              <a:t>osobami pobierającymi świadczenie szkoleniowe wypłacane po ustaniu zatrudnienia;</a:t>
            </a:r>
          </a:p>
          <a:p>
            <a:pPr lvl="1"/>
            <a:r>
              <a:rPr lang="pl-PL" dirty="0" smtClean="0"/>
              <a:t>członkami rad nadzorczych wynagradzanymi z tytułu pełnienia tej funkcji.</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Podleganie ubezpieczeniom emerytalnemu i rentowym </a:t>
            </a:r>
            <a:endParaRPr lang="pl-PL" dirty="0"/>
          </a:p>
        </p:txBody>
      </p:sp>
      <p:sp>
        <p:nvSpPr>
          <p:cNvPr id="3" name="Symbol zastępczy zawartości 2"/>
          <p:cNvSpPr>
            <a:spLocks noGrp="1"/>
          </p:cNvSpPr>
          <p:nvPr>
            <p:ph sz="quarter" idx="1"/>
          </p:nvPr>
        </p:nvSpPr>
        <p:spPr>
          <a:xfrm>
            <a:off x="612648" y="2071678"/>
            <a:ext cx="8153400" cy="4024322"/>
          </a:xfrm>
        </p:spPr>
        <p:txBody>
          <a:bodyPr/>
          <a:lstStyle/>
          <a:p>
            <a:pPr algn="just"/>
            <a:r>
              <a:rPr lang="pl-PL" dirty="0" smtClean="0"/>
              <a:t>Prawo do dobrowolnego objęcia ubezpieczeniami emerytalnym i rentowymi przysługuje osobom, które nie spełniają warunków do objęcia tymi ubezpieczeniami obowiązkowo.</a:t>
            </a:r>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00034" y="142852"/>
            <a:ext cx="8143932" cy="1143000"/>
          </a:xfrm>
        </p:spPr>
        <p:txBody>
          <a:bodyPr>
            <a:normAutofit fontScale="90000"/>
          </a:bodyPr>
          <a:lstStyle/>
          <a:p>
            <a:r>
              <a:rPr lang="pl-PL" dirty="0" smtClean="0"/>
              <a:t>Podleganie ubezpieczeniu chorobowemu – art. 11 </a:t>
            </a:r>
            <a:endParaRPr lang="pl-PL" dirty="0"/>
          </a:p>
        </p:txBody>
      </p:sp>
      <p:sp>
        <p:nvSpPr>
          <p:cNvPr id="3" name="Symbol zastępczy zawartości 2"/>
          <p:cNvSpPr>
            <a:spLocks noGrp="1"/>
          </p:cNvSpPr>
          <p:nvPr>
            <p:ph sz="quarter" idx="1"/>
          </p:nvPr>
        </p:nvSpPr>
        <p:spPr>
          <a:xfrm>
            <a:off x="457200" y="1609416"/>
            <a:ext cx="7615262" cy="4846320"/>
          </a:xfrm>
        </p:spPr>
        <p:txBody>
          <a:bodyPr>
            <a:normAutofit fontScale="62500" lnSpcReduction="20000"/>
          </a:bodyPr>
          <a:lstStyle/>
          <a:p>
            <a:pPr algn="just"/>
            <a:r>
              <a:rPr lang="pl-PL" b="1" dirty="0" smtClean="0"/>
              <a:t>OBOWIĄZKOWO</a:t>
            </a:r>
            <a:r>
              <a:rPr lang="pl-PL" dirty="0" smtClean="0"/>
              <a:t> osoby wymienione w art. 6 ust. 1 pkt 1, 3 i  12</a:t>
            </a:r>
          </a:p>
          <a:p>
            <a:pPr lvl="1" algn="just"/>
            <a:r>
              <a:rPr lang="pl-PL" dirty="0" smtClean="0"/>
              <a:t>pracownicy, z wyłączeniem prokuratorów;</a:t>
            </a:r>
          </a:p>
          <a:p>
            <a:pPr lvl="1" algn="just"/>
            <a:r>
              <a:rPr lang="pl-PL" dirty="0" smtClean="0"/>
              <a:t>członkowie rolniczych spółdzielni produkcyjnych i spółdzielni kółek rolniczych;</a:t>
            </a:r>
          </a:p>
          <a:p>
            <a:pPr lvl="1" algn="just"/>
            <a:r>
              <a:rPr lang="pl-PL" dirty="0" smtClean="0"/>
              <a:t>osoby odbywające służbę zastępczą;</a:t>
            </a:r>
          </a:p>
          <a:p>
            <a:pPr lvl="1" algn="just">
              <a:buNone/>
            </a:pPr>
            <a:endParaRPr lang="pl-PL" dirty="0" smtClean="0"/>
          </a:p>
          <a:p>
            <a:pPr algn="just"/>
            <a:r>
              <a:rPr lang="pl-PL" b="1" dirty="0" smtClean="0"/>
              <a:t>DOBROWOLNIE </a:t>
            </a:r>
            <a:r>
              <a:rPr lang="pl-PL" dirty="0" smtClean="0"/>
              <a:t>osoby wymienione w art. 6ust. 1 pkt 2, 4, 5, 8 i 10 ustawy systemowej</a:t>
            </a:r>
          </a:p>
          <a:p>
            <a:pPr lvl="1" algn="just"/>
            <a:r>
              <a:rPr lang="pl-PL" dirty="0" smtClean="0"/>
              <a:t>osoby wykonujące prace nakładczą; </a:t>
            </a:r>
          </a:p>
          <a:p>
            <a:pPr lvl="1" algn="just"/>
            <a:r>
              <a:rPr lang="pl-PL" dirty="0" smtClean="0"/>
              <a:t>osoby wykonujące pracę na podstawie umowy agencyjnej lub umowy zlecenia albo innej umowy o świadczenie usług, do której zgodnie z Kodeksem cywilnym stosuje się przepisy dotyczące zlecenia, oraz osoby z nimi współpracującymi, z zastrzeżeniem ust. 4;</a:t>
            </a:r>
          </a:p>
          <a:p>
            <a:pPr lvl="1" algn="just"/>
            <a:r>
              <a:rPr lang="pl-PL" dirty="0" smtClean="0"/>
              <a:t>osoby prowadzące pozarolniczą działalność oraz osobami z nimi współpracującymi;</a:t>
            </a:r>
          </a:p>
          <a:p>
            <a:pPr lvl="1" algn="just"/>
            <a:r>
              <a:rPr lang="pl-PL" dirty="0" smtClean="0"/>
              <a:t>osoby wykonujące odpłatnie pracę, na podstawie skierowania do pracy, w czasie odbywania kary pozbawienia wolności lub tymczasowego aresztowania;</a:t>
            </a:r>
          </a:p>
          <a:p>
            <a:pPr lvl="1" algn="just"/>
            <a:r>
              <a:rPr lang="pl-PL" dirty="0" smtClean="0"/>
              <a:t>duchowni.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71472" y="142852"/>
            <a:ext cx="8153400" cy="990600"/>
          </a:xfrm>
        </p:spPr>
        <p:txBody>
          <a:bodyPr>
            <a:normAutofit fontScale="90000"/>
          </a:bodyPr>
          <a:lstStyle/>
          <a:p>
            <a:r>
              <a:rPr lang="pl-PL" dirty="0" smtClean="0"/>
              <a:t>Podleganie ubezpieczeniu wypadkowemu – art. 12</a:t>
            </a:r>
            <a:endParaRPr lang="pl-PL" dirty="0"/>
          </a:p>
        </p:txBody>
      </p:sp>
      <p:sp>
        <p:nvSpPr>
          <p:cNvPr id="3" name="Symbol zastępczy zawartości 2"/>
          <p:cNvSpPr>
            <a:spLocks noGrp="1"/>
          </p:cNvSpPr>
          <p:nvPr>
            <p:ph sz="quarter" idx="1"/>
          </p:nvPr>
        </p:nvSpPr>
        <p:spPr>
          <a:xfrm>
            <a:off x="612648" y="1785926"/>
            <a:ext cx="8153400" cy="4310074"/>
          </a:xfrm>
        </p:spPr>
        <p:txBody>
          <a:bodyPr>
            <a:normAutofit fontScale="85000" lnSpcReduction="20000"/>
          </a:bodyPr>
          <a:lstStyle/>
          <a:p>
            <a:pPr algn="just"/>
            <a:r>
              <a:rPr lang="pl-PL" b="1" dirty="0" smtClean="0"/>
              <a:t>OBOWIĄKOWE</a:t>
            </a:r>
          </a:p>
          <a:p>
            <a:pPr lvl="1" algn="just"/>
            <a:r>
              <a:rPr lang="pl-PL" dirty="0" smtClean="0"/>
              <a:t>Osoby podlegające ubezpieczeniom emerytalnemu i rentowym;</a:t>
            </a:r>
          </a:p>
          <a:p>
            <a:pPr lvl="1" algn="just"/>
            <a:endParaRPr lang="pl-PL" dirty="0" smtClean="0"/>
          </a:p>
          <a:p>
            <a:pPr algn="just"/>
            <a:r>
              <a:rPr lang="pl-PL" b="1" dirty="0" smtClean="0"/>
              <a:t>NIE PODLEGAJĄ</a:t>
            </a:r>
          </a:p>
          <a:p>
            <a:pPr lvl="1" algn="just"/>
            <a:r>
              <a:rPr lang="pl-PL" dirty="0" smtClean="0"/>
              <a:t>bezrobotni pobierający zasiłek dla bezrobotnych lub świadczenie integracyjne, </a:t>
            </a:r>
          </a:p>
          <a:p>
            <a:pPr lvl="1" algn="just"/>
            <a:r>
              <a:rPr lang="pl-PL" dirty="0" smtClean="0"/>
              <a:t>posłowie do Parlamentu Europejskiego, o których mowa w art. 1 ust. 1 ustawy z dnia 30 lipca 2004 r. o uposażeniu posłów do Parlamentu Europejskiego wybranych w Rzeczypospolitej Polskiej, </a:t>
            </a:r>
          </a:p>
          <a:p>
            <a:pPr lvl="1" algn="just"/>
            <a:r>
              <a:rPr lang="pl-PL" dirty="0" smtClean="0"/>
              <a:t>osoby, o których mowa w art. 6 ust. 1 pkt 2, 11, 19-22, art. 6a i art. 7 ustawy systemowej</a:t>
            </a:r>
          </a:p>
          <a:p>
            <a:pPr lvl="2"/>
            <a:endParaRPr lang="pl-PL"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Pojęcie pracownika na gruncie ustawy systemowej – art. 8 ust. 2a</a:t>
            </a:r>
            <a:endParaRPr lang="pl-PL" dirty="0"/>
          </a:p>
        </p:txBody>
      </p:sp>
      <p:sp>
        <p:nvSpPr>
          <p:cNvPr id="3" name="Symbol zastępczy zawartości 2"/>
          <p:cNvSpPr>
            <a:spLocks noGrp="1"/>
          </p:cNvSpPr>
          <p:nvPr>
            <p:ph sz="quarter" idx="1"/>
          </p:nvPr>
        </p:nvSpPr>
        <p:spPr>
          <a:xfrm>
            <a:off x="612648" y="1600200"/>
            <a:ext cx="8245632" cy="5043510"/>
          </a:xfrm>
        </p:spPr>
        <p:txBody>
          <a:bodyPr>
            <a:normAutofit fontScale="92500"/>
          </a:bodyPr>
          <a:lstStyle/>
          <a:p>
            <a:pPr algn="just"/>
            <a:r>
              <a:rPr lang="pl-PL" dirty="0" smtClean="0"/>
              <a:t>Za </a:t>
            </a:r>
            <a:r>
              <a:rPr lang="pl-PL" b="1" dirty="0" smtClean="0"/>
              <a:t>pracownika</a:t>
            </a:r>
            <a:r>
              <a:rPr lang="pl-PL" dirty="0" smtClean="0"/>
              <a:t>, w rozumieniu ustawy, uważa się także osobę wykonującą pracę na podstawie</a:t>
            </a:r>
          </a:p>
          <a:p>
            <a:pPr algn="just">
              <a:buNone/>
            </a:pPr>
            <a:r>
              <a:rPr lang="pl-PL" dirty="0" smtClean="0"/>
              <a:t> </a:t>
            </a:r>
          </a:p>
          <a:p>
            <a:pPr lvl="1" algn="just"/>
            <a:r>
              <a:rPr lang="pl-PL" dirty="0" smtClean="0"/>
              <a:t>umowy agencyjnej, umowy zlecenia lub innej umowy o świadczenie usług, do której zgodnie z Kodeksem cywilnym stosuje się przepisy dotyczące zlecenia, albo umowy o dzieło, </a:t>
            </a:r>
          </a:p>
          <a:p>
            <a:pPr lvl="1" algn="just"/>
            <a:endParaRPr lang="pl-PL" dirty="0" smtClean="0"/>
          </a:p>
          <a:p>
            <a:pPr lvl="1" algn="just"/>
            <a:r>
              <a:rPr lang="pl-PL" dirty="0" smtClean="0"/>
              <a:t>jeżeli umowę taką zawarła z pracodawcą, z którym pozostaje w stosunku pracy, lub jeżeli w ramach takiej umowy wykonuje pracę na rzecz pracodawcy, z którym pozostaje w stosunku pracy.</a:t>
            </a:r>
            <a:endParaRPr lang="pl-PL"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Zbieg tytułów  do ubezpieczeń emerytalnego i rentowych</a:t>
            </a:r>
            <a:endParaRPr lang="pl-PL" dirty="0"/>
          </a:p>
        </p:txBody>
      </p:sp>
      <p:sp>
        <p:nvSpPr>
          <p:cNvPr id="3" name="Symbol zastępczy zawartości 2"/>
          <p:cNvSpPr>
            <a:spLocks noGrp="1"/>
          </p:cNvSpPr>
          <p:nvPr>
            <p:ph sz="quarter" idx="1"/>
          </p:nvPr>
        </p:nvSpPr>
        <p:spPr>
          <a:xfrm>
            <a:off x="457200" y="1785926"/>
            <a:ext cx="8043890" cy="4669810"/>
          </a:xfrm>
        </p:spPr>
        <p:txBody>
          <a:bodyPr>
            <a:normAutofit fontScale="92500" lnSpcReduction="20000"/>
          </a:bodyPr>
          <a:lstStyle/>
          <a:p>
            <a:pPr algn="just"/>
            <a:r>
              <a:rPr lang="pl-PL" dirty="0" smtClean="0"/>
              <a:t>Zbieg tytułów ubezpieczenia występuje, gdy jedna osoba wykonuje kilka rodzajów działalności (ma kilka tytułów) do ubezpieczenia społecznego. </a:t>
            </a:r>
          </a:p>
          <a:p>
            <a:pPr algn="just"/>
            <a:endParaRPr lang="pl-PL" dirty="0" smtClean="0"/>
          </a:p>
          <a:p>
            <a:pPr algn="just"/>
            <a:r>
              <a:rPr lang="pl-PL" b="1" dirty="0" smtClean="0"/>
              <a:t>Zbieg obowiązku ma zastosowanie tylko do ubezpieczenia emerytalnego i rentowego.</a:t>
            </a:r>
          </a:p>
          <a:p>
            <a:pPr algn="just"/>
            <a:endParaRPr lang="pl-PL" dirty="0" smtClean="0"/>
          </a:p>
          <a:p>
            <a:pPr algn="just"/>
            <a:r>
              <a:rPr lang="pl-PL" b="1" dirty="0" smtClean="0"/>
              <a:t>Ubezpieczenie chorobowe i wypadkowe są związane z ubezpieczeniem emerytalnym i rentowym.</a:t>
            </a:r>
          </a:p>
          <a:p>
            <a:pPr algn="just"/>
            <a:endParaRPr lang="pl-PL" dirty="0" smtClean="0"/>
          </a:p>
          <a:p>
            <a:pPr algn="just"/>
            <a:r>
              <a:rPr lang="pl-PL" dirty="0" smtClean="0"/>
              <a:t>Art. 9 ustawy systemowej </a:t>
            </a:r>
            <a:endParaRPr lang="pl-PL"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Rodzaje tytułów ubezpieczenia</a:t>
            </a:r>
            <a:endParaRPr lang="pl-PL" dirty="0"/>
          </a:p>
        </p:txBody>
      </p:sp>
      <p:sp>
        <p:nvSpPr>
          <p:cNvPr id="3" name="Symbol zastępczy zawartości 2"/>
          <p:cNvSpPr>
            <a:spLocks noGrp="1"/>
          </p:cNvSpPr>
          <p:nvPr>
            <p:ph sz="quarter" idx="1"/>
          </p:nvPr>
        </p:nvSpPr>
        <p:spPr>
          <a:xfrm>
            <a:off x="285720" y="1571612"/>
            <a:ext cx="8245632" cy="4495800"/>
          </a:xfrm>
        </p:spPr>
        <p:txBody>
          <a:bodyPr>
            <a:normAutofit fontScale="92500" lnSpcReduction="10000"/>
          </a:bodyPr>
          <a:lstStyle/>
          <a:p>
            <a:pPr algn="just"/>
            <a:r>
              <a:rPr lang="pl-PL" dirty="0" smtClean="0"/>
              <a:t>W przypadku posiadania kilku tytułów ubezpieczenia postanowienia stosuje się </a:t>
            </a:r>
            <a:r>
              <a:rPr lang="pl-PL" b="1" dirty="0" smtClean="0"/>
              <a:t>art. 9 ustawy systemowej</a:t>
            </a:r>
            <a:r>
              <a:rPr lang="pl-PL" dirty="0" smtClean="0"/>
              <a:t>, aby ustalić, z którego z nich podlega się ubezpieczeniu.</a:t>
            </a:r>
          </a:p>
          <a:p>
            <a:pPr algn="just"/>
            <a:endParaRPr lang="pl-PL" dirty="0" smtClean="0"/>
          </a:p>
          <a:p>
            <a:pPr algn="just"/>
            <a:r>
              <a:rPr lang="pl-PL" dirty="0" smtClean="0"/>
              <a:t>Tytuły ubezpieczenia dzielimy na:</a:t>
            </a:r>
          </a:p>
          <a:p>
            <a:pPr lvl="1" algn="just"/>
            <a:r>
              <a:rPr lang="pl-PL" b="1" dirty="0" smtClean="0"/>
              <a:t>tytuły bezwzględne </a:t>
            </a:r>
            <a:r>
              <a:rPr lang="pl-PL" dirty="0" smtClean="0"/>
              <a:t>- nigdy niepodlegające zwolnieniu z obowiązku ubezpieczenia,</a:t>
            </a:r>
          </a:p>
          <a:p>
            <a:pPr lvl="1" algn="just"/>
            <a:r>
              <a:rPr lang="pl-PL" b="1" dirty="0" smtClean="0"/>
              <a:t>tytuły ogólne - </a:t>
            </a:r>
            <a:r>
              <a:rPr lang="pl-PL" dirty="0" smtClean="0"/>
              <a:t>podlegające zwolnieniu z tego obowiązku, jeżeli ubezpieczony ma drugi tytuł do ubezpieczenia </a:t>
            </a:r>
          </a:p>
          <a:p>
            <a:pPr>
              <a:buFontTx/>
              <a:buChar char="-"/>
            </a:pPr>
            <a:endParaRPr lang="pl-PL" dirty="0" smtClean="0"/>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Akty prawne</a:t>
            </a:r>
            <a:endParaRPr lang="pl-PL" dirty="0"/>
          </a:p>
        </p:txBody>
      </p:sp>
      <p:sp>
        <p:nvSpPr>
          <p:cNvPr id="3" name="Symbol zastępczy zawartości 2"/>
          <p:cNvSpPr>
            <a:spLocks noGrp="1"/>
          </p:cNvSpPr>
          <p:nvPr>
            <p:ph sz="quarter" idx="1"/>
          </p:nvPr>
        </p:nvSpPr>
        <p:spPr>
          <a:xfrm>
            <a:off x="357158" y="1571612"/>
            <a:ext cx="7786742" cy="4846320"/>
          </a:xfrm>
        </p:spPr>
        <p:txBody>
          <a:bodyPr>
            <a:normAutofit fontScale="77500" lnSpcReduction="20000"/>
          </a:bodyPr>
          <a:lstStyle/>
          <a:p>
            <a:pPr algn="just"/>
            <a:r>
              <a:rPr lang="pl-PL" dirty="0" smtClean="0"/>
              <a:t>Ustawa z dnia 13 października 1998 r. o systemie ubezpieczeń społecznych (Dz. U. z 2017 r., poz. 1778 ze zm.) – </a:t>
            </a:r>
            <a:r>
              <a:rPr lang="pl-PL" b="1" dirty="0" smtClean="0">
                <a:solidFill>
                  <a:srgbClr val="7030A0"/>
                </a:solidFill>
              </a:rPr>
              <a:t>ustawa systemowa</a:t>
            </a:r>
          </a:p>
          <a:p>
            <a:pPr algn="just"/>
            <a:r>
              <a:rPr lang="pl-PL" dirty="0" smtClean="0"/>
              <a:t>Ustawa z dnia 25 czerwca 1999 r. o świadczeniach pieniężnych z ubezpieczenia społecznego w razie choroby i macierzyństwa (Dz. U. z 2017 r., poz. 1386 ze zm.) – </a:t>
            </a:r>
            <a:r>
              <a:rPr lang="pl-PL" b="1" dirty="0" smtClean="0">
                <a:solidFill>
                  <a:srgbClr val="7030A0"/>
                </a:solidFill>
              </a:rPr>
              <a:t>ustawa chorobowa</a:t>
            </a:r>
          </a:p>
          <a:p>
            <a:pPr algn="just"/>
            <a:r>
              <a:rPr lang="pl-PL" dirty="0" smtClean="0"/>
              <a:t>Ustawa z dnia 30 października 2002 r. o ubezpieczeniu społecznym z tytułu wypadków przy pracy i chorób zawodowych (Dz. U. z 2017 r., poz. 1773 ze zm.) – </a:t>
            </a:r>
            <a:r>
              <a:rPr lang="pl-PL" b="1" dirty="0" smtClean="0">
                <a:solidFill>
                  <a:srgbClr val="7030A0"/>
                </a:solidFill>
              </a:rPr>
              <a:t>ustawa wypadkowa</a:t>
            </a:r>
          </a:p>
          <a:p>
            <a:pPr algn="just"/>
            <a:r>
              <a:rPr lang="pl-PL" dirty="0" smtClean="0"/>
              <a:t>Ustawa z dnia17 grudnia 1998 r. o emeryturach i rentach z funduszu ubezpieczeń społecznych (Dz. U. z 2017 r., poz. 1383 ze zm.) – </a:t>
            </a:r>
            <a:r>
              <a:rPr lang="pl-PL" b="1" dirty="0" smtClean="0">
                <a:solidFill>
                  <a:srgbClr val="7030A0"/>
                </a:solidFill>
              </a:rPr>
              <a:t>ustawa emerytalna</a:t>
            </a:r>
          </a:p>
          <a:p>
            <a:pPr algn="just"/>
            <a:endParaRPr lang="pl-PL" b="1" dirty="0" smtClean="0"/>
          </a:p>
          <a:p>
            <a:pPr algn="just"/>
            <a:endParaRPr lang="pl-PL"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Rodzaje tytułów ubezpieczenia</a:t>
            </a:r>
            <a:endParaRPr lang="pl-PL" dirty="0"/>
          </a:p>
        </p:txBody>
      </p:sp>
      <p:sp>
        <p:nvSpPr>
          <p:cNvPr id="3" name="Symbol zastępczy zawartości 2"/>
          <p:cNvSpPr>
            <a:spLocks noGrp="1"/>
          </p:cNvSpPr>
          <p:nvPr>
            <p:ph sz="quarter" idx="1"/>
          </p:nvPr>
        </p:nvSpPr>
        <p:spPr/>
        <p:txBody>
          <a:bodyPr>
            <a:normAutofit fontScale="92500"/>
          </a:bodyPr>
          <a:lstStyle/>
          <a:p>
            <a:pPr algn="just"/>
            <a:r>
              <a:rPr lang="pl-PL" b="1" dirty="0" smtClean="0"/>
              <a:t>Tytuły bezwzględne </a:t>
            </a:r>
            <a:r>
              <a:rPr lang="pl-PL" dirty="0" smtClean="0"/>
              <a:t>– nie mogą zostać zwolnione z obowiązku ubezpieczenia:</a:t>
            </a:r>
          </a:p>
          <a:p>
            <a:pPr lvl="1" algn="just"/>
            <a:r>
              <a:rPr lang="pl-PL" dirty="0" smtClean="0"/>
              <a:t>stosunek pracy;</a:t>
            </a:r>
          </a:p>
          <a:p>
            <a:pPr lvl="1" algn="just"/>
            <a:r>
              <a:rPr lang="pl-PL" dirty="0" smtClean="0"/>
              <a:t>członkowstwo w rolniczej spółdzielni produkcyjnej lub spółdzielni kółek rolniczych;</a:t>
            </a:r>
          </a:p>
          <a:p>
            <a:pPr lvl="1" algn="just"/>
            <a:r>
              <a:rPr lang="pl-PL" dirty="0" smtClean="0"/>
              <a:t>pobierani świadczeń szkoleniowych i socjalnych;</a:t>
            </a:r>
          </a:p>
          <a:p>
            <a:pPr lvl="1" algn="just"/>
            <a:r>
              <a:rPr lang="pl-PL" dirty="0" smtClean="0"/>
              <a:t>pobieranie zasiłku macierzyńskiego (i jego odmian);</a:t>
            </a:r>
          </a:p>
          <a:p>
            <a:pPr lvl="1" algn="just"/>
            <a:r>
              <a:rPr lang="pl-PL" dirty="0" smtClean="0"/>
              <a:t>członkowstwo w radzie nadzorczej.</a:t>
            </a:r>
          </a:p>
          <a:p>
            <a:pPr algn="just"/>
            <a:r>
              <a:rPr lang="pl-PL" b="1" dirty="0" smtClean="0"/>
              <a:t>Tytuły ogólne </a:t>
            </a:r>
            <a:r>
              <a:rPr lang="pl-PL" dirty="0" smtClean="0"/>
              <a:t>- wszystkie pozostałe tytuły, które dzielimy na </a:t>
            </a:r>
            <a:r>
              <a:rPr lang="pl-PL" b="1" dirty="0" smtClean="0"/>
              <a:t>budżetowe</a:t>
            </a:r>
            <a:r>
              <a:rPr lang="pl-PL" dirty="0" smtClean="0"/>
              <a:t> i </a:t>
            </a:r>
            <a:r>
              <a:rPr lang="pl-PL" b="1" dirty="0" smtClean="0"/>
              <a:t>pozostałe.</a:t>
            </a:r>
          </a:p>
          <a:p>
            <a:pPr algn="just"/>
            <a:endParaRPr lang="pl-PL"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Tytuły ogólne budżetowe</a:t>
            </a:r>
            <a:endParaRPr lang="pl-PL" dirty="0"/>
          </a:p>
        </p:txBody>
      </p:sp>
      <p:sp>
        <p:nvSpPr>
          <p:cNvPr id="3" name="Symbol zastępczy zawartości 2"/>
          <p:cNvSpPr>
            <a:spLocks noGrp="1"/>
          </p:cNvSpPr>
          <p:nvPr>
            <p:ph sz="quarter" idx="1"/>
          </p:nvPr>
        </p:nvSpPr>
        <p:spPr/>
        <p:txBody>
          <a:bodyPr>
            <a:normAutofit fontScale="77500" lnSpcReduction="20000"/>
          </a:bodyPr>
          <a:lstStyle/>
          <a:p>
            <a:pPr algn="just"/>
            <a:r>
              <a:rPr lang="pl-PL" dirty="0" smtClean="0"/>
              <a:t>Tytułami </a:t>
            </a:r>
            <a:r>
              <a:rPr lang="pl-PL" b="1" dirty="0" smtClean="0"/>
              <a:t>ogólnymi budżetowymi </a:t>
            </a:r>
            <a:r>
              <a:rPr lang="pl-PL" dirty="0" smtClean="0"/>
              <a:t>są:</a:t>
            </a:r>
          </a:p>
          <a:p>
            <a:pPr lvl="1" algn="just"/>
            <a:r>
              <a:rPr lang="pl-PL" dirty="0" smtClean="0"/>
              <a:t>świadczenie pracy na podstawie umowy uaktywniającej,</a:t>
            </a:r>
          </a:p>
          <a:p>
            <a:pPr lvl="1" algn="just"/>
            <a:r>
              <a:rPr lang="pl-PL" dirty="0" smtClean="0"/>
              <a:t>posługa duchowna,</a:t>
            </a:r>
          </a:p>
          <a:p>
            <a:pPr lvl="1" algn="just"/>
            <a:r>
              <a:rPr lang="pl-PL" dirty="0" smtClean="0"/>
              <a:t>czynna służba żołnierzy niezawodowych,</a:t>
            </a:r>
          </a:p>
          <a:p>
            <a:pPr lvl="1" algn="just"/>
            <a:r>
              <a:rPr lang="pl-PL" dirty="0" smtClean="0"/>
              <a:t>przebywanie na urlopie wychowawczym,</a:t>
            </a:r>
          </a:p>
          <a:p>
            <a:pPr lvl="1" algn="just"/>
            <a:r>
              <a:rPr lang="pl-PL" dirty="0" smtClean="0"/>
              <a:t>rezygnacja z  zatrudnienia w związku z koniecznością sprawowania osobistej opieki nad długotrwale lub ciężko chorym członkiem rodziny oraz wspólnie niezamieszkującymi matką, ojcem lub rodzeństwem i pobieranie świadczenia pielęgnacyjnego.</a:t>
            </a:r>
          </a:p>
          <a:p>
            <a:pPr marL="0" indent="0" algn="just">
              <a:buNone/>
            </a:pPr>
            <a:endParaRPr lang="pl-PL" dirty="0" smtClean="0"/>
          </a:p>
          <a:p>
            <a:pPr marL="0" indent="0" algn="just">
              <a:buNone/>
            </a:pPr>
            <a:r>
              <a:rPr lang="pl-PL" dirty="0" smtClean="0"/>
              <a:t>Obowiązek ubezpieczenia z tytułów budżetowych występuje tylko wtedy, gdy jest to </a:t>
            </a:r>
            <a:r>
              <a:rPr lang="pl-PL" b="1" dirty="0" smtClean="0"/>
              <a:t>tytuł jedyny i nie posiada go emeryt lub rencista. </a:t>
            </a:r>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Zbiegi tytułów ubezpieczenia</a:t>
            </a:r>
            <a:endParaRPr lang="pl-PL" dirty="0"/>
          </a:p>
        </p:txBody>
      </p:sp>
      <p:sp>
        <p:nvSpPr>
          <p:cNvPr id="3" name="Symbol zastępczy zawartości 2"/>
          <p:cNvSpPr>
            <a:spLocks noGrp="1"/>
          </p:cNvSpPr>
          <p:nvPr>
            <p:ph sz="quarter" idx="1"/>
          </p:nvPr>
        </p:nvSpPr>
        <p:spPr>
          <a:xfrm>
            <a:off x="214282" y="1500174"/>
            <a:ext cx="8786842" cy="5357826"/>
          </a:xfrm>
        </p:spPr>
        <p:txBody>
          <a:bodyPr>
            <a:normAutofit fontScale="77500" lnSpcReduction="20000"/>
          </a:bodyPr>
          <a:lstStyle/>
          <a:p>
            <a:pPr algn="just"/>
            <a:r>
              <a:rPr lang="pl-PL" b="1" dirty="0" smtClean="0"/>
              <a:t>Reguła I.</a:t>
            </a:r>
            <a:r>
              <a:rPr lang="pl-PL" dirty="0" smtClean="0"/>
              <a:t> Jeżeli zbiegają się ze sobą tytuły bezwzględne obowiązek ubezpieczenia dotyczy </a:t>
            </a:r>
            <a:r>
              <a:rPr lang="pl-PL" b="1" dirty="0" smtClean="0"/>
              <a:t>każdego z nich</a:t>
            </a:r>
            <a:r>
              <a:rPr lang="pl-PL" dirty="0" smtClean="0"/>
              <a:t>.</a:t>
            </a:r>
          </a:p>
          <a:p>
            <a:pPr algn="just"/>
            <a:endParaRPr lang="pl-PL" dirty="0" smtClean="0"/>
          </a:p>
          <a:p>
            <a:pPr algn="just"/>
            <a:r>
              <a:rPr lang="pl-PL" b="1" dirty="0" smtClean="0"/>
              <a:t>Reguła II. </a:t>
            </a:r>
            <a:r>
              <a:rPr lang="pl-PL" dirty="0" smtClean="0"/>
              <a:t>W razie zbiegu tytułu bezwzględnego z tytułem ogólnym obowiązkiem ubezpieczenia objęty jest </a:t>
            </a:r>
            <a:r>
              <a:rPr lang="pl-PL" b="1" dirty="0" smtClean="0"/>
              <a:t>tylko tytuł bezwzględny</a:t>
            </a:r>
            <a:r>
              <a:rPr lang="pl-PL" dirty="0" smtClean="0"/>
              <a:t>.</a:t>
            </a:r>
          </a:p>
          <a:p>
            <a:pPr algn="just"/>
            <a:endParaRPr lang="pl-PL" dirty="0" smtClean="0"/>
          </a:p>
          <a:p>
            <a:pPr algn="just"/>
            <a:r>
              <a:rPr lang="pl-PL" b="1" dirty="0" smtClean="0"/>
              <a:t>Reguła III. </a:t>
            </a:r>
            <a:r>
              <a:rPr lang="pl-PL" dirty="0" smtClean="0"/>
              <a:t>W razie zbiegu tytułów ogólnych ubezpieczeniem objęty jest </a:t>
            </a:r>
            <a:r>
              <a:rPr lang="pl-PL" b="1" dirty="0" smtClean="0"/>
              <a:t>tytuł wcześniejszy.</a:t>
            </a:r>
          </a:p>
          <a:p>
            <a:pPr algn="just"/>
            <a:endParaRPr lang="pl-PL" dirty="0" smtClean="0"/>
          </a:p>
          <a:p>
            <a:pPr algn="just"/>
            <a:r>
              <a:rPr lang="pl-PL" b="1" dirty="0" smtClean="0"/>
              <a:t>Reguła IV. </a:t>
            </a:r>
            <a:r>
              <a:rPr lang="pl-PL" dirty="0" smtClean="0"/>
              <a:t>Jeżeli jednym ze zbiegających </a:t>
            </a:r>
            <a:r>
              <a:rPr lang="pl-PL" b="1" dirty="0" smtClean="0"/>
              <a:t> </a:t>
            </a:r>
            <a:r>
              <a:rPr lang="pl-PL" dirty="0" smtClean="0"/>
              <a:t>się tytułów jest tytuł budżetowy to obowiązek ubezpieczenia dotyczy tylko </a:t>
            </a:r>
            <a:r>
              <a:rPr lang="pl-PL" b="1" dirty="0" smtClean="0"/>
              <a:t>tytułu</a:t>
            </a:r>
            <a:r>
              <a:rPr lang="pl-PL" dirty="0" smtClean="0"/>
              <a:t> </a:t>
            </a:r>
            <a:r>
              <a:rPr lang="pl-PL" b="1" dirty="0" err="1" smtClean="0"/>
              <a:t>niebudżetowego</a:t>
            </a:r>
            <a:r>
              <a:rPr lang="pl-PL" b="1" dirty="0" smtClean="0"/>
              <a:t>.</a:t>
            </a:r>
          </a:p>
          <a:p>
            <a:pPr algn="just"/>
            <a:endParaRPr lang="pl-PL" dirty="0" smtClean="0"/>
          </a:p>
          <a:p>
            <a:pPr algn="just"/>
            <a:r>
              <a:rPr lang="pl-PL" b="1" dirty="0" smtClean="0"/>
              <a:t>Reguła V. </a:t>
            </a:r>
            <a:r>
              <a:rPr lang="pl-PL" dirty="0" smtClean="0"/>
              <a:t>Zbieg członkostwa w radzie nadzorczej z jakimkolwiek innym tytułem oznacza obowiązek ubezpieczenia się z </a:t>
            </a:r>
            <a:r>
              <a:rPr lang="pl-PL" b="1" dirty="0" smtClean="0"/>
              <a:t>obu zbiegających się tytułów.</a:t>
            </a:r>
          </a:p>
          <a:p>
            <a:endParaRPr lang="pl-P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Ubezpieczenie duchownych</a:t>
            </a:r>
            <a:endParaRPr lang="pl-PL" dirty="0"/>
          </a:p>
        </p:txBody>
      </p:sp>
      <p:sp>
        <p:nvSpPr>
          <p:cNvPr id="3" name="Symbol zastępczy zawartości 2"/>
          <p:cNvSpPr>
            <a:spLocks noGrp="1"/>
          </p:cNvSpPr>
          <p:nvPr>
            <p:ph sz="quarter" idx="1"/>
          </p:nvPr>
        </p:nvSpPr>
        <p:spPr>
          <a:xfrm>
            <a:off x="612648" y="1857364"/>
            <a:ext cx="8153400" cy="4238636"/>
          </a:xfrm>
        </p:spPr>
        <p:txBody>
          <a:bodyPr/>
          <a:lstStyle/>
          <a:p>
            <a:pPr algn="just"/>
            <a:r>
              <a:rPr lang="pl-PL" dirty="0" smtClean="0"/>
              <a:t>Duchowni spełniający warunki do objęcia obowiązkowo ubezpieczeniami emerytalnym i rentowymi z tytułu prowadzenia pozarolniczej działalności gospodarczej podlegają ubezpieczeniom z tytułu tej działalności.</a:t>
            </a:r>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08630"/>
          </a:xfrm>
        </p:spPr>
        <p:txBody>
          <a:bodyPr anchor="t">
            <a:normAutofit fontScale="90000"/>
          </a:bodyPr>
          <a:lstStyle/>
          <a:p>
            <a:r>
              <a:rPr lang="pl-PL" dirty="0" smtClean="0"/>
              <a:t>Kazus 1</a:t>
            </a:r>
            <a:br>
              <a:rPr lang="pl-PL" dirty="0" smtClean="0"/>
            </a:br>
            <a:endParaRPr lang="pl-PL" dirty="0"/>
          </a:p>
        </p:txBody>
      </p:sp>
      <p:sp>
        <p:nvSpPr>
          <p:cNvPr id="3" name="Symbol zastępczy zawartości 2"/>
          <p:cNvSpPr>
            <a:spLocks noGrp="1"/>
          </p:cNvSpPr>
          <p:nvPr>
            <p:ph sz="quarter" idx="1"/>
          </p:nvPr>
        </p:nvSpPr>
        <p:spPr>
          <a:xfrm>
            <a:off x="214282" y="1571612"/>
            <a:ext cx="8929718" cy="5143536"/>
          </a:xfrm>
        </p:spPr>
        <p:txBody>
          <a:bodyPr lIns="0">
            <a:normAutofit/>
          </a:bodyPr>
          <a:lstStyle/>
          <a:p>
            <a:pPr algn="just">
              <a:buNone/>
            </a:pPr>
            <a:r>
              <a:rPr lang="pl-PL" dirty="0" smtClean="0"/>
              <a:t>	</a:t>
            </a:r>
            <a:r>
              <a:rPr lang="pl-PL" dirty="0" smtClean="0">
                <a:effectLst>
                  <a:outerShdw blurRad="38100" dist="38100" dir="2700000" algn="tl">
                    <a:srgbClr val="000000">
                      <a:alpha val="43137"/>
                    </a:srgbClr>
                  </a:outerShdw>
                </a:effectLst>
              </a:rPr>
              <a:t>Jan Mądry jest zatrudniony na podstawie umowy o pracę w firmie </a:t>
            </a:r>
            <a:r>
              <a:rPr lang="pl-PL" dirty="0" err="1" smtClean="0">
                <a:effectLst>
                  <a:outerShdw blurRad="38100" dist="38100" dir="2700000" algn="tl">
                    <a:srgbClr val="000000">
                      <a:alpha val="43137"/>
                    </a:srgbClr>
                  </a:outerShdw>
                </a:effectLst>
              </a:rPr>
              <a:t>Meblox</a:t>
            </a:r>
            <a:r>
              <a:rPr lang="pl-PL" dirty="0" smtClean="0">
                <a:effectLst>
                  <a:outerShdw blurRad="38100" dist="38100" dir="2700000" algn="tl">
                    <a:srgbClr val="000000">
                      <a:alpha val="43137"/>
                    </a:srgbClr>
                  </a:outerShdw>
                </a:effectLst>
              </a:rPr>
              <a:t> sp. z o.o. w wymiarze 7/8 etatu. Ponadto Jan Mądry prowadzi pozarolniczą działalność gospodarczą, w ramach której zatrudnia swojego syna Adama, na podstawie umowy o pracę w pełnym wymiarze czasu pracy oraz córkę Annę na podstawie umowy zlecenia. Dodać należy, że Anna jest studentką drugiego roku zarządzania.</a:t>
            </a:r>
          </a:p>
          <a:p>
            <a:pPr algn="r">
              <a:buNone/>
            </a:pPr>
            <a:r>
              <a:rPr lang="pl-PL" sz="1200" dirty="0" smtClean="0"/>
              <a:t>[Zbiór kazusów z prawa socjalnego, Renata Babińska-Górecka, K. Stopka (red.), Warszawa 2014, s. 13-14]</a:t>
            </a:r>
          </a:p>
          <a:p>
            <a:pPr algn="r">
              <a:buNone/>
            </a:pPr>
            <a:endParaRPr lang="pl-PL" sz="12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80068"/>
          </a:xfrm>
        </p:spPr>
        <p:txBody>
          <a:bodyPr anchor="t">
            <a:normAutofit fontScale="90000"/>
          </a:bodyPr>
          <a:lstStyle/>
          <a:p>
            <a:r>
              <a:rPr lang="pl-PL" dirty="0" smtClean="0"/>
              <a:t>Kazus 2</a:t>
            </a:r>
            <a:endParaRPr lang="pl-PL" dirty="0"/>
          </a:p>
        </p:txBody>
      </p:sp>
      <p:sp>
        <p:nvSpPr>
          <p:cNvPr id="3" name="Symbol zastępczy zawartości 2"/>
          <p:cNvSpPr>
            <a:spLocks noGrp="1"/>
          </p:cNvSpPr>
          <p:nvPr>
            <p:ph sz="quarter" idx="1"/>
          </p:nvPr>
        </p:nvSpPr>
        <p:spPr>
          <a:xfrm>
            <a:off x="142844" y="1571612"/>
            <a:ext cx="8786874" cy="4884124"/>
          </a:xfrm>
        </p:spPr>
        <p:txBody>
          <a:bodyPr>
            <a:normAutofit/>
          </a:bodyPr>
          <a:lstStyle/>
          <a:p>
            <a:pPr algn="just">
              <a:buNone/>
            </a:pPr>
            <a:r>
              <a:rPr lang="pl-PL" sz="2800" dirty="0" smtClean="0"/>
              <a:t>	</a:t>
            </a:r>
            <a:r>
              <a:rPr lang="pl-PL" sz="2800" dirty="0" smtClean="0">
                <a:effectLst>
                  <a:outerShdw blurRad="38100" dist="38100" dir="2700000" algn="tl">
                    <a:srgbClr val="000000">
                      <a:alpha val="43137"/>
                    </a:srgbClr>
                  </a:outerShdw>
                </a:effectLst>
              </a:rPr>
              <a:t>Zenon Brzydki rozwiązał umowę o pracę po osiągnięciu wieku emerytalnego, a następnie zawarł nową umowę o pracę z nowym pracodawcą. Ponadto, z aktualnym pracodawcą zawarł również umowę o dzieło, w ramach której ma wykonać projekt architektoniczny budynku mieszkalnego.</a:t>
            </a:r>
          </a:p>
          <a:p>
            <a:pPr algn="r">
              <a:buNone/>
            </a:pPr>
            <a:r>
              <a:rPr lang="pl-PL" sz="1200" dirty="0" smtClean="0"/>
              <a:t>[Zbiór kazusów z prawa socjalnego, Renata Babińska-Górecka, K. Stopka (red.), Warszawa 2014, s. 14]</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680068"/>
          </a:xfrm>
        </p:spPr>
        <p:txBody>
          <a:bodyPr anchor="t">
            <a:normAutofit fontScale="90000"/>
          </a:bodyPr>
          <a:lstStyle/>
          <a:p>
            <a:r>
              <a:rPr lang="pl-PL" dirty="0" smtClean="0"/>
              <a:t>Kazus 3</a:t>
            </a:r>
            <a:endParaRPr lang="pl-PL" dirty="0"/>
          </a:p>
        </p:txBody>
      </p:sp>
      <p:sp>
        <p:nvSpPr>
          <p:cNvPr id="3" name="Symbol zastępczy zawartości 2"/>
          <p:cNvSpPr>
            <a:spLocks noGrp="1"/>
          </p:cNvSpPr>
          <p:nvPr>
            <p:ph sz="quarter" idx="1"/>
          </p:nvPr>
        </p:nvSpPr>
        <p:spPr>
          <a:xfrm>
            <a:off x="357158" y="1571612"/>
            <a:ext cx="7615262" cy="4846320"/>
          </a:xfrm>
        </p:spPr>
        <p:txBody>
          <a:bodyPr/>
          <a:lstStyle/>
          <a:p>
            <a:pPr algn="just">
              <a:buNone/>
            </a:pPr>
            <a:r>
              <a:rPr lang="pl-PL" dirty="0" smtClean="0"/>
              <a:t>	</a:t>
            </a:r>
            <a:r>
              <a:rPr lang="pl-PL" sz="2800" dirty="0" smtClean="0">
                <a:effectLst>
                  <a:outerShdw blurRad="38100" dist="38100" dir="2700000" algn="tl">
                    <a:srgbClr val="000000">
                      <a:alpha val="43137"/>
                    </a:srgbClr>
                  </a:outerShdw>
                </a:effectLst>
              </a:rPr>
              <a:t>Róża Wesoła ma ustalone prawo do emerytury i równocześnie jest pracownikiem w Fabryce Czekolady w ½ wymiaru czasu pracy. W tym samym czasie wykonuje w Fabryce pracę na podstawie umowy zlecenia.</a:t>
            </a:r>
            <a:endParaRPr lang="pl-PL" dirty="0" smtClean="0">
              <a:effectLst>
                <a:outerShdw blurRad="38100" dist="38100" dir="2700000" algn="tl">
                  <a:srgbClr val="000000">
                    <a:alpha val="43137"/>
                  </a:srgbClr>
                </a:outerShdw>
              </a:effectLst>
            </a:endParaRPr>
          </a:p>
          <a:p>
            <a:pPr algn="r">
              <a:buNone/>
            </a:pPr>
            <a:r>
              <a:rPr lang="pl-PL" sz="1200" dirty="0" smtClean="0"/>
              <a:t>[Zbiór kazusów z prawa socjalnego, Renata Babińska-Górecka, K. Stopka (red.), Warszawa 2014, s. 19]</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chor="t"/>
          <a:lstStyle/>
          <a:p>
            <a:r>
              <a:rPr lang="pl-PL" dirty="0" smtClean="0"/>
              <a:t>Kazus 4</a:t>
            </a:r>
            <a:endParaRPr lang="pl-PL" dirty="0"/>
          </a:p>
        </p:txBody>
      </p:sp>
      <p:sp>
        <p:nvSpPr>
          <p:cNvPr id="3" name="Symbol zastępczy zawartości 2"/>
          <p:cNvSpPr>
            <a:spLocks noGrp="1"/>
          </p:cNvSpPr>
          <p:nvPr>
            <p:ph idx="1"/>
          </p:nvPr>
        </p:nvSpPr>
        <p:spPr>
          <a:xfrm>
            <a:off x="-214346" y="1500174"/>
            <a:ext cx="9358346" cy="5527066"/>
          </a:xfrm>
        </p:spPr>
        <p:txBody>
          <a:bodyPr>
            <a:normAutofit fontScale="62500" lnSpcReduction="20000"/>
          </a:bodyPr>
          <a:lstStyle/>
          <a:p>
            <a:pPr algn="just">
              <a:lnSpc>
                <a:spcPct val="160000"/>
              </a:lnSpc>
              <a:buNone/>
            </a:pPr>
            <a:r>
              <a:rPr lang="pl-PL" dirty="0" smtClean="0"/>
              <a:t>	</a:t>
            </a:r>
            <a:r>
              <a:rPr lang="pl-PL" dirty="0" smtClean="0">
                <a:effectLst>
                  <a:outerShdw blurRad="38100" dist="38100" dir="2700000" algn="tl">
                    <a:srgbClr val="000000">
                      <a:alpha val="43137"/>
                    </a:srgbClr>
                  </a:outerShdw>
                </a:effectLst>
              </a:rPr>
              <a:t>Dwaj zaprzyjaźnieni duchowni ojciec </a:t>
            </a:r>
            <a:r>
              <a:rPr lang="pl-PL" dirty="0" err="1" smtClean="0">
                <a:effectLst>
                  <a:outerShdw blurRad="38100" dist="38100" dir="2700000" algn="tl">
                    <a:srgbClr val="000000">
                      <a:alpha val="43137"/>
                    </a:srgbClr>
                  </a:outerShdw>
                </a:effectLst>
              </a:rPr>
              <a:t>Marcjalis</a:t>
            </a:r>
            <a:r>
              <a:rPr lang="pl-PL" dirty="0" smtClean="0">
                <a:effectLst>
                  <a:outerShdw blurRad="38100" dist="38100" dir="2700000" algn="tl">
                    <a:srgbClr val="000000">
                      <a:alpha val="43137"/>
                    </a:srgbClr>
                  </a:outerShdw>
                </a:effectLst>
              </a:rPr>
              <a:t> Klęczny oraz ojciec Teofil Łomot ukończyli to samo seminarium duchowne. Obecnie ojciec </a:t>
            </a:r>
            <a:r>
              <a:rPr lang="pl-PL" dirty="0" err="1" smtClean="0">
                <a:effectLst>
                  <a:outerShdw blurRad="38100" dist="38100" dir="2700000" algn="tl">
                    <a:srgbClr val="000000">
                      <a:alpha val="43137"/>
                    </a:srgbClr>
                  </a:outerShdw>
                </a:effectLst>
              </a:rPr>
              <a:t>Marciajlis</a:t>
            </a:r>
            <a:r>
              <a:rPr lang="pl-PL" dirty="0" smtClean="0">
                <a:effectLst>
                  <a:outerShdw blurRad="38100" dist="38100" dir="2700000" algn="tl">
                    <a:srgbClr val="000000">
                      <a:alpha val="43137"/>
                    </a:srgbClr>
                  </a:outerShdw>
                </a:effectLst>
              </a:rPr>
              <a:t> pełni posługę kapłańska jako proboszcz parafii Św. Hermenegildy w podgórskiej miejscowości duża Mała. Ojciec </a:t>
            </a:r>
            <a:r>
              <a:rPr lang="pl-PL" dirty="0" err="1" smtClean="0">
                <a:effectLst>
                  <a:outerShdw blurRad="38100" dist="38100" dir="2700000" algn="tl">
                    <a:srgbClr val="000000">
                      <a:alpha val="43137"/>
                    </a:srgbClr>
                  </a:outerShdw>
                </a:effectLst>
              </a:rPr>
              <a:t>Marcjalis</a:t>
            </a:r>
            <a:r>
              <a:rPr lang="pl-PL" dirty="0" smtClean="0">
                <a:effectLst>
                  <a:outerShdw blurRad="38100" dist="38100" dir="2700000" algn="tl">
                    <a:srgbClr val="000000">
                      <a:alpha val="43137"/>
                    </a:srgbClr>
                  </a:outerShdw>
                </a:effectLst>
              </a:rPr>
              <a:t> zatrudnia w parafii na umowę o prace w wymiarze połowy etatu swoja siostrę Leokadię Zgrozę. Leokadia dorabia sobie prowadząc biuro parafii. Ma również przychody z tytułu członkowstwa w Rolniczej Spółdzielni Produkcyjnej „Jutrzenka”. Przyjaciel ojca Klęcznego- ojciec Teofil jest zaś zatrudniony na umowę o pracę, jako dziennikarz w Regionalnej Rozgłośni Radiowej „Głos Pana” w Wysokiej Niskiej. Brat ojca Teofila, Sebastian Łomot, jest również zatrudniony na umowę o pracę w Regionalnej Rozgłośni Radiowej „Głos Pana”, jako technik elektronik przy obsłudze urządzeń rozgłośni. Ma także w Wysokiej Niskiej zarejestrowaną jednoosobową działalność gospodarczą, której przedmiotem jest naprawa sprzętu RTV.  </a:t>
            </a:r>
            <a:endParaRPr lang="pl-PL" dirty="0">
              <a:effectLst>
                <a:outerShdw blurRad="38100" dist="38100" dir="2700000" algn="tl">
                  <a:srgbClr val="000000">
                    <a:alpha val="43137"/>
                  </a:srgbClr>
                </a:outerShdw>
              </a:effectLst>
            </a:endParaRPr>
          </a:p>
        </p:txBody>
      </p:sp>
      <p:sp>
        <p:nvSpPr>
          <p:cNvPr id="4" name="Prostokąt 3"/>
          <p:cNvSpPr/>
          <p:nvPr/>
        </p:nvSpPr>
        <p:spPr>
          <a:xfrm>
            <a:off x="0" y="6429396"/>
            <a:ext cx="8215370" cy="276999"/>
          </a:xfrm>
          <a:prstGeom prst="rect">
            <a:avLst/>
          </a:prstGeom>
        </p:spPr>
        <p:txBody>
          <a:bodyPr wrap="square">
            <a:spAutoFit/>
          </a:bodyPr>
          <a:lstStyle/>
          <a:p>
            <a:pPr algn="r">
              <a:buNone/>
            </a:pPr>
            <a:r>
              <a:rPr lang="pl-PL" sz="1200" dirty="0" smtClean="0"/>
              <a:t>[Zbiór kazusów z prawa socjalnego, Renata Babińska-Górecka, K. Stopka (red.), Warszawa 2014, s. 25-26]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Ubezpieczenie społeczne</a:t>
            </a:r>
            <a:endParaRPr lang="pl-PL" dirty="0"/>
          </a:p>
        </p:txBody>
      </p:sp>
      <p:sp>
        <p:nvSpPr>
          <p:cNvPr id="3" name="Symbol zastępczy zawartości 2"/>
          <p:cNvSpPr>
            <a:spLocks noGrp="1"/>
          </p:cNvSpPr>
          <p:nvPr>
            <p:ph sz="quarter" idx="1"/>
          </p:nvPr>
        </p:nvSpPr>
        <p:spPr/>
        <p:txBody>
          <a:bodyPr/>
          <a:lstStyle/>
          <a:p>
            <a:pPr algn="just"/>
            <a:r>
              <a:rPr lang="pl-PL" dirty="0" smtClean="0"/>
              <a:t>Ubezpieczenie społeczne jest oparte na solidarności społecznej. </a:t>
            </a:r>
          </a:p>
          <a:p>
            <a:pPr algn="just"/>
            <a:endParaRPr lang="pl-PL" dirty="0" smtClean="0"/>
          </a:p>
          <a:p>
            <a:pPr algn="just"/>
            <a:r>
              <a:rPr lang="pl-PL" dirty="0" smtClean="0"/>
              <a:t>Zabezpiecza każdego ubezpieczonego przed określonymi, niekorzystnymi dla niego zdarzeniami.</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Ubezpieczenie społeczne</a:t>
            </a:r>
            <a:endParaRPr lang="pl-PL" dirty="0"/>
          </a:p>
        </p:txBody>
      </p:sp>
      <p:sp>
        <p:nvSpPr>
          <p:cNvPr id="3" name="Symbol zastępczy zawartości 2"/>
          <p:cNvSpPr>
            <a:spLocks noGrp="1"/>
          </p:cNvSpPr>
          <p:nvPr>
            <p:ph sz="quarter" idx="1"/>
          </p:nvPr>
        </p:nvSpPr>
        <p:spPr>
          <a:xfrm>
            <a:off x="612648" y="1600200"/>
            <a:ext cx="7745566" cy="4495800"/>
          </a:xfrm>
        </p:spPr>
        <p:txBody>
          <a:bodyPr/>
          <a:lstStyle/>
          <a:p>
            <a:pPr algn="just"/>
            <a:r>
              <a:rPr lang="pl-PL" dirty="0" smtClean="0"/>
              <a:t>Przymus ubezpieczenia zapewnia powszechną dostępność świadczeń. </a:t>
            </a:r>
          </a:p>
          <a:p>
            <a:pPr algn="just"/>
            <a:endParaRPr lang="pl-PL" dirty="0" smtClean="0"/>
          </a:p>
          <a:p>
            <a:pPr algn="just"/>
            <a:r>
              <a:rPr lang="pl-PL" dirty="0" smtClean="0"/>
              <a:t>Przymusowy charakter ubezpieczenia zmniejsza rozkład ryzyka.</a:t>
            </a:r>
          </a:p>
          <a:p>
            <a:pPr algn="just"/>
            <a:endParaRPr lang="pl-PL" dirty="0" smtClean="0"/>
          </a:p>
          <a:p>
            <a:pPr algn="just"/>
            <a:r>
              <a:rPr lang="pl-PL" dirty="0" smtClean="0"/>
              <a:t>Ubezpieczenie społeczne ma charakter publiczny – administracyjnoprawny.</a:t>
            </a:r>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Metoda ubezpieczeniowa</a:t>
            </a:r>
            <a:endParaRPr lang="pl-PL" dirty="0"/>
          </a:p>
        </p:txBody>
      </p:sp>
      <p:sp>
        <p:nvSpPr>
          <p:cNvPr id="3" name="Symbol zastępczy zawartości 2"/>
          <p:cNvSpPr>
            <a:spLocks noGrp="1"/>
          </p:cNvSpPr>
          <p:nvPr>
            <p:ph sz="quarter" idx="1"/>
          </p:nvPr>
        </p:nvSpPr>
        <p:spPr>
          <a:xfrm>
            <a:off x="612648" y="1571612"/>
            <a:ext cx="8317070" cy="5143536"/>
          </a:xfrm>
        </p:spPr>
        <p:txBody>
          <a:bodyPr>
            <a:normAutofit fontScale="70000" lnSpcReduction="20000"/>
          </a:bodyPr>
          <a:lstStyle/>
          <a:p>
            <a:pPr algn="just"/>
            <a:r>
              <a:rPr lang="pl-PL" dirty="0" smtClean="0"/>
              <a:t>zabezpieczenie realizuje się przez tworzenie </a:t>
            </a:r>
            <a:r>
              <a:rPr lang="pl-PL" b="1" dirty="0" smtClean="0"/>
              <a:t>wspólnot </a:t>
            </a:r>
            <a:r>
              <a:rPr lang="pl-PL" dirty="0" smtClean="0"/>
              <a:t>osób narażonych na podobne zdarzenia losowe. Obejmują one określoną, jednorodną kategorię osób;</a:t>
            </a:r>
          </a:p>
          <a:p>
            <a:pPr algn="just"/>
            <a:r>
              <a:rPr lang="pl-PL" dirty="0" smtClean="0"/>
              <a:t>przystąpienie do ubezpieczenia ma </a:t>
            </a:r>
            <a:r>
              <a:rPr lang="pl-PL" b="1" dirty="0" smtClean="0"/>
              <a:t>charakter przymusowy</a:t>
            </a:r>
            <a:r>
              <a:rPr lang="pl-PL" dirty="0" smtClean="0"/>
              <a:t>; </a:t>
            </a:r>
          </a:p>
          <a:p>
            <a:pPr algn="just"/>
            <a:r>
              <a:rPr lang="pl-PL" dirty="0" smtClean="0"/>
              <a:t>fundusz na świadczenia gromadzony jest ze składek ubezpieczonych lub ubezpieczającego, dostosowanych do rozmiaru ryzyka; </a:t>
            </a:r>
          </a:p>
          <a:p>
            <a:pPr algn="just"/>
            <a:r>
              <a:rPr lang="pl-PL" dirty="0" smtClean="0"/>
              <a:t>świadczenia są różnicowanie </a:t>
            </a:r>
            <a:r>
              <a:rPr lang="pl-PL" b="1" dirty="0" smtClean="0"/>
              <a:t>odpowiednio do udziału </a:t>
            </a:r>
            <a:r>
              <a:rPr lang="pl-PL" dirty="0" smtClean="0"/>
              <a:t>w tworzeniu wspólnego funduszu; </a:t>
            </a:r>
          </a:p>
          <a:p>
            <a:pPr algn="just"/>
            <a:r>
              <a:rPr lang="pl-PL" dirty="0" smtClean="0"/>
              <a:t>wypłacalność świadczeń z ubezpieczeń społecznych </a:t>
            </a:r>
            <a:r>
              <a:rPr lang="pl-PL" b="1" dirty="0" smtClean="0"/>
              <a:t>gwarantowana jest przez państwo</a:t>
            </a:r>
            <a:r>
              <a:rPr lang="pl-PL" dirty="0" smtClean="0"/>
              <a:t>;</a:t>
            </a:r>
          </a:p>
          <a:p>
            <a:pPr algn="just"/>
            <a:r>
              <a:rPr lang="pl-PL" dirty="0" smtClean="0"/>
              <a:t>prawo do świadczenia i jego wysokość są </a:t>
            </a:r>
            <a:r>
              <a:rPr lang="pl-PL" b="1" dirty="0" smtClean="0"/>
              <a:t>gwarantowane ustawowo</a:t>
            </a:r>
            <a:r>
              <a:rPr lang="pl-PL" dirty="0" smtClean="0"/>
              <a:t>; </a:t>
            </a:r>
          </a:p>
          <a:p>
            <a:pPr algn="just"/>
            <a:r>
              <a:rPr lang="pl-PL" dirty="0" smtClean="0"/>
              <a:t>prawo do świadczeń powstaje </a:t>
            </a:r>
            <a:r>
              <a:rPr lang="pl-PL" b="1" i="1" dirty="0" smtClean="0"/>
              <a:t>ex </a:t>
            </a:r>
            <a:r>
              <a:rPr lang="pl-PL" b="1" i="1" dirty="0" err="1" smtClean="0"/>
              <a:t>lege</a:t>
            </a:r>
            <a:r>
              <a:rPr lang="pl-PL" b="1" i="1" dirty="0" smtClean="0"/>
              <a:t> </a:t>
            </a:r>
            <a:r>
              <a:rPr lang="pl-PL" b="1" dirty="0" smtClean="0"/>
              <a:t>i jest prawem podmiotowym</a:t>
            </a:r>
            <a:r>
              <a:rPr lang="pl-PL" dirty="0" smtClean="0"/>
              <a:t>; </a:t>
            </a:r>
          </a:p>
          <a:p>
            <a:pPr algn="just"/>
            <a:r>
              <a:rPr lang="pl-PL" dirty="0" smtClean="0"/>
              <a:t>ubezpieczenie społeczne jest wykonywane przez specjalnie do tego utworzone </a:t>
            </a:r>
            <a:r>
              <a:rPr lang="pl-PL" b="1" dirty="0" smtClean="0"/>
              <a:t>instytucje publiczne lub prywatne działające pod nadzorem państwa.</a:t>
            </a:r>
            <a:r>
              <a:rPr lang="pl-PL" dirty="0" smtClean="0"/>
              <a:t> </a:t>
            </a:r>
          </a:p>
          <a:p>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Zasada równego traktowania</a:t>
            </a:r>
            <a:endParaRPr lang="pl-PL" dirty="0"/>
          </a:p>
        </p:txBody>
      </p:sp>
      <p:sp>
        <p:nvSpPr>
          <p:cNvPr id="3" name="Symbol zastępczy zawartości 2"/>
          <p:cNvSpPr>
            <a:spLocks noGrp="1"/>
          </p:cNvSpPr>
          <p:nvPr>
            <p:ph sz="quarter" idx="1"/>
          </p:nvPr>
        </p:nvSpPr>
        <p:spPr>
          <a:xfrm>
            <a:off x="612648" y="1857364"/>
            <a:ext cx="8153400" cy="4238636"/>
          </a:xfrm>
        </p:spPr>
        <p:txBody>
          <a:bodyPr>
            <a:normAutofit/>
          </a:bodyPr>
          <a:lstStyle/>
          <a:p>
            <a:pPr algn="just"/>
            <a:r>
              <a:rPr lang="pl-PL" dirty="0" smtClean="0"/>
              <a:t>Ustawa systemowa stoi na gruncie równego traktowania wszystkich ubezpieczonych bez względu na </a:t>
            </a:r>
            <a:r>
              <a:rPr lang="pl-PL" b="1" dirty="0" smtClean="0"/>
              <a:t>płeć, rasę, pochodzenie etniczne, narodowość, stan cywilny oraz stan rodzinny. </a:t>
            </a:r>
          </a:p>
          <a:p>
            <a:endParaRPr lang="pl-PL"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Zasada równego traktowania</a:t>
            </a:r>
            <a:endParaRPr lang="pl-PL" dirty="0"/>
          </a:p>
        </p:txBody>
      </p:sp>
      <p:sp>
        <p:nvSpPr>
          <p:cNvPr id="3" name="Symbol zastępczy zawartości 2"/>
          <p:cNvSpPr>
            <a:spLocks noGrp="1"/>
          </p:cNvSpPr>
          <p:nvPr>
            <p:ph sz="quarter" idx="1"/>
          </p:nvPr>
        </p:nvSpPr>
        <p:spPr>
          <a:xfrm>
            <a:off x="642910" y="1643050"/>
            <a:ext cx="7858180" cy="4495800"/>
          </a:xfrm>
        </p:spPr>
        <p:txBody>
          <a:bodyPr>
            <a:normAutofit/>
          </a:bodyPr>
          <a:lstStyle/>
          <a:p>
            <a:pPr algn="just"/>
            <a:r>
              <a:rPr lang="pl-PL" dirty="0" smtClean="0"/>
              <a:t>Zasada równego traktowania dotyczy w szczególności: </a:t>
            </a:r>
          </a:p>
          <a:p>
            <a:pPr lvl="1" algn="just"/>
            <a:r>
              <a:rPr lang="pl-PL" dirty="0" smtClean="0"/>
              <a:t>warunków objęcia systemem ubezpieczeń społecznych; </a:t>
            </a:r>
          </a:p>
          <a:p>
            <a:pPr lvl="1" algn="just"/>
            <a:r>
              <a:rPr lang="pl-PL" dirty="0" smtClean="0"/>
              <a:t>obowiązku opłacania i obliczania wysokości składek na ubezpieczenie społeczne; </a:t>
            </a:r>
          </a:p>
          <a:p>
            <a:pPr lvl="1" algn="just"/>
            <a:r>
              <a:rPr lang="pl-PL" dirty="0" smtClean="0"/>
              <a:t>obliczania wysokości świadczeń; </a:t>
            </a:r>
          </a:p>
          <a:p>
            <a:pPr lvl="1" algn="just"/>
            <a:r>
              <a:rPr lang="pl-PL" dirty="0" smtClean="0"/>
              <a:t>okresu wypłaty świadczeń i zachowania prawa do świadczeń. </a:t>
            </a:r>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just"/>
            <a:r>
              <a:rPr lang="pl-PL" dirty="0" smtClean="0"/>
              <a:t>Ubezpieczenia społeczne</a:t>
            </a:r>
            <a:endParaRPr lang="pl-PL" dirty="0"/>
          </a:p>
        </p:txBody>
      </p:sp>
      <p:sp>
        <p:nvSpPr>
          <p:cNvPr id="3" name="Symbol zastępczy zawartości 2"/>
          <p:cNvSpPr>
            <a:spLocks noGrp="1"/>
          </p:cNvSpPr>
          <p:nvPr>
            <p:ph sz="quarter" idx="1"/>
          </p:nvPr>
        </p:nvSpPr>
        <p:spPr>
          <a:xfrm>
            <a:off x="457200" y="1609416"/>
            <a:ext cx="8329642" cy="4846320"/>
          </a:xfrm>
        </p:spPr>
        <p:txBody>
          <a:bodyPr/>
          <a:lstStyle/>
          <a:p>
            <a:pPr algn="just"/>
            <a:r>
              <a:rPr lang="pl-PL" dirty="0" smtClean="0"/>
              <a:t>Ubezpieczenie emerytalne</a:t>
            </a:r>
          </a:p>
          <a:p>
            <a:pPr algn="just"/>
            <a:r>
              <a:rPr lang="pl-PL" dirty="0" smtClean="0"/>
              <a:t>Ubezpieczania rentowe</a:t>
            </a:r>
          </a:p>
          <a:p>
            <a:pPr algn="just"/>
            <a:r>
              <a:rPr lang="pl-PL" dirty="0" smtClean="0"/>
              <a:t>Ubezpieczenie w razie choroby i macierzyństwa</a:t>
            </a:r>
          </a:p>
          <a:p>
            <a:pPr algn="just"/>
            <a:r>
              <a:rPr lang="pl-PL" dirty="0" smtClean="0"/>
              <a:t>Ubezpieczenie z tytułu wypadków przy pracy i chorób zawodowych</a:t>
            </a:r>
          </a:p>
          <a:p>
            <a:pPr algn="just"/>
            <a:endParaRPr lang="pl-PL" dirty="0" smtClean="0"/>
          </a:p>
          <a:p>
            <a:pPr algn="just"/>
            <a:r>
              <a:rPr lang="pl-PL" dirty="0" smtClean="0"/>
              <a:t>Art.1 ustawy systemowej</a:t>
            </a:r>
          </a:p>
          <a:p>
            <a:pPr algn="just">
              <a:buNone/>
            </a:pPr>
            <a:endParaRPr lang="pl-P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85720" y="285728"/>
            <a:ext cx="8858280" cy="785818"/>
          </a:xfrm>
        </p:spPr>
        <p:txBody>
          <a:bodyPr>
            <a:normAutofit fontScale="90000"/>
          </a:bodyPr>
          <a:lstStyle/>
          <a:p>
            <a:r>
              <a:rPr lang="pl-PL" dirty="0" smtClean="0"/>
              <a:t>Podleganie ubezpieczeniom emerytalnemu i rentowym</a:t>
            </a:r>
            <a:endParaRPr lang="pl-PL" dirty="0"/>
          </a:p>
        </p:txBody>
      </p:sp>
      <p:sp>
        <p:nvSpPr>
          <p:cNvPr id="3" name="Symbol zastępczy zawartości 2"/>
          <p:cNvSpPr>
            <a:spLocks noGrp="1"/>
          </p:cNvSpPr>
          <p:nvPr>
            <p:ph sz="quarter" idx="1"/>
          </p:nvPr>
        </p:nvSpPr>
        <p:spPr>
          <a:xfrm>
            <a:off x="457200" y="1857364"/>
            <a:ext cx="7239000" cy="4598372"/>
          </a:xfrm>
        </p:spPr>
        <p:txBody>
          <a:bodyPr/>
          <a:lstStyle/>
          <a:p>
            <a:r>
              <a:rPr lang="pl-PL" dirty="0" smtClean="0"/>
              <a:t>OBOWIĄZKOWE</a:t>
            </a:r>
          </a:p>
          <a:p>
            <a:pPr lvl="1"/>
            <a:r>
              <a:rPr lang="pl-PL" dirty="0" smtClean="0"/>
              <a:t>Art. 6 ustawy systemowej</a:t>
            </a:r>
          </a:p>
          <a:p>
            <a:pPr lvl="1"/>
            <a:r>
              <a:rPr lang="pl-PL" dirty="0" smtClean="0"/>
              <a:t>Art. 6a ustawy systemowej</a:t>
            </a:r>
          </a:p>
          <a:p>
            <a:pPr lvl="1"/>
            <a:r>
              <a:rPr lang="pl-PL" dirty="0" smtClean="0"/>
              <a:t>Art. 6b ustawy systemowej</a:t>
            </a:r>
          </a:p>
          <a:p>
            <a:pPr lvl="1"/>
            <a:endParaRPr lang="pl-PL" dirty="0" smtClean="0"/>
          </a:p>
          <a:p>
            <a:r>
              <a:rPr lang="pl-PL" dirty="0" smtClean="0"/>
              <a:t>DOBROWOLNE</a:t>
            </a:r>
          </a:p>
          <a:p>
            <a:pPr lvl="1"/>
            <a:r>
              <a:rPr lang="pl-PL" dirty="0" smtClean="0"/>
              <a:t>Art. 7 ustawy systemowej</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Średni">
  <a:themeElements>
    <a:clrScheme name="Średni">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Średni">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Średni">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429</TotalTime>
  <Words>1477</Words>
  <Application>Microsoft Office PowerPoint</Application>
  <PresentationFormat>Pokaz na ekranie (4:3)</PresentationFormat>
  <Paragraphs>163</Paragraphs>
  <Slides>27</Slides>
  <Notes>0</Notes>
  <HiddenSlides>0</HiddenSlides>
  <MMClips>0</MMClips>
  <ScaleCrop>false</ScaleCrop>
  <HeadingPairs>
    <vt:vector size="4" baseType="variant">
      <vt:variant>
        <vt:lpstr>Motyw</vt:lpstr>
      </vt:variant>
      <vt:variant>
        <vt:i4>1</vt:i4>
      </vt:variant>
      <vt:variant>
        <vt:lpstr>Tytuły slajdów</vt:lpstr>
      </vt:variant>
      <vt:variant>
        <vt:i4>27</vt:i4>
      </vt:variant>
    </vt:vector>
  </HeadingPairs>
  <TitlesOfParts>
    <vt:vector size="28" baseType="lpstr">
      <vt:lpstr>Średni</vt:lpstr>
      <vt:lpstr>Podstawy prawa pracy i Zabezpieczenia społecznego</vt:lpstr>
      <vt:lpstr>Akty prawne</vt:lpstr>
      <vt:lpstr>Ubezpieczenie społeczne</vt:lpstr>
      <vt:lpstr>Ubezpieczenie społeczne</vt:lpstr>
      <vt:lpstr>Metoda ubezpieczeniowa</vt:lpstr>
      <vt:lpstr>Zasada równego traktowania</vt:lpstr>
      <vt:lpstr>Zasada równego traktowania</vt:lpstr>
      <vt:lpstr>Ubezpieczenia społeczne</vt:lpstr>
      <vt:lpstr>Podleganie ubezpieczeniom emerytalnemu i rentowym</vt:lpstr>
      <vt:lpstr>Podleganie ubezpieczeniom emerytalnemu i rentowym</vt:lpstr>
      <vt:lpstr>Osoba współpracująca</vt:lpstr>
      <vt:lpstr>Podleganie ubezpieczeniom emerytalnemu i rentowym</vt:lpstr>
      <vt:lpstr>Podleganie ubezpieczeniom emerytalnemu i rentowym</vt:lpstr>
      <vt:lpstr>Podleganie ubezpieczeniom emerytalnemu i rentowym </vt:lpstr>
      <vt:lpstr>Podleganie ubezpieczeniu chorobowemu – art. 11 </vt:lpstr>
      <vt:lpstr>Podleganie ubezpieczeniu wypadkowemu – art. 12</vt:lpstr>
      <vt:lpstr>Pojęcie pracownika na gruncie ustawy systemowej – art. 8 ust. 2a</vt:lpstr>
      <vt:lpstr>Zbieg tytułów  do ubezpieczeń emerytalnego i rentowych</vt:lpstr>
      <vt:lpstr>Rodzaje tytułów ubezpieczenia</vt:lpstr>
      <vt:lpstr>Rodzaje tytułów ubezpieczenia</vt:lpstr>
      <vt:lpstr>Tytuły ogólne budżetowe</vt:lpstr>
      <vt:lpstr>Zbiegi tytułów ubezpieczenia</vt:lpstr>
      <vt:lpstr>Ubezpieczenie duchownych</vt:lpstr>
      <vt:lpstr>Kazus 1 </vt:lpstr>
      <vt:lpstr>Kazus 2</vt:lpstr>
      <vt:lpstr>Kazus 3</vt:lpstr>
      <vt:lpstr>Kazus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Ubezpieczania społeczne</dc:title>
  <dc:creator>Michał Budny</dc:creator>
  <cp:lastModifiedBy>Michał Budny</cp:lastModifiedBy>
  <cp:revision>24</cp:revision>
  <dcterms:created xsi:type="dcterms:W3CDTF">2018-12-01T17:31:57Z</dcterms:created>
  <dcterms:modified xsi:type="dcterms:W3CDTF">2018-12-16T22:07:32Z</dcterms:modified>
</cp:coreProperties>
</file>