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8" r:id="rId3"/>
    <p:sldId id="261" r:id="rId4"/>
    <p:sldId id="278" r:id="rId5"/>
    <p:sldId id="280" r:id="rId6"/>
    <p:sldId id="279" r:id="rId7"/>
    <p:sldId id="281" r:id="rId8"/>
    <p:sldId id="282" r:id="rId9"/>
    <p:sldId id="283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A23A327-8E3D-4C2E-B360-F8984526C1D7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527171-8894-43B3-9D63-51E0F0AAD01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A327-8E3D-4C2E-B360-F8984526C1D7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171-8894-43B3-9D63-51E0F0AAD01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A23A327-8E3D-4C2E-B360-F8984526C1D7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1527171-8894-43B3-9D63-51E0F0AAD01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A327-8E3D-4C2E-B360-F8984526C1D7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527171-8894-43B3-9D63-51E0F0AAD01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Prostokąt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A327-8E3D-4C2E-B360-F8984526C1D7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1527171-8894-43B3-9D63-51E0F0AAD01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A23A327-8E3D-4C2E-B360-F8984526C1D7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1527171-8894-43B3-9D63-51E0F0AAD01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A23A327-8E3D-4C2E-B360-F8984526C1D7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1527171-8894-43B3-9D63-51E0F0AAD01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A327-8E3D-4C2E-B360-F8984526C1D7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527171-8894-43B3-9D63-51E0F0AAD01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A327-8E3D-4C2E-B360-F8984526C1D7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527171-8894-43B3-9D63-51E0F0AAD01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3A327-8E3D-4C2E-B360-F8984526C1D7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527171-8894-43B3-9D63-51E0F0AAD01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Prostokąt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A23A327-8E3D-4C2E-B360-F8984526C1D7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1527171-8894-43B3-9D63-51E0F0AAD01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A23A327-8E3D-4C2E-B360-F8984526C1D7}" type="datetimeFigureOut">
              <a:rPr lang="pl-PL" smtClean="0"/>
              <a:pPr/>
              <a:t>2019-03-10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527171-8894-43B3-9D63-51E0F0AAD01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3000372"/>
            <a:ext cx="9001156" cy="1828800"/>
          </a:xfrm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Podstawy  Prawa Zabezpieczenia społecznego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Zajęcia nr 2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5072066" y="5357826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mgr Michał Budny</a:t>
            </a:r>
            <a:endParaRPr lang="pl-P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194576" cy="107634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Ubezpieczenie chorobowe </a:t>
            </a:r>
            <a:br>
              <a:rPr lang="pl-PL" dirty="0" smtClean="0"/>
            </a:br>
            <a:r>
              <a:rPr lang="pl-PL" dirty="0" smtClean="0"/>
              <a:t>- regulacja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57158" y="2143116"/>
            <a:ext cx="8429684" cy="4274816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Ustawa z dnia 25 czerwca 1999 r. o świadczeniach pieniężnych z ubezpieczenia społecznego w razie choroby i macierzyństwa (Dz. U. z 2017 r., poz. 1386 ze zm.) – </a:t>
            </a:r>
            <a:r>
              <a:rPr lang="pl-PL" b="1" dirty="0" smtClean="0">
                <a:solidFill>
                  <a:srgbClr val="7030A0"/>
                </a:solidFill>
              </a:rPr>
              <a:t>ustawa chorobowa</a:t>
            </a:r>
          </a:p>
          <a:p>
            <a:pPr algn="just"/>
            <a:endParaRPr lang="pl-PL" b="1" dirty="0" smtClean="0"/>
          </a:p>
          <a:p>
            <a:pPr algn="just"/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850109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Podleganie ubezpieczeniu chorobowemu – art. 11 ust. system.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9416"/>
            <a:ext cx="7615262" cy="484632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l-PL" b="1" dirty="0" smtClean="0"/>
              <a:t>OBOWIĄZKOWO</a:t>
            </a:r>
            <a:r>
              <a:rPr lang="pl-PL" dirty="0" smtClean="0"/>
              <a:t> osoby wymienione w art. 6 ust. 1 pkt 1, 3 i  12</a:t>
            </a:r>
          </a:p>
          <a:p>
            <a:pPr lvl="1" algn="just"/>
            <a:r>
              <a:rPr lang="pl-PL" dirty="0" smtClean="0"/>
              <a:t>pracownicy, z wyłączeniem prokuratorów;</a:t>
            </a:r>
          </a:p>
          <a:p>
            <a:pPr lvl="1" algn="just"/>
            <a:r>
              <a:rPr lang="pl-PL" dirty="0" smtClean="0"/>
              <a:t>członkowie rolniczych spółdzielni produkcyjnych i spółdzielni kółek rolniczych;</a:t>
            </a:r>
          </a:p>
          <a:p>
            <a:pPr lvl="1" algn="just"/>
            <a:r>
              <a:rPr lang="pl-PL" dirty="0" smtClean="0"/>
              <a:t>osoby odbywające służbę zastępczą;</a:t>
            </a:r>
          </a:p>
          <a:p>
            <a:pPr lvl="1" algn="just">
              <a:buNone/>
            </a:pPr>
            <a:endParaRPr lang="pl-PL" dirty="0" smtClean="0"/>
          </a:p>
          <a:p>
            <a:pPr algn="just"/>
            <a:r>
              <a:rPr lang="pl-PL" b="1" dirty="0" smtClean="0"/>
              <a:t>DOBROWOLNIE </a:t>
            </a:r>
            <a:r>
              <a:rPr lang="pl-PL" dirty="0" smtClean="0"/>
              <a:t>osoby wymienione w art. 6ust. 1 pkt 2, 4, 5, 8 i 10 ustawy systemowej</a:t>
            </a:r>
          </a:p>
          <a:p>
            <a:pPr lvl="1" algn="just"/>
            <a:r>
              <a:rPr lang="pl-PL" dirty="0" smtClean="0"/>
              <a:t>osoby wykonujące prace nakładczą; </a:t>
            </a:r>
          </a:p>
          <a:p>
            <a:pPr lvl="1" algn="just"/>
            <a:r>
              <a:rPr lang="pl-PL" dirty="0" smtClean="0"/>
              <a:t>osoby wykonujące pracę na podstawie umowy agencyjnej lub umowy zlecenia albo innej umowy o świadczenie usług, do której zgodnie z Kodeksem cywilnym stosuje się przepisy dotyczące zlecenia, oraz osoby z nimi współpracującymi, z zastrzeżeniem ust. 4;</a:t>
            </a:r>
          </a:p>
          <a:p>
            <a:pPr lvl="1" algn="just"/>
            <a:r>
              <a:rPr lang="pl-PL" dirty="0" smtClean="0"/>
              <a:t>osoby prowadzące pozarolniczą działalność oraz osobami z nimi współpracującymi;</a:t>
            </a:r>
          </a:p>
          <a:p>
            <a:pPr lvl="1" algn="just"/>
            <a:r>
              <a:rPr lang="pl-PL" dirty="0" smtClean="0"/>
              <a:t>osoby wykonujące odpłatnie pracę, na podstawie skierowania do pracy, w czasie odbywania kary pozbawienia wolności lub tymczasowego aresztowania;</a:t>
            </a:r>
          </a:p>
          <a:p>
            <a:pPr lvl="1" algn="just"/>
            <a:r>
              <a:rPr lang="pl-PL" dirty="0" smtClean="0"/>
              <a:t>duchowni.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Katalog świadczeń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zasiłek chorobowy</a:t>
            </a:r>
          </a:p>
          <a:p>
            <a:endParaRPr lang="pl-PL" dirty="0" smtClean="0"/>
          </a:p>
          <a:p>
            <a:r>
              <a:rPr lang="pl-PL" dirty="0" smtClean="0"/>
              <a:t>świadczenie rehabilitacyjne</a:t>
            </a:r>
          </a:p>
          <a:p>
            <a:endParaRPr lang="pl-PL" dirty="0" smtClean="0"/>
          </a:p>
          <a:p>
            <a:r>
              <a:rPr lang="pl-PL" dirty="0" smtClean="0"/>
              <a:t>zasiłek wyrównawczy</a:t>
            </a:r>
          </a:p>
          <a:p>
            <a:endParaRPr lang="pl-PL" dirty="0" smtClean="0"/>
          </a:p>
          <a:p>
            <a:r>
              <a:rPr lang="pl-PL" dirty="0" smtClean="0"/>
              <a:t>zasiłek macierzyński</a:t>
            </a:r>
          </a:p>
          <a:p>
            <a:endParaRPr lang="pl-PL" dirty="0" smtClean="0"/>
          </a:p>
          <a:p>
            <a:r>
              <a:rPr lang="pl-PL" dirty="0" smtClean="0"/>
              <a:t>zasiłek opiekuńczy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Tytuł ubezpieczenia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dirty="0" smtClean="0"/>
              <a:t>Zatrudnienie lub inna działalność, których podjęcie rodzi obowiązek ubezpieczenia chorobowego lub uprawnienie do objęcia tym ubezpieczeniem na zasadach dobrowolności w rozumieniu przepisów ustawy systemowej.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142852"/>
            <a:ext cx="8153400" cy="107634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Wypadek w drodze do pracy lub </a:t>
            </a:r>
            <a:br>
              <a:rPr lang="pl-PL" dirty="0" smtClean="0"/>
            </a:br>
            <a:r>
              <a:rPr lang="pl-PL" dirty="0" smtClean="0"/>
              <a:t>z pracy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02756" cy="4495800"/>
          </a:xfrm>
        </p:spPr>
        <p:txBody>
          <a:bodyPr/>
          <a:lstStyle/>
          <a:p>
            <a:pPr algn="just"/>
            <a:r>
              <a:rPr lang="pl-PL" dirty="0" smtClean="0"/>
              <a:t>Zdarzenie, które nastąpiło w drodze do lub z miejsca wykonywania zatrudnienia lub innej działalności stanowiącej tytuł ubezpieczenia chorobowego uznane za wypadek na zasadach określonych w przepisach o emeryturach i rentach z FUS.</a:t>
            </a:r>
          </a:p>
          <a:p>
            <a:pPr algn="just"/>
            <a:endParaRPr lang="pl-PL" dirty="0" smtClean="0"/>
          </a:p>
          <a:p>
            <a:pPr algn="just"/>
            <a:r>
              <a:rPr lang="pl-PL" b="1" u="sng" dirty="0" smtClean="0"/>
              <a:t>Zob. art. 57b ustawy emerytalnej</a:t>
            </a:r>
            <a:endParaRPr lang="pl-PL" b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Art. 57b ust. 1 ustawy emerytalnej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17070" cy="490063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Za wypadek w drodze do pracy lub z pracy uważa się </a:t>
            </a:r>
            <a:r>
              <a:rPr lang="pl-PL" b="1" dirty="0" smtClean="0"/>
              <a:t>nagłe zdarzenie</a:t>
            </a:r>
            <a:r>
              <a:rPr lang="pl-PL" dirty="0" smtClean="0"/>
              <a:t> wywołane </a:t>
            </a:r>
            <a:r>
              <a:rPr lang="pl-PL" b="1" dirty="0" smtClean="0"/>
              <a:t>przyczyną zewnętrzną</a:t>
            </a:r>
            <a:r>
              <a:rPr lang="pl-PL" dirty="0" smtClean="0"/>
              <a:t>, które nastąpiło </a:t>
            </a:r>
            <a:r>
              <a:rPr lang="pl-PL" b="1" dirty="0" smtClean="0"/>
              <a:t>w drodze do lub z miejsca wykonywania </a:t>
            </a:r>
            <a:r>
              <a:rPr lang="pl-PL" dirty="0" smtClean="0"/>
              <a:t>zatrudnienia lub innej działalności stanowiącej tytuł ubezpieczenia rentowego, jeżeli droga ta była </a:t>
            </a:r>
            <a:r>
              <a:rPr lang="pl-PL" b="1" dirty="0" smtClean="0"/>
              <a:t>najkrótsza i nie została przerwana</a:t>
            </a:r>
            <a:r>
              <a:rPr lang="pl-PL" dirty="0" smtClean="0"/>
              <a:t>. Jednakże uważa się, że wypadek nastąpił w drodze do pracy lub z pracy, mimo że droga została przerwana </a:t>
            </a:r>
            <a:r>
              <a:rPr lang="pl-PL" b="1" dirty="0" smtClean="0"/>
              <a:t>jeżeli przerwa była życiowo uzasadniona</a:t>
            </a:r>
            <a:r>
              <a:rPr lang="pl-PL" dirty="0" smtClean="0"/>
              <a:t> i jej czas </a:t>
            </a:r>
            <a:r>
              <a:rPr lang="pl-PL" b="1" dirty="0" smtClean="0"/>
              <a:t>nie przekraczał granic potrzeby</a:t>
            </a:r>
            <a:r>
              <a:rPr lang="pl-PL" dirty="0" smtClean="0"/>
              <a:t>, a także wówczas, gdy droga, nie będąc drogą najkrótszą, była dla ubezpieczonego, ze względów komunikacyjnych, </a:t>
            </a:r>
            <a:r>
              <a:rPr lang="pl-PL" b="1" dirty="0" smtClean="0"/>
              <a:t>najdogodniejsza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Okres wyczekiwania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Okres wyczekiwania to okres podlegania ubezpieczeniu chorobowemu wymaganemu dla przyznania prawa do zasiłku chorobowego.</a:t>
            </a:r>
          </a:p>
          <a:p>
            <a:pPr algn="just"/>
            <a:endParaRPr lang="pl-PL" dirty="0" smtClean="0"/>
          </a:p>
          <a:p>
            <a:pPr algn="just"/>
            <a:r>
              <a:rPr lang="pl-PL" b="1" dirty="0" smtClean="0"/>
              <a:t>Art. 4 ustawy chorobowej</a:t>
            </a:r>
            <a:endParaRPr lang="pl-PL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Okresy wyczekiwania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Ubezpieczony nabywa prawo do zasiłku chorobowego:</a:t>
            </a:r>
          </a:p>
          <a:p>
            <a:pPr algn="just"/>
            <a:endParaRPr lang="pl-PL" dirty="0" smtClean="0"/>
          </a:p>
          <a:p>
            <a:pPr lvl="1"/>
            <a:r>
              <a:rPr lang="pl-PL" dirty="0" smtClean="0"/>
              <a:t>po upływie </a:t>
            </a:r>
            <a:r>
              <a:rPr lang="pl-PL" b="1" u="sng" dirty="0" smtClean="0"/>
              <a:t>30 dni </a:t>
            </a:r>
            <a:r>
              <a:rPr lang="pl-PL" dirty="0" smtClean="0"/>
              <a:t>nieprzerwanego ubezpieczenia chorobowego - </a:t>
            </a:r>
            <a:r>
              <a:rPr lang="pl-PL" b="1" dirty="0" smtClean="0"/>
              <a:t>jeżeli podlega obowiązkowo temu ubezpieczeniu</a:t>
            </a:r>
            <a:r>
              <a:rPr lang="pl-PL" dirty="0" smtClean="0"/>
              <a:t>;</a:t>
            </a:r>
          </a:p>
          <a:p>
            <a:pPr lvl="1"/>
            <a:endParaRPr lang="pl-PL" dirty="0" smtClean="0"/>
          </a:p>
          <a:p>
            <a:pPr lvl="1"/>
            <a:r>
              <a:rPr lang="pl-PL" dirty="0" smtClean="0"/>
              <a:t>po upływie </a:t>
            </a:r>
            <a:r>
              <a:rPr lang="pl-PL" b="1" u="sng" dirty="0" smtClean="0"/>
              <a:t>90 dni </a:t>
            </a:r>
            <a:r>
              <a:rPr lang="pl-PL" dirty="0" smtClean="0"/>
              <a:t>nieprzerwanego ubezpieczenia chorobowego - </a:t>
            </a:r>
            <a:r>
              <a:rPr lang="pl-PL" b="1" dirty="0" smtClean="0"/>
              <a:t>jeżeli jest ubezpieczony dobrowolnie.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Średni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Śred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</TotalTime>
  <Words>449</Words>
  <Application>Microsoft Office PowerPoint</Application>
  <PresentationFormat>Pokaz na ekranie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Średni</vt:lpstr>
      <vt:lpstr>Podstawy  Prawa Zabezpieczenia społecznego</vt:lpstr>
      <vt:lpstr>Ubezpieczenie chorobowe  - regulacja</vt:lpstr>
      <vt:lpstr>Podleganie ubezpieczeniu chorobowemu – art. 11 ust. system. </vt:lpstr>
      <vt:lpstr>Katalog świadczeń</vt:lpstr>
      <vt:lpstr>Tytuł ubezpieczenia </vt:lpstr>
      <vt:lpstr>Wypadek w drodze do pracy lub  z pracy </vt:lpstr>
      <vt:lpstr>Art. 57b ust. 1 ustawy emerytalnej</vt:lpstr>
      <vt:lpstr>Okres wyczekiwania</vt:lpstr>
      <vt:lpstr>Okresy wyczekiwania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Ubezpieczania społeczne</dc:title>
  <dc:creator>Michał Budny</dc:creator>
  <cp:lastModifiedBy>Michał Budny</cp:lastModifiedBy>
  <cp:revision>35</cp:revision>
  <dcterms:created xsi:type="dcterms:W3CDTF">2018-12-01T17:31:57Z</dcterms:created>
  <dcterms:modified xsi:type="dcterms:W3CDTF">2019-03-10T11:38:40Z</dcterms:modified>
</cp:coreProperties>
</file>