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8" r:id="rId3"/>
    <p:sldId id="284" r:id="rId4"/>
    <p:sldId id="285" r:id="rId5"/>
    <p:sldId id="286" r:id="rId6"/>
    <p:sldId id="287" r:id="rId7"/>
    <p:sldId id="288" r:id="rId8"/>
    <p:sldId id="289" r:id="rId9"/>
    <p:sldId id="290" r:id="rId10"/>
    <p:sldId id="291" r:id="rId11"/>
    <p:sldId id="292" r:id="rId12"/>
    <p:sldId id="293" r:id="rId13"/>
    <p:sldId id="294" r:id="rId14"/>
    <p:sldId id="295"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23A327-8E3D-4C2E-B360-F8984526C1D7}" type="datetimeFigureOut">
              <a:rPr lang="pl-PL" smtClean="0"/>
              <a:pPr/>
              <a:t>2019-03-23</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81527171-8894-43B3-9D63-51E0F0AAD012}"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527171-8894-43B3-9D63-51E0F0AAD01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2A23A327-8E3D-4C2E-B360-F8984526C1D7}" type="datetimeFigureOut">
              <a:rPr lang="pl-PL" smtClean="0"/>
              <a:pPr/>
              <a:t>2019-03-23</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81527171-8894-43B3-9D63-51E0F0AAD01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1527171-8894-43B3-9D63-51E0F0AAD012}"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2A23A327-8E3D-4C2E-B360-F8984526C1D7}" type="datetimeFigureOut">
              <a:rPr lang="pl-PL" smtClean="0"/>
              <a:pPr/>
              <a:t>2019-03-23</a:t>
            </a:fld>
            <a:endParaRPr lang="pl-PL"/>
          </a:p>
        </p:txBody>
      </p:sp>
      <p:sp>
        <p:nvSpPr>
          <p:cNvPr id="10" name="Symbol zastępczy numeru slajdu 9"/>
          <p:cNvSpPr>
            <a:spLocks noGrp="1"/>
          </p:cNvSpPr>
          <p:nvPr>
            <p:ph type="sldNum" sz="quarter" idx="16"/>
          </p:nvPr>
        </p:nvSpPr>
        <p:spPr/>
        <p:txBody>
          <a:bodyPr rtlCol="0"/>
          <a:lstStyle/>
          <a:p>
            <a:fld id="{81527171-8894-43B3-9D63-51E0F0AAD012}"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2A23A327-8E3D-4C2E-B360-F8984526C1D7}" type="datetimeFigureOut">
              <a:rPr lang="pl-PL" smtClean="0"/>
              <a:pPr/>
              <a:t>2019-03-23</a:t>
            </a:fld>
            <a:endParaRPr lang="pl-PL"/>
          </a:p>
        </p:txBody>
      </p:sp>
      <p:sp>
        <p:nvSpPr>
          <p:cNvPr id="12" name="Symbol zastępczy numeru slajdu 11"/>
          <p:cNvSpPr>
            <a:spLocks noGrp="1"/>
          </p:cNvSpPr>
          <p:nvPr>
            <p:ph type="sldNum" sz="quarter" idx="16"/>
          </p:nvPr>
        </p:nvSpPr>
        <p:spPr/>
        <p:txBody>
          <a:bodyPr rtlCol="0"/>
          <a:lstStyle/>
          <a:p>
            <a:fld id="{81527171-8894-43B3-9D63-51E0F0AAD012}"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81527171-8894-43B3-9D63-51E0F0AAD01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2A23A327-8E3D-4C2E-B360-F8984526C1D7}" type="datetimeFigureOut">
              <a:rPr lang="pl-PL" smtClean="0"/>
              <a:pPr/>
              <a:t>2019-03-23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81527171-8894-43B3-9D63-51E0F0AAD012}"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2A23A327-8E3D-4C2E-B360-F8984526C1D7}" type="datetimeFigureOut">
              <a:rPr lang="pl-PL" smtClean="0"/>
              <a:pPr/>
              <a:t>2019-03-23</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81527171-8894-43B3-9D63-51E0F0AAD012}"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23A327-8E3D-4C2E-B360-F8984526C1D7}" type="datetimeFigureOut">
              <a:rPr lang="pl-PL" smtClean="0"/>
              <a:pPr/>
              <a:t>2019-03-23</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1527171-8894-43B3-9D63-51E0F0AAD01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3000372"/>
            <a:ext cx="9001156" cy="1828800"/>
          </a:xfrm>
        </p:spPr>
        <p:txBody>
          <a:bodyPr>
            <a:normAutofit fontScale="90000"/>
          </a:bodyPr>
          <a:lstStyle/>
          <a:p>
            <a:pPr algn="r">
              <a:lnSpc>
                <a:spcPct val="150000"/>
              </a:lnSpc>
            </a:pPr>
            <a:r>
              <a:rPr lang="pl-PL" b="1" dirty="0" smtClean="0">
                <a:effectLst>
                  <a:outerShdw blurRad="38100" dist="38100" dir="2700000" algn="tl">
                    <a:srgbClr val="000000">
                      <a:alpha val="43137"/>
                    </a:srgbClr>
                  </a:outerShdw>
                </a:effectLst>
              </a:rPr>
              <a:t>Podstawy  Prawa Zabezpieczenia społecznego</a:t>
            </a:r>
            <a:endParaRPr lang="pl-PL" b="1"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p:txBody>
          <a:bodyPr/>
          <a:lstStyle/>
          <a:p>
            <a:r>
              <a:rPr lang="pl-PL" b="1" dirty="0" smtClean="0">
                <a:effectLst>
                  <a:outerShdw blurRad="38100" dist="38100" dir="2700000" algn="tl">
                    <a:srgbClr val="000000">
                      <a:alpha val="43137"/>
                    </a:srgbClr>
                  </a:outerShdw>
                </a:effectLst>
              </a:rPr>
              <a:t>Zajęcia nr </a:t>
            </a:r>
            <a:r>
              <a:rPr lang="pl-PL" b="1" dirty="0" smtClean="0">
                <a:effectLst>
                  <a:outerShdw blurRad="38100" dist="38100" dir="2700000" algn="tl">
                    <a:srgbClr val="000000">
                      <a:alpha val="43137"/>
                    </a:srgbClr>
                  </a:outerShdw>
                </a:effectLst>
              </a:rPr>
              <a:t>3</a:t>
            </a:r>
            <a:endParaRPr lang="pl-PL" b="1" dirty="0" smtClean="0">
              <a:effectLst>
                <a:outerShdw blurRad="38100" dist="38100" dir="2700000" algn="tl">
                  <a:srgbClr val="000000">
                    <a:alpha val="43137"/>
                  </a:srgbClr>
                </a:outerShdw>
              </a:effectLst>
            </a:endParaRPr>
          </a:p>
        </p:txBody>
      </p:sp>
      <p:sp>
        <p:nvSpPr>
          <p:cNvPr id="4" name="pole tekstowe 3"/>
          <p:cNvSpPr txBox="1"/>
          <p:nvPr/>
        </p:nvSpPr>
        <p:spPr>
          <a:xfrm>
            <a:off x="5072066" y="5357826"/>
            <a:ext cx="3857652" cy="461665"/>
          </a:xfrm>
          <a:prstGeom prst="rect">
            <a:avLst/>
          </a:prstGeom>
          <a:noFill/>
        </p:spPr>
        <p:txBody>
          <a:bodyPr wrap="square" rtlCol="0">
            <a:spAutoFit/>
          </a:bodyPr>
          <a:lstStyle/>
          <a:p>
            <a:pPr algn="r"/>
            <a:r>
              <a:rPr lang="pl-PL" sz="2400" dirty="0" smtClean="0">
                <a:effectLst>
                  <a:outerShdw blurRad="38100" dist="38100" dir="2700000" algn="tl">
                    <a:srgbClr val="000000">
                      <a:alpha val="43137"/>
                    </a:srgbClr>
                  </a:outerShdw>
                </a:effectLst>
              </a:rPr>
              <a:t>mgr Michał Budny</a:t>
            </a:r>
            <a:endParaRPr lang="pl-PL"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Katalog świadczeń</a:t>
            </a:r>
            <a:endParaRPr lang="pl-PL" dirty="0"/>
          </a:p>
        </p:txBody>
      </p:sp>
      <p:sp>
        <p:nvSpPr>
          <p:cNvPr id="3" name="Symbol zastępczy zawartości 2"/>
          <p:cNvSpPr>
            <a:spLocks noGrp="1"/>
          </p:cNvSpPr>
          <p:nvPr>
            <p:ph sz="quarter" idx="1"/>
          </p:nvPr>
        </p:nvSpPr>
        <p:spPr>
          <a:xfrm>
            <a:off x="612648" y="1500174"/>
            <a:ext cx="8317070" cy="5572164"/>
          </a:xfrm>
        </p:spPr>
        <p:txBody>
          <a:bodyPr>
            <a:normAutofit fontScale="55000" lnSpcReduction="20000"/>
          </a:bodyPr>
          <a:lstStyle/>
          <a:p>
            <a:pPr algn="just">
              <a:lnSpc>
                <a:spcPct val="170000"/>
              </a:lnSpc>
            </a:pPr>
            <a:r>
              <a:rPr lang="pl-PL" dirty="0" smtClean="0"/>
              <a:t>Z tytułu wypadku przy pracy lub choroby zawodowej przysługują następujące świadczenia:</a:t>
            </a:r>
          </a:p>
          <a:p>
            <a:pPr lvl="1" algn="just">
              <a:lnSpc>
                <a:spcPct val="170000"/>
              </a:lnSpc>
            </a:pPr>
            <a:r>
              <a:rPr lang="pl-PL" dirty="0" smtClean="0"/>
              <a:t>zasiłek chorobowy - dla ubezpieczonego, którego niezdolność do pracy spowodowana została wypadkiem przy pracy lub chorobą zawodową;</a:t>
            </a:r>
          </a:p>
          <a:p>
            <a:pPr lvl="1" algn="just">
              <a:lnSpc>
                <a:spcPct val="170000"/>
              </a:lnSpc>
            </a:pPr>
            <a:r>
              <a:rPr lang="pl-PL" dirty="0" smtClean="0"/>
              <a:t>świadczenie rehabilitacyjne - dla ubezpieczonego, który po wyczerpaniu zasiłku chorobowego jest nadal niezdolny do pracy, a dalsze leczenie lub rehabilitacja lecznicza rokują odzyskanie zdolności do pracy;</a:t>
            </a:r>
          </a:p>
          <a:p>
            <a:pPr lvl="1" algn="just">
              <a:lnSpc>
                <a:spcPct val="170000"/>
              </a:lnSpc>
            </a:pPr>
            <a:r>
              <a:rPr lang="pl-PL" dirty="0" smtClean="0"/>
              <a:t>zasiłek wyrównawczy - dla ubezpieczonego będącego pracownikiem, którego wynagrodzenie uległo obniżeniu wskutek stałego lub długotrwałego uszczerbku na zdrowiu;</a:t>
            </a:r>
          </a:p>
          <a:p>
            <a:pPr lvl="1" algn="just">
              <a:lnSpc>
                <a:spcPct val="170000"/>
              </a:lnSpc>
            </a:pPr>
            <a:r>
              <a:rPr lang="pl-PL" dirty="0" smtClean="0"/>
              <a:t>jednorazowe odszkodowanie - dla ubezpieczonego, który doznał stałego lub długotrwałego uszczerbku na zdrowiu;</a:t>
            </a:r>
          </a:p>
          <a:p>
            <a:pPr lvl="1" algn="just">
              <a:lnSpc>
                <a:spcPct val="170000"/>
              </a:lnSpc>
            </a:pPr>
            <a:r>
              <a:rPr lang="pl-PL" dirty="0" smtClean="0"/>
              <a:t>jednorazowe odszkodowanie - dla członków rodziny zmarłego ubezpieczonego lub rencisty;</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612648" y="1600200"/>
            <a:ext cx="8153400" cy="5114948"/>
          </a:xfrm>
        </p:spPr>
        <p:txBody>
          <a:bodyPr>
            <a:normAutofit fontScale="62500" lnSpcReduction="20000"/>
          </a:bodyPr>
          <a:lstStyle/>
          <a:p>
            <a:pPr lvl="1" algn="just">
              <a:lnSpc>
                <a:spcPct val="170000"/>
              </a:lnSpc>
            </a:pPr>
            <a:r>
              <a:rPr lang="pl-PL" dirty="0" smtClean="0"/>
              <a:t>renta z tytułu niezdolności do pracy - dla ubezpieczonego, który stał się niezdolny do pracy wskutek wypadku przy pracy lub choroby zawodowej;</a:t>
            </a:r>
          </a:p>
          <a:p>
            <a:pPr lvl="1" algn="just">
              <a:lnSpc>
                <a:spcPct val="170000"/>
              </a:lnSpc>
            </a:pPr>
            <a:r>
              <a:rPr lang="pl-PL" dirty="0" smtClean="0"/>
              <a:t>renta szkoleniowa - dla ubezpieczonego, w stosunku do którego orzeczono celowość przekwalifikowania zawodowego ze względu na niezdolność do pracy w dotychczasowym zawodzie spowodowaną wypadkiem przy pracy lub chorobą zawodową;</a:t>
            </a:r>
          </a:p>
          <a:p>
            <a:pPr lvl="1" algn="just">
              <a:lnSpc>
                <a:spcPct val="170000"/>
              </a:lnSpc>
            </a:pPr>
            <a:r>
              <a:rPr lang="pl-PL" dirty="0" smtClean="0"/>
              <a:t>renta rodzinna - dla członków rodziny zmarłego ubezpieczonego lub rencisty uprawnionego do renty z tytułu wypadku przy pracy lub choroby zawodowej;</a:t>
            </a:r>
          </a:p>
          <a:p>
            <a:pPr lvl="1" algn="just">
              <a:lnSpc>
                <a:spcPct val="170000"/>
              </a:lnSpc>
            </a:pPr>
            <a:r>
              <a:rPr lang="pl-PL" dirty="0" smtClean="0"/>
              <a:t>dodatek do renty rodzinnej - dla sieroty zupełnej;</a:t>
            </a:r>
          </a:p>
          <a:p>
            <a:pPr lvl="1" algn="just">
              <a:lnSpc>
                <a:spcPct val="170000"/>
              </a:lnSpc>
            </a:pPr>
            <a:r>
              <a:rPr lang="pl-PL" dirty="0" smtClean="0"/>
              <a:t>dodatek pielęgnacyjny;</a:t>
            </a:r>
          </a:p>
          <a:p>
            <a:pPr lvl="1" algn="just">
              <a:lnSpc>
                <a:spcPct val="170000"/>
              </a:lnSpc>
            </a:pPr>
            <a:r>
              <a:rPr lang="pl-PL" dirty="0" smtClean="0"/>
              <a:t>pokrycie kosztów leczenia z zakresu stomatologii i szczepień ochronnych oraz zaopatrzenia w przedmioty ortopedyczne w zakresie określonym ustawą.</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Zasiłek chorobowy</a:t>
            </a:r>
            <a:endParaRPr lang="pl-PL" dirty="0"/>
          </a:p>
        </p:txBody>
      </p:sp>
      <p:sp>
        <p:nvSpPr>
          <p:cNvPr id="3" name="Symbol zastępczy zawartości 2"/>
          <p:cNvSpPr>
            <a:spLocks noGrp="1"/>
          </p:cNvSpPr>
          <p:nvPr>
            <p:ph sz="quarter" idx="1"/>
          </p:nvPr>
        </p:nvSpPr>
        <p:spPr>
          <a:xfrm>
            <a:off x="612648" y="1600200"/>
            <a:ext cx="8153400" cy="5114948"/>
          </a:xfrm>
        </p:spPr>
        <p:txBody>
          <a:bodyPr>
            <a:normAutofit fontScale="62500" lnSpcReduction="20000"/>
          </a:bodyPr>
          <a:lstStyle/>
          <a:p>
            <a:pPr algn="just">
              <a:lnSpc>
                <a:spcPct val="170000"/>
              </a:lnSpc>
            </a:pPr>
            <a:r>
              <a:rPr lang="pl-PL" dirty="0" smtClean="0"/>
              <a:t>Zasiłek chorobowy z ubezpieczenia wypadkowego przysługuje niezależnie od okresu podlegania ubezpieczeniu.</a:t>
            </a:r>
          </a:p>
          <a:p>
            <a:pPr algn="just">
              <a:lnSpc>
                <a:spcPct val="170000"/>
              </a:lnSpc>
            </a:pPr>
            <a:r>
              <a:rPr lang="pl-PL" dirty="0" smtClean="0"/>
              <a:t>Zasiłek chorobowy z ubezpieczenia wypadkowego przysługuje od pierwszego dnia niezdolności do pracy spowodowanej wypadkiem przy pracy lub chorobą zawodową.</a:t>
            </a:r>
          </a:p>
          <a:p>
            <a:pPr algn="just">
              <a:lnSpc>
                <a:spcPct val="170000"/>
              </a:lnSpc>
            </a:pPr>
            <a:r>
              <a:rPr lang="pl-PL" dirty="0" smtClean="0"/>
              <a:t>Zasiłek chorobowy z ubezpieczenia wypadkowego nie przysługuje za okresy niezdolności do pracy spowodowanej wypadkiem przy pracy lub chorobą zawodową, za które ubezpieczony na podstawie odrębnych przepisów zachowuje prawo do wynagrodzenia, uposażenia, stypendium lub innego świadczenia przysługującego za czas niezdolności do pracy.</a:t>
            </a:r>
          </a:p>
          <a:p>
            <a:endParaRPr lang="pl-PL" dirty="0" smtClean="0"/>
          </a:p>
          <a:p>
            <a:r>
              <a:rPr lang="pl-PL" b="1" dirty="0" smtClean="0"/>
              <a:t>Art. 8 ustawy wypadkowej</a:t>
            </a:r>
            <a:endParaRPr lang="pl-PL"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Jednorazowe odszkodowanie</a:t>
            </a:r>
            <a:endParaRPr lang="pl-PL" dirty="0"/>
          </a:p>
        </p:txBody>
      </p:sp>
      <p:sp>
        <p:nvSpPr>
          <p:cNvPr id="3" name="Symbol zastępczy zawartości 2"/>
          <p:cNvSpPr>
            <a:spLocks noGrp="1"/>
          </p:cNvSpPr>
          <p:nvPr>
            <p:ph sz="quarter" idx="1"/>
          </p:nvPr>
        </p:nvSpPr>
        <p:spPr>
          <a:xfrm>
            <a:off x="612648" y="1600200"/>
            <a:ext cx="8388508" cy="5257800"/>
          </a:xfrm>
        </p:spPr>
        <p:txBody>
          <a:bodyPr>
            <a:normAutofit fontScale="62500" lnSpcReduction="20000"/>
          </a:bodyPr>
          <a:lstStyle/>
          <a:p>
            <a:pPr algn="just">
              <a:lnSpc>
                <a:spcPct val="170000"/>
              </a:lnSpc>
            </a:pPr>
            <a:r>
              <a:rPr lang="pl-PL" dirty="0" smtClean="0"/>
              <a:t>Ubezpieczonemu, który wskutek wypadku przy pracy lub choroby zawodowej doznał stałego lub długotrwałego uszczerbku na zdrowiu, przysługuje jednorazowe odszkodowanie.</a:t>
            </a:r>
          </a:p>
          <a:p>
            <a:pPr algn="just">
              <a:lnSpc>
                <a:spcPct val="170000"/>
              </a:lnSpc>
            </a:pPr>
            <a:r>
              <a:rPr lang="pl-PL" dirty="0" smtClean="0"/>
              <a:t>Za </a:t>
            </a:r>
            <a:r>
              <a:rPr lang="pl-PL" b="1" dirty="0" smtClean="0"/>
              <a:t>stały uszczerbek na zdrowiu </a:t>
            </a:r>
            <a:r>
              <a:rPr lang="pl-PL" dirty="0" smtClean="0"/>
              <a:t>uważa się takie naruszenie sprawności organizmu, które powoduje upośledzenie czynności organizmu nierokujące poprawy.</a:t>
            </a:r>
          </a:p>
          <a:p>
            <a:pPr algn="just">
              <a:lnSpc>
                <a:spcPct val="170000"/>
              </a:lnSpc>
            </a:pPr>
            <a:r>
              <a:rPr lang="pl-PL" dirty="0" smtClean="0"/>
              <a:t>Za </a:t>
            </a:r>
            <a:r>
              <a:rPr lang="pl-PL" b="1" dirty="0" smtClean="0"/>
              <a:t>długotrwały uszczerbek na zdrowiu </a:t>
            </a:r>
            <a:r>
              <a:rPr lang="pl-PL" dirty="0" smtClean="0"/>
              <a:t>uważa się takie naruszenie sprawności organizmu, które powoduje upośledzenie czynności organizmu na okres przekraczający 6 miesięcy, mogące ulec poprawie.</a:t>
            </a:r>
          </a:p>
          <a:p>
            <a:pPr algn="just">
              <a:lnSpc>
                <a:spcPct val="170000"/>
              </a:lnSpc>
            </a:pPr>
            <a:r>
              <a:rPr lang="pl-PL" b="1" dirty="0" smtClean="0"/>
              <a:t>Art. 11 ustawy wypadkowej</a:t>
            </a:r>
            <a:endParaRPr lang="pl-PL"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Jednorazowe odszkodowanie </a:t>
            </a:r>
            <a:endParaRPr lang="pl-PL" dirty="0"/>
          </a:p>
        </p:txBody>
      </p:sp>
      <p:sp>
        <p:nvSpPr>
          <p:cNvPr id="3" name="Symbol zastępczy zawartości 2"/>
          <p:cNvSpPr>
            <a:spLocks noGrp="1"/>
          </p:cNvSpPr>
          <p:nvPr>
            <p:ph sz="quarter" idx="1"/>
          </p:nvPr>
        </p:nvSpPr>
        <p:spPr>
          <a:xfrm>
            <a:off x="612648" y="1600200"/>
            <a:ext cx="8153400" cy="4972072"/>
          </a:xfrm>
        </p:spPr>
        <p:txBody>
          <a:bodyPr>
            <a:normAutofit fontScale="92500" lnSpcReduction="10000"/>
          </a:bodyPr>
          <a:lstStyle/>
          <a:p>
            <a:pPr algn="just">
              <a:lnSpc>
                <a:spcPct val="150000"/>
              </a:lnSpc>
            </a:pPr>
            <a:r>
              <a:rPr lang="pl-PL" dirty="0" smtClean="0"/>
              <a:t>Członkom rodziny ubezpieczonego, który zmarł wskutek wypadku przy pracy lub choroby zawodowej, przysługuje jednorazowe odszkodowanie. </a:t>
            </a:r>
          </a:p>
          <a:p>
            <a:pPr algn="just">
              <a:lnSpc>
                <a:spcPct val="150000"/>
              </a:lnSpc>
            </a:pPr>
            <a:r>
              <a:rPr lang="pl-PL" dirty="0" smtClean="0"/>
              <a:t>Odszkodowanie to przysługuje również w razie śmierci wskutek wypadku przy pracy lub choroby zawodowej rencisty, który był uprawniony do renty z ubezpieczenia wypadkowego.</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142852"/>
            <a:ext cx="8194576" cy="1076348"/>
          </a:xfrm>
        </p:spPr>
        <p:txBody>
          <a:bodyPr>
            <a:normAutofit fontScale="90000"/>
          </a:bodyPr>
          <a:lstStyle/>
          <a:p>
            <a:r>
              <a:rPr lang="pl-PL" dirty="0" smtClean="0"/>
              <a:t>Ubezpieczenie wypadkowe </a:t>
            </a:r>
            <a:br>
              <a:rPr lang="pl-PL" dirty="0" smtClean="0"/>
            </a:br>
            <a:r>
              <a:rPr lang="pl-PL" dirty="0" smtClean="0"/>
              <a:t>- regulacja</a:t>
            </a:r>
            <a:endParaRPr lang="pl-PL" dirty="0"/>
          </a:p>
        </p:txBody>
      </p:sp>
      <p:sp>
        <p:nvSpPr>
          <p:cNvPr id="3" name="Symbol zastępczy zawartości 2"/>
          <p:cNvSpPr>
            <a:spLocks noGrp="1"/>
          </p:cNvSpPr>
          <p:nvPr>
            <p:ph sz="quarter" idx="1"/>
          </p:nvPr>
        </p:nvSpPr>
        <p:spPr>
          <a:xfrm>
            <a:off x="357158" y="2143116"/>
            <a:ext cx="8429684" cy="4274816"/>
          </a:xfrm>
        </p:spPr>
        <p:txBody>
          <a:bodyPr>
            <a:normAutofit/>
          </a:bodyPr>
          <a:lstStyle/>
          <a:p>
            <a:pPr algn="just"/>
            <a:r>
              <a:rPr lang="pl-PL" dirty="0" smtClean="0"/>
              <a:t>Ustawa z dnia 30 października 2002 r. o ubezpieczeniu społecznym z tytułu wypadków przy pracy i chorób zawodowych (Dz. U. z 2017 r., poz. 1773 ze zm.) – </a:t>
            </a:r>
            <a:r>
              <a:rPr lang="pl-PL" b="1" dirty="0" smtClean="0">
                <a:solidFill>
                  <a:srgbClr val="7030A0"/>
                </a:solidFill>
              </a:rPr>
              <a:t>ustawa wypadkowa</a:t>
            </a:r>
          </a:p>
          <a:p>
            <a:pPr algn="just"/>
            <a:endParaRPr lang="pl-PL" b="1" dirty="0" smtClean="0"/>
          </a:p>
          <a:p>
            <a:pPr algn="just"/>
            <a:endParaRPr lang="pl-PL"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142852"/>
            <a:ext cx="8153400" cy="990600"/>
          </a:xfrm>
        </p:spPr>
        <p:txBody>
          <a:bodyPr>
            <a:normAutofit fontScale="90000"/>
          </a:bodyPr>
          <a:lstStyle/>
          <a:p>
            <a:r>
              <a:rPr lang="pl-PL" dirty="0" smtClean="0"/>
              <a:t>Podleganie ubezpieczeniu wypadkowemu – art. 12</a:t>
            </a:r>
            <a:endParaRPr lang="pl-PL" dirty="0"/>
          </a:p>
        </p:txBody>
      </p:sp>
      <p:sp>
        <p:nvSpPr>
          <p:cNvPr id="3" name="Symbol zastępczy zawartości 2"/>
          <p:cNvSpPr>
            <a:spLocks noGrp="1"/>
          </p:cNvSpPr>
          <p:nvPr>
            <p:ph sz="quarter" idx="1"/>
          </p:nvPr>
        </p:nvSpPr>
        <p:spPr>
          <a:xfrm>
            <a:off x="612648" y="1785926"/>
            <a:ext cx="8153400" cy="4310074"/>
          </a:xfrm>
        </p:spPr>
        <p:txBody>
          <a:bodyPr>
            <a:normAutofit fontScale="85000" lnSpcReduction="20000"/>
          </a:bodyPr>
          <a:lstStyle/>
          <a:p>
            <a:pPr algn="just"/>
            <a:r>
              <a:rPr lang="pl-PL" b="1" dirty="0" smtClean="0"/>
              <a:t>OBOWIĄKOWE</a:t>
            </a:r>
          </a:p>
          <a:p>
            <a:pPr lvl="1" algn="just"/>
            <a:r>
              <a:rPr lang="pl-PL" dirty="0" smtClean="0"/>
              <a:t>Osoby podlegające ubezpieczeniom emerytalnemu i rentowym;</a:t>
            </a:r>
          </a:p>
          <a:p>
            <a:pPr lvl="1" algn="just"/>
            <a:endParaRPr lang="pl-PL" dirty="0" smtClean="0"/>
          </a:p>
          <a:p>
            <a:pPr algn="just"/>
            <a:r>
              <a:rPr lang="pl-PL" b="1" dirty="0" smtClean="0"/>
              <a:t>NIE PODLEGAJĄ</a:t>
            </a:r>
          </a:p>
          <a:p>
            <a:pPr lvl="1" algn="just"/>
            <a:r>
              <a:rPr lang="pl-PL" dirty="0" smtClean="0"/>
              <a:t>bezrobotni pobierający zasiłek dla bezrobotnych lub świadczenie integracyjne, </a:t>
            </a:r>
          </a:p>
          <a:p>
            <a:pPr lvl="1" algn="just"/>
            <a:r>
              <a:rPr lang="pl-PL" dirty="0" smtClean="0"/>
              <a:t>posłowie do Parlamentu Europejskiego, o których mowa w art. 1 ust. 1 ustawy z dnia 30 lipca 2004 r. o uposażeniu posłów do Parlamentu Europejskiego wybranych w Rzeczypospolitej Polskiej, </a:t>
            </a:r>
          </a:p>
          <a:p>
            <a:pPr lvl="1" algn="just"/>
            <a:r>
              <a:rPr lang="pl-PL" dirty="0" smtClean="0"/>
              <a:t>osoby, o których mowa w art. 6 ust. 1 pkt 2, 11, 19-22, art. 6a i art. 7 ustawy systemowej</a:t>
            </a:r>
          </a:p>
          <a:p>
            <a:pPr lvl="2"/>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Wypadek przy pracy</a:t>
            </a:r>
            <a:endParaRPr lang="pl-PL" dirty="0"/>
          </a:p>
        </p:txBody>
      </p:sp>
      <p:sp>
        <p:nvSpPr>
          <p:cNvPr id="3" name="Symbol zastępczy zawartości 2"/>
          <p:cNvSpPr>
            <a:spLocks noGrp="1"/>
          </p:cNvSpPr>
          <p:nvPr>
            <p:ph sz="quarter" idx="1"/>
          </p:nvPr>
        </p:nvSpPr>
        <p:spPr>
          <a:xfrm>
            <a:off x="612648" y="1600200"/>
            <a:ext cx="8153400" cy="5257800"/>
          </a:xfrm>
        </p:spPr>
        <p:txBody>
          <a:bodyPr>
            <a:normAutofit fontScale="77500" lnSpcReduction="20000"/>
          </a:bodyPr>
          <a:lstStyle/>
          <a:p>
            <a:pPr algn="just">
              <a:lnSpc>
                <a:spcPct val="170000"/>
              </a:lnSpc>
            </a:pPr>
            <a:r>
              <a:rPr lang="pl-PL" dirty="0" smtClean="0"/>
              <a:t>Nagłe zdarzenie wywołane przyczyną zewnętrzną powodujące uraz lub śmierć, które nastąpiło w związku z pracą:</a:t>
            </a:r>
          </a:p>
          <a:p>
            <a:pPr lvl="1" algn="just">
              <a:lnSpc>
                <a:spcPct val="170000"/>
              </a:lnSpc>
            </a:pPr>
            <a:r>
              <a:rPr lang="pl-PL" dirty="0" smtClean="0"/>
              <a:t>podczas lub w związku z wykonywaniem przez pracownika zwykłych czynności lub poleceń przełożonych;</a:t>
            </a:r>
          </a:p>
          <a:p>
            <a:pPr lvl="1" algn="just">
              <a:lnSpc>
                <a:spcPct val="170000"/>
              </a:lnSpc>
            </a:pPr>
            <a:r>
              <a:rPr lang="pl-PL" dirty="0" smtClean="0"/>
              <a:t>podczas lub w związku z wykonywaniem przez pracownika czynności na rzecz pracodawcy, nawet bez polecenia;</a:t>
            </a:r>
          </a:p>
          <a:p>
            <a:pPr lvl="1" algn="just">
              <a:lnSpc>
                <a:spcPct val="170000"/>
              </a:lnSpc>
            </a:pPr>
            <a:r>
              <a:rPr lang="pl-PL" dirty="0" smtClean="0"/>
              <a:t>w czasie pozostawania pracownika w dyspozycji pracodawcy w drodze między siedzibą pracodawcy a miejscem wykonywania obowiązku wynikającego ze stosunku pracy.</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Wypadek przy pracy</a:t>
            </a:r>
            <a:endParaRPr lang="pl-PL" dirty="0"/>
          </a:p>
        </p:txBody>
      </p:sp>
      <p:sp>
        <p:nvSpPr>
          <p:cNvPr id="3" name="Symbol zastępczy zawartości 2"/>
          <p:cNvSpPr>
            <a:spLocks noGrp="1"/>
          </p:cNvSpPr>
          <p:nvPr>
            <p:ph sz="quarter" idx="1"/>
          </p:nvPr>
        </p:nvSpPr>
        <p:spPr>
          <a:xfrm>
            <a:off x="612648" y="1600200"/>
            <a:ext cx="8174194" cy="5114948"/>
          </a:xfrm>
        </p:spPr>
        <p:txBody>
          <a:bodyPr>
            <a:normAutofit fontScale="77500" lnSpcReduction="20000"/>
          </a:bodyPr>
          <a:lstStyle/>
          <a:p>
            <a:pPr algn="just">
              <a:lnSpc>
                <a:spcPct val="170000"/>
              </a:lnSpc>
            </a:pPr>
            <a:r>
              <a:rPr lang="pl-PL" dirty="0" smtClean="0"/>
              <a:t>Na równi z wypadkiem przy pracy, w zakresie uprawnienia do świadczeń określonych w ustawie, traktuje się wypadek, któremu pracownik uległ:</a:t>
            </a:r>
          </a:p>
          <a:p>
            <a:pPr lvl="1" algn="just">
              <a:lnSpc>
                <a:spcPct val="170000"/>
              </a:lnSpc>
            </a:pPr>
            <a:r>
              <a:rPr lang="pl-PL" dirty="0" smtClean="0"/>
              <a:t>w czasie podróży służbowej w okolicznościach innych niż określone w ust. 1, chyba że wypadek spowodowany został postępowaniem pracownika, które nie pozostaje w związku z wykonywaniem powierzonych mu zadań;</a:t>
            </a:r>
          </a:p>
          <a:p>
            <a:pPr lvl="1" algn="just">
              <a:lnSpc>
                <a:spcPct val="170000"/>
              </a:lnSpc>
            </a:pPr>
            <a:r>
              <a:rPr lang="pl-PL" dirty="0" smtClean="0"/>
              <a:t>podczas szkolenia w zakresie powszechnej samoobrony;</a:t>
            </a:r>
          </a:p>
          <a:p>
            <a:pPr lvl="1" algn="just">
              <a:lnSpc>
                <a:spcPct val="170000"/>
              </a:lnSpc>
            </a:pPr>
            <a:r>
              <a:rPr lang="pl-PL" dirty="0" smtClean="0"/>
              <a:t>przy wykonywaniu zadań zleconych przez działające u pracodawcy organizacje związkowe.</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Wypadek przy pracy</a:t>
            </a:r>
            <a:endParaRPr lang="pl-PL" dirty="0"/>
          </a:p>
        </p:txBody>
      </p:sp>
      <p:sp>
        <p:nvSpPr>
          <p:cNvPr id="3" name="Symbol zastępczy zawartości 2"/>
          <p:cNvSpPr>
            <a:spLocks noGrp="1"/>
          </p:cNvSpPr>
          <p:nvPr>
            <p:ph sz="quarter" idx="1"/>
          </p:nvPr>
        </p:nvSpPr>
        <p:spPr>
          <a:xfrm>
            <a:off x="357158" y="1643050"/>
            <a:ext cx="8572560" cy="5000660"/>
          </a:xfrm>
        </p:spPr>
        <p:txBody>
          <a:bodyPr>
            <a:normAutofit fontScale="32500" lnSpcReduction="20000"/>
          </a:bodyPr>
          <a:lstStyle/>
          <a:p>
            <a:pPr algn="just">
              <a:lnSpc>
                <a:spcPct val="120000"/>
              </a:lnSpc>
            </a:pPr>
            <a:r>
              <a:rPr lang="pl-PL" sz="4400" dirty="0" smtClean="0"/>
              <a:t>Za wypadek przy pracy uważa się również nagłe zdarzenie wywołane przyczyną zewnętrzną powodujące uraz lub śmierć, które nastąpiło w okresie ubezpieczenia wypadkowego z danego tytułu podczas:</a:t>
            </a:r>
          </a:p>
          <a:p>
            <a:pPr lvl="1" algn="just">
              <a:lnSpc>
                <a:spcPct val="120000"/>
              </a:lnSpc>
            </a:pPr>
            <a:r>
              <a:rPr lang="pl-PL" sz="4000" dirty="0" smtClean="0"/>
              <a:t>uprawiania sportu w trakcie zawodów i treningów przez osobę pobierającą stypendium sportowe;</a:t>
            </a:r>
          </a:p>
          <a:p>
            <a:pPr lvl="1" algn="just">
              <a:lnSpc>
                <a:spcPct val="120000"/>
              </a:lnSpc>
            </a:pPr>
            <a:r>
              <a:rPr lang="pl-PL" sz="4000" dirty="0" smtClean="0"/>
              <a:t>wykonywania odpłatnie pracy na podstawie skierowania do pracy w czasie odbywania kary pozbawienia wolności lub tymczasowego aresztowania;</a:t>
            </a:r>
          </a:p>
          <a:p>
            <a:pPr lvl="1" algn="just">
              <a:lnSpc>
                <a:spcPct val="120000"/>
              </a:lnSpc>
            </a:pPr>
            <a:r>
              <a:rPr lang="pl-PL" sz="4000" dirty="0" smtClean="0"/>
              <a:t>pełnienia mandatu posła lub senatora, pobierającego uposażenie;</a:t>
            </a:r>
          </a:p>
          <a:p>
            <a:pPr lvl="1" algn="just">
              <a:lnSpc>
                <a:spcPct val="120000"/>
              </a:lnSpc>
            </a:pPr>
            <a:r>
              <a:rPr lang="pl-PL" sz="4000" dirty="0" smtClean="0"/>
              <a:t>odbywania szkolenia, stażu, przygotowania zawodowego dorosłych lub przygotowania zawodowego w miejscu pracy przez osobę pobierającą stypendium w okresie odbywania tego szkolenia, stażu, przygotowania zawodowego dorosłych lub przygotowania zawodowego w miejscu pracy na podstawie skierowania wydanego przez powiatowy urząd pracy lub przez inny podmiot kierujący, pobierania stypendium na podstawie przepisów o promocji zatrudnienia i instytucjach rynku pracy w okresie odbywania studiów podyplomowych;</a:t>
            </a:r>
          </a:p>
          <a:p>
            <a:pPr lvl="1" algn="just">
              <a:lnSpc>
                <a:spcPct val="120000"/>
              </a:lnSpc>
            </a:pPr>
            <a:r>
              <a:rPr lang="pl-PL" sz="4000" dirty="0" smtClean="0"/>
              <a:t>wykonywania przez członka rolniczej spółdzielni produkcyjnej, spółdzielni kółek rolniczych oraz przez inną osobę traktowaną na równi z członkiem spółdzielni w rozumieniu przepisów o systemie ubezpieczeń społecznych, pracy na rzecz tych spółdzielni;</a:t>
            </a:r>
          </a:p>
          <a:p>
            <a:pPr lvl="1" algn="just">
              <a:lnSpc>
                <a:spcPct val="120000"/>
              </a:lnSpc>
            </a:pPr>
            <a:r>
              <a:rPr lang="pl-PL" sz="4000" dirty="0" smtClean="0"/>
              <a:t>wykonywania pracy na podstawie umowy agencyjnej, umowy zlecenia lub umowy o świadczenie usług, do której zgodnie z Kodeksem cywilnym stosuje się przepisy dotyczące zlecenia;</a:t>
            </a:r>
          </a:p>
          <a:p>
            <a:pPr lvl="1" algn="just">
              <a:lnSpc>
                <a:spcPct val="120000"/>
              </a:lnSpc>
            </a:pPr>
            <a:r>
              <a:rPr lang="pl-PL" sz="4000" dirty="0" smtClean="0"/>
              <a:t>wykonywania pracy na podstawie umowy uaktywniającej, o której mowa w ustawie z dnia 4 lutego 2011 r. o opiece nad dziećmi w wieku do lat 3 (Dz. U. z 2018 r. poz. 603 i 650);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214282" y="1571612"/>
            <a:ext cx="8715436" cy="5500702"/>
          </a:xfrm>
        </p:spPr>
        <p:txBody>
          <a:bodyPr>
            <a:normAutofit fontScale="32500" lnSpcReduction="20000"/>
          </a:bodyPr>
          <a:lstStyle/>
          <a:p>
            <a:pPr lvl="1" algn="just">
              <a:lnSpc>
                <a:spcPct val="120000"/>
              </a:lnSpc>
            </a:pPr>
            <a:r>
              <a:rPr lang="pl-PL" sz="4000" dirty="0" smtClean="0"/>
              <a:t>współpracy przy wykonywaniu pracy na podstawie umowy agencyjnej, umowy zlecenia lub umowy o świadczenie usług, do której zgodnie z Kodeksem cywilnym stosuje się przepisy dotyczące zlecenia;</a:t>
            </a:r>
          </a:p>
          <a:p>
            <a:pPr lvl="1" algn="just">
              <a:lnSpc>
                <a:spcPct val="120000"/>
              </a:lnSpc>
            </a:pPr>
            <a:r>
              <a:rPr lang="pl-PL" sz="4000" dirty="0" smtClean="0"/>
              <a:t>wykonywania zwykłych czynności związanych z prowadzeniem działalności pozarolniczej w rozumieniu przepisów o systemie ubezpieczeń społecznych;</a:t>
            </a:r>
          </a:p>
          <a:p>
            <a:pPr lvl="1" algn="just">
              <a:lnSpc>
                <a:spcPct val="120000"/>
              </a:lnSpc>
            </a:pPr>
            <a:r>
              <a:rPr lang="pl-PL" sz="4000" dirty="0" smtClean="0"/>
              <a:t>wykonywania zwykłych czynności związanych ze współpracą przy prowadzeniu działalności pozarolniczej w rozumieniu przepisów o systemie ubezpieczeń społecznych;</a:t>
            </a:r>
          </a:p>
          <a:p>
            <a:pPr lvl="1" algn="just">
              <a:lnSpc>
                <a:spcPct val="120000"/>
              </a:lnSpc>
            </a:pPr>
            <a:r>
              <a:rPr lang="pl-PL" sz="4000" dirty="0" smtClean="0"/>
              <a:t>wykonywania przez osobę duchowną czynności religijnych lub czynności związanych z powierzonymi funkcjami duszpasterskimi lub zakonnymi;</a:t>
            </a:r>
          </a:p>
          <a:p>
            <a:pPr lvl="1" algn="just">
              <a:lnSpc>
                <a:spcPct val="120000"/>
              </a:lnSpc>
            </a:pPr>
            <a:r>
              <a:rPr lang="pl-PL" sz="4000" dirty="0" smtClean="0"/>
              <a:t>odbywania służby zastępczej;</a:t>
            </a:r>
          </a:p>
          <a:p>
            <a:pPr lvl="1" algn="just">
              <a:lnSpc>
                <a:spcPct val="120000"/>
              </a:lnSpc>
            </a:pPr>
            <a:r>
              <a:rPr lang="pl-PL" sz="4000" dirty="0" smtClean="0"/>
              <a:t>nauki w Krajowej Szkole Administracji Publicznej im. Prezydenta Rzeczypospolitej Polskiej Lecha Kaczyńskiego przez słuchaczy pobierających stypendium;</a:t>
            </a:r>
          </a:p>
          <a:p>
            <a:pPr lvl="1" algn="just">
              <a:lnSpc>
                <a:spcPct val="120000"/>
              </a:lnSpc>
            </a:pPr>
            <a:r>
              <a:rPr lang="pl-PL" sz="4000" dirty="0" smtClean="0"/>
              <a:t>kształcenia się w szkole doktorskiej przez doktorantów otrzymujących stypendium;</a:t>
            </a:r>
          </a:p>
          <a:p>
            <a:pPr lvl="1" algn="just">
              <a:lnSpc>
                <a:spcPct val="120000"/>
              </a:lnSpc>
            </a:pPr>
            <a:r>
              <a:rPr lang="pl-PL" sz="4000" dirty="0" smtClean="0"/>
              <a:t>wykonywania pracy na podstawie umowy agencyjnej, umowy zlecenia lub umowy o świadczenie usług, do której zgodnie z Kodeksem cywilnym stosuje się przepisy dotyczące zlecenia, albo umowy o dzieło, jeżeli umowa taka została zawarta z pracodawcą, z którym osoba pozostaje w stosunku pracy, lub jeżeli w ramach takiej umowy wykonuje ona pracę na rzecz pracodawcy, z którym pozostaje w stosunku pracy;</a:t>
            </a:r>
          </a:p>
          <a:p>
            <a:pPr algn="just">
              <a:lnSpc>
                <a:spcPct val="120000"/>
              </a:lnSpc>
            </a:pPr>
            <a:endParaRPr lang="pl-PL" dirty="0" smtClean="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Wypadek przy pracy </a:t>
            </a:r>
            <a:endParaRPr lang="pl-PL" dirty="0"/>
          </a:p>
        </p:txBody>
      </p:sp>
      <p:sp>
        <p:nvSpPr>
          <p:cNvPr id="3" name="Symbol zastępczy zawartości 2"/>
          <p:cNvSpPr>
            <a:spLocks noGrp="1"/>
          </p:cNvSpPr>
          <p:nvPr>
            <p:ph sz="quarter" idx="1"/>
          </p:nvPr>
        </p:nvSpPr>
        <p:spPr>
          <a:xfrm>
            <a:off x="612648" y="1600200"/>
            <a:ext cx="8153400" cy="5043510"/>
          </a:xfrm>
        </p:spPr>
        <p:txBody>
          <a:bodyPr>
            <a:normAutofit fontScale="77500" lnSpcReduction="20000"/>
          </a:bodyPr>
          <a:lstStyle/>
          <a:p>
            <a:pPr algn="just"/>
            <a:r>
              <a:rPr lang="pl-PL" dirty="0" smtClean="0"/>
              <a:t>Za </a:t>
            </a:r>
            <a:r>
              <a:rPr lang="pl-PL" b="1" dirty="0" smtClean="0"/>
              <a:t>śmiertelny wypadek przy pracy </a:t>
            </a:r>
            <a:r>
              <a:rPr lang="pl-PL" dirty="0" smtClean="0"/>
              <a:t>uważa się wypadek, w wyniku którego nastąpiła śmierć w okresie nieprzekraczającym 6 miesięcy od dnia wypadku.</a:t>
            </a:r>
          </a:p>
          <a:p>
            <a:pPr algn="just"/>
            <a:endParaRPr lang="pl-PL" dirty="0" smtClean="0"/>
          </a:p>
          <a:p>
            <a:pPr algn="just"/>
            <a:r>
              <a:rPr lang="pl-PL" dirty="0" smtClean="0"/>
              <a:t>Za </a:t>
            </a:r>
            <a:r>
              <a:rPr lang="pl-PL" b="1" dirty="0" smtClean="0"/>
              <a:t>ciężki wypadek</a:t>
            </a:r>
            <a:r>
              <a:rPr lang="pl-PL" dirty="0" smtClean="0"/>
              <a:t> </a:t>
            </a:r>
            <a:r>
              <a:rPr lang="pl-PL" b="1" dirty="0" smtClean="0"/>
              <a:t>przy pracy </a:t>
            </a:r>
            <a:r>
              <a:rPr lang="pl-PL" dirty="0" smtClean="0"/>
              <a:t>uważa się wypadek, w wyniku którego nastąpiło ciężkie uszkodzenie ciała, takie jak: utrata wzroku, słuchu, mowy, zdolności rozrodczej lub inne uszkodzenie ciała albo rozstrój zdrowia, naruszające podstawowe funkcje organizmu, a także choroba nieuleczalna lub zagrażająca życiu, trwała choroba psychiczna, całkowita lub częściowa niezdolność do pracy w zawodzie albo trwałe, istotne zeszpecenie lub zniekształcenie ciała.</a:t>
            </a:r>
          </a:p>
          <a:p>
            <a:pPr algn="just"/>
            <a:endParaRPr lang="pl-PL" dirty="0" smtClean="0"/>
          </a:p>
          <a:p>
            <a:pPr algn="just"/>
            <a:r>
              <a:rPr lang="pl-PL" dirty="0" smtClean="0"/>
              <a:t>Za </a:t>
            </a:r>
            <a:r>
              <a:rPr lang="pl-PL" b="1" dirty="0" smtClean="0"/>
              <a:t>zbiorowy wypadek przy pracy </a:t>
            </a:r>
            <a:r>
              <a:rPr lang="pl-PL" dirty="0" smtClean="0"/>
              <a:t>uważa się wypadek, któremu w wyniku tego samego zdarzenia uległy co najmniej dwie osoby.</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Choroba zawodowa</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pl-PL" dirty="0" smtClean="0"/>
              <a:t>Za chorobę zawodową uważa się chorobę, wymienioną w wykazie chorób zawodowych, jeżeli w wyniku oceny warunków pracy można stwierdzić bezspornie lub z wysokim prawdopodobieństwem, że została ona spowodowana działaniem czynników szkodliwych dla zdrowia występujących w środowisku pracy albo w związku ze sposobem wykonywania pracy, zwanych "narażeniem zawodowym".</a:t>
            </a:r>
          </a:p>
          <a:p>
            <a:pPr algn="just"/>
            <a:endParaRPr lang="pl-PL" dirty="0" smtClean="0"/>
          </a:p>
          <a:p>
            <a:pPr algn="just"/>
            <a:r>
              <a:rPr lang="pl-PL" dirty="0" smtClean="0"/>
              <a:t>Art.  235</a:t>
            </a:r>
            <a:r>
              <a:rPr lang="pl-PL" baseline="30000" dirty="0" smtClean="0"/>
              <a:t>1</a:t>
            </a:r>
            <a:r>
              <a:rPr lang="pl-PL" dirty="0" smtClean="0"/>
              <a:t> k.p.</a:t>
            </a:r>
            <a:endParaRPr lang="pl-P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TotalTime>
  <Words>1227</Words>
  <Application>Microsoft Office PowerPoint</Application>
  <PresentationFormat>Pokaz na ekranie (4:3)</PresentationFormat>
  <Paragraphs>77</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Średni</vt:lpstr>
      <vt:lpstr>Podstawy  Prawa Zabezpieczenia społecznego</vt:lpstr>
      <vt:lpstr>Ubezpieczenie wypadkowe  - regulacja</vt:lpstr>
      <vt:lpstr>Podleganie ubezpieczeniu wypadkowemu – art. 12</vt:lpstr>
      <vt:lpstr>Wypadek przy pracy</vt:lpstr>
      <vt:lpstr>Wypadek przy pracy</vt:lpstr>
      <vt:lpstr>Wypadek przy pracy</vt:lpstr>
      <vt:lpstr>Slajd 7</vt:lpstr>
      <vt:lpstr>Wypadek przy pracy </vt:lpstr>
      <vt:lpstr>Choroba zawodowa</vt:lpstr>
      <vt:lpstr>Katalog świadczeń</vt:lpstr>
      <vt:lpstr>Slajd 11</vt:lpstr>
      <vt:lpstr>Zasiłek chorobowy</vt:lpstr>
      <vt:lpstr>Jednorazowe odszkodowanie</vt:lpstr>
      <vt:lpstr>Jednorazowe odszkodowanie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Ubezpieczania społeczne</dc:title>
  <dc:creator>Michał Budny</dc:creator>
  <cp:lastModifiedBy>Michał Budny</cp:lastModifiedBy>
  <cp:revision>46</cp:revision>
  <dcterms:created xsi:type="dcterms:W3CDTF">2018-12-01T17:31:57Z</dcterms:created>
  <dcterms:modified xsi:type="dcterms:W3CDTF">2019-03-23T21:14:57Z</dcterms:modified>
</cp:coreProperties>
</file>