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6" r:id="rId5"/>
    <p:sldId id="258" r:id="rId6"/>
    <p:sldId id="262" r:id="rId7"/>
    <p:sldId id="259" r:id="rId8"/>
    <p:sldId id="263" r:id="rId9"/>
    <p:sldId id="260" r:id="rId10"/>
    <p:sldId id="261" r:id="rId11"/>
    <p:sldId id="264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8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F2B051-9495-4F33-BBB8-363139F7E8C9}" type="datetimeFigureOut">
              <a:rPr lang="pl-PL" smtClean="0"/>
              <a:t>2015-01-31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FD3FBA-EC58-4CE5-A724-76E432BD6EB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PRAWA CZŁOWIEKA A NOWE TECHNOLOGIE W MEDYCYNIE Z PERSPEKTYWY ORZECZNICTWA EUROPEJSKIEGO TRYBUNAŁU PRAW CZŁOWIEKA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Dr Agata </a:t>
            </a:r>
            <a:r>
              <a:rPr lang="pl-PL" dirty="0" err="1" smtClean="0"/>
              <a:t>Wnukiewicz</a:t>
            </a:r>
            <a:r>
              <a:rPr lang="pl-PL" dirty="0" smtClean="0"/>
              <a:t>-Kozłowska</a:t>
            </a:r>
          </a:p>
          <a:p>
            <a:r>
              <a:rPr lang="pl-PL" dirty="0" smtClean="0"/>
              <a:t>Interdyscyplinarna Pracownia Prawa Medycznego i Bioetyki</a:t>
            </a:r>
          </a:p>
          <a:p>
            <a:r>
              <a:rPr lang="pl-PL" dirty="0" smtClean="0"/>
              <a:t>Katedra Prawa Międzynarodowego i Europejskiego</a:t>
            </a:r>
          </a:p>
          <a:p>
            <a:r>
              <a:rPr lang="pl-PL" dirty="0" smtClean="0"/>
              <a:t>Wydział Prawa, Administracji i Ekonomii</a:t>
            </a:r>
          </a:p>
          <a:p>
            <a:r>
              <a:rPr lang="pl-PL" dirty="0" smtClean="0"/>
              <a:t>Uniwersytet Wrocławski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072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452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Costa p. </a:t>
            </a:r>
            <a:r>
              <a:rPr lang="pl-PL" dirty="0" err="1" smtClean="0"/>
              <a:t>Pavan</a:t>
            </a:r>
            <a:r>
              <a:rPr lang="pl-PL" dirty="0" smtClean="0"/>
              <a:t> (28.08.2012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 smtClean="0"/>
              <a:t>Zaskarżone rozwiązanie, zakazujące diagnostyki </a:t>
            </a:r>
            <a:r>
              <a:rPr lang="pl-PL" dirty="0" err="1" smtClean="0"/>
              <a:t>preimplantacyjnej</a:t>
            </a:r>
            <a:r>
              <a:rPr lang="pl-PL" dirty="0" smtClean="0"/>
              <a:t> przy jednoczesnym dopuszczeniu aborcji ze względu na wady genetyczne płodu, nie czyni zadość zasadzie proporcjonalności.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Art. 8 </a:t>
            </a:r>
            <a:r>
              <a:rPr lang="pl-PL" dirty="0" err="1" smtClean="0"/>
              <a:t>EKPCz</a:t>
            </a:r>
            <a:r>
              <a:rPr lang="pl-PL" dirty="0" smtClean="0"/>
              <a:t> znajduje zastosowanie dla „</a:t>
            </a:r>
            <a:r>
              <a:rPr lang="pl-PL" dirty="0"/>
              <a:t>p</a:t>
            </a:r>
            <a:r>
              <a:rPr lang="pl-PL" dirty="0" smtClean="0"/>
              <a:t>ragnienia posiadania dziecka” – pragnienia skarżących by począć dziecko, które nie będzie dotknięte chorobą genetyczną, przy zastosowaniu metod wspomaganej medycznie prokreacji oraz diagnostyki </a:t>
            </a:r>
            <a:r>
              <a:rPr lang="pl-PL" dirty="0" err="1" smtClean="0"/>
              <a:t>preimplantacyjnej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015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S.H. i inni p. Austrii (01.04.2010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Trybunał uznał, że austriacka ustawa o medycznie wspomaganej prokreacji narusza art. 14 w związku z art. 8 </a:t>
            </a:r>
            <a:r>
              <a:rPr lang="pl-PL" dirty="0" err="1" smtClean="0"/>
              <a:t>EKPCz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2400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Tysiąc p. Polsce (20.03.2007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Naruszenie art. 8 oraz brak efektywnych przepisów prawa krajowego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293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Evans p. Wielkiej Brytanii (04. 2007)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Zakres ochrony embrionu nie zmienia się w zależności od tego, czy rozwija się on in vivo czy in vitro. Państwo-strona dysponuje pewną swoboda uznania co do stopnia intensywności prawnej ochrony płodu ludzkiego, lecz ta ochrona powinna być jednakowa dla wszystkich embrionów, niezależnie od tego, czy powstały one z pomocą biotechnologii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036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R.R. p. Polsce (26.05.2011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Naruszenie art. 3 i 8 </a:t>
            </a:r>
            <a:r>
              <a:rPr lang="pl-PL" dirty="0" err="1" smtClean="0"/>
              <a:t>EKPCz</a:t>
            </a:r>
            <a:endParaRPr lang="pl-PL" dirty="0" smtClean="0"/>
          </a:p>
          <a:p>
            <a:r>
              <a:rPr lang="pl-PL" dirty="0" smtClean="0"/>
              <a:t>Naruszeniem prawa do informacji i podjęcia decyzji oraz naruszenie zakazu nieludzkiego i poniżającego traktowania – po raz pierwszy w kontekście praw reprodukcyjnych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1312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Sprawa </a:t>
            </a:r>
            <a:r>
              <a:rPr lang="pl-PL" dirty="0" err="1" smtClean="0"/>
              <a:t>Pretty</a:t>
            </a:r>
            <a:r>
              <a:rPr lang="pl-PL" dirty="0" smtClean="0"/>
              <a:t> p. Wielkiej Brytanii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Prawo do życia stanowi warunek korzystania z pozostałych praw, stąd też jego pierwszeństwo i szczególne znaczenia.</a:t>
            </a:r>
          </a:p>
          <a:p>
            <a:endParaRPr lang="pl-PL" dirty="0" smtClean="0"/>
          </a:p>
          <a:p>
            <a:r>
              <a:rPr lang="pl-PL" dirty="0" smtClean="0"/>
              <a:t>Wobec powyższego w gwarantowanym w art. 2 prawie do życia nie można znaleźć podstaw dla prawa do śmierci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9994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</a:t>
            </a:r>
            <a:r>
              <a:rPr lang="pl-PL" dirty="0" err="1" smtClean="0"/>
              <a:t>Kiyutin</a:t>
            </a:r>
            <a:r>
              <a:rPr lang="pl-PL" dirty="0" smtClean="0"/>
              <a:t> p. Rosji (10.03. 2011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Odmowa przyznania pozwolenia na pobyt na terytorium Federacji Rosyjskiej obywatelowi Uzbekistanu tylko z powodu jego zakażenia wirusem HIV stanowi naruszenia art. 14 w związku z art. 8 </a:t>
            </a:r>
            <a:r>
              <a:rPr lang="pl-PL" dirty="0" err="1" smtClean="0"/>
              <a:t>EKPCz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3707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N p. Zjednoczonemu Królestwu (27.05.2008 r. 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Brak naruszenia art. 3 </a:t>
            </a:r>
            <a:r>
              <a:rPr lang="pl-PL" dirty="0" err="1" smtClean="0"/>
              <a:t>EKPCz</a:t>
            </a:r>
            <a:r>
              <a:rPr lang="pl-PL" dirty="0" smtClean="0"/>
              <a:t> – samo zakażenie HIV nie stanowi samodzielnej podstawy do udzielenie zgody na pozostanie cudzoziemca w kraju przyjmującym, chyba, że zachodzą szczególne okoliczności. </a:t>
            </a:r>
          </a:p>
          <a:p>
            <a:r>
              <a:rPr lang="pl-PL" dirty="0" smtClean="0"/>
              <a:t>Test wyjątkowych okoliczności wymaga, aby skarżący był w fazie terminalnej choroby nieuleczalnej i śmiertelnej, a w kraju pochodzenia nie miał możliwości otrzymania właściwej opieki medycznej.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4715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</a:t>
            </a:r>
            <a:r>
              <a:rPr lang="pl-PL" dirty="0" err="1" smtClean="0"/>
              <a:t>Jalloh</a:t>
            </a:r>
            <a:r>
              <a:rPr lang="pl-PL" dirty="0" smtClean="0"/>
              <a:t> p. Niemcom (11.07.2006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Naruszenie art. 3 i 6 ust. 1 </a:t>
            </a:r>
            <a:r>
              <a:rPr lang="pl-PL" dirty="0" err="1" smtClean="0"/>
              <a:t>EKPCz</a:t>
            </a:r>
            <a:r>
              <a:rPr lang="pl-PL" dirty="0" smtClean="0"/>
              <a:t> w związku z przymusowym podaniem środka wymiotnego osobie pozbawionej wolności w celu uzyskania dowodu na spożycie narkotyków, a następnie nielegalnym wykorzystaniem tego dowodu w procesie karnym.</a:t>
            </a:r>
          </a:p>
          <a:p>
            <a:endParaRPr lang="pl-PL" dirty="0"/>
          </a:p>
          <a:p>
            <a:r>
              <a:rPr lang="pl-PL" dirty="0" smtClean="0"/>
              <a:t>Nietykalność fizyczna i psychiczna pacjenta oraz naruszenie prawa do odmowy obciążających zeznań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897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ZGODA – PRZEJAW AUTONOMII PACJENTA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Prawo człowieka (pacjenta) do samostanowienia</a:t>
            </a:r>
          </a:p>
          <a:p>
            <a:r>
              <a:rPr lang="pl-PL" dirty="0" smtClean="0"/>
              <a:t>2. Prawo człowieka (pacjenta) do autonomii</a:t>
            </a:r>
          </a:p>
          <a:p>
            <a:r>
              <a:rPr lang="pl-PL" dirty="0" smtClean="0"/>
              <a:t>3. Prawo człowieka (pacjenta) do wyrażenia bądź odmowy zgody na interwencją medyczną</a:t>
            </a:r>
          </a:p>
        </p:txBody>
      </p:sp>
    </p:spTree>
    <p:extLst>
      <p:ext uri="{BB962C8B-B14F-4D97-AF65-F5344CB8AC3E}">
        <p14:creationId xmlns:p14="http://schemas.microsoft.com/office/powerpoint/2010/main" val="2380754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Sprawa </a:t>
            </a:r>
            <a:r>
              <a:rPr lang="pl-PL" dirty="0" err="1" smtClean="0"/>
              <a:t>Bogumil</a:t>
            </a:r>
            <a:r>
              <a:rPr lang="pl-PL" dirty="0" smtClean="0"/>
              <a:t> p. Portugalii (07.10.2008 r.)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naruszenia art. 3 i art. 8 </a:t>
            </a:r>
            <a:r>
              <a:rPr lang="pl-PL" dirty="0" err="1" smtClean="0"/>
              <a:t>EKPCz</a:t>
            </a:r>
            <a:r>
              <a:rPr lang="pl-PL" dirty="0" smtClean="0"/>
              <a:t> w związku z brakiem zgody na zabieg usunięcia woreczków z heroina z żołądka. </a:t>
            </a:r>
          </a:p>
          <a:p>
            <a:endParaRPr lang="pl-PL" dirty="0"/>
          </a:p>
          <a:p>
            <a:r>
              <a:rPr lang="pl-PL" dirty="0" smtClean="0"/>
              <a:t>Uznano, że zabieg miał charakter terapeutyczny – ratowanie zdrowia i życia skarżącego, a nie </a:t>
            </a:r>
            <a:r>
              <a:rPr lang="pl-PL" smtClean="0"/>
              <a:t>pozyskiwanie dowodu.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1358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Koncepcja „marginesu swobody państwa”</a:t>
            </a:r>
          </a:p>
          <a:p>
            <a:r>
              <a:rPr lang="pl-PL" dirty="0" smtClean="0"/>
              <a:t>2. Brak konsensusu pośród państw-członków Rady Europy</a:t>
            </a:r>
          </a:p>
          <a:p>
            <a:r>
              <a:rPr lang="pl-PL" dirty="0" smtClean="0"/>
              <a:t>3. Koncentracja na procedurze, kosztem prawa materialnego</a:t>
            </a:r>
          </a:p>
          <a:p>
            <a:r>
              <a:rPr lang="pl-PL" dirty="0" smtClean="0"/>
              <a:t>4. Powolne kształtowanie standardów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860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PATERNALIZM VESRUS AUTONOMIA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SALUS AEGROTI SUPREMA LEX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>
                <a:solidFill>
                  <a:srgbClr val="7030A0"/>
                </a:solidFill>
              </a:rPr>
              <a:t>THE HEALTH OF MY PATIENT WILL BE MY FIRST CONSIDARATION</a:t>
            </a:r>
          </a:p>
          <a:p>
            <a:pPr marL="109728" indent="0">
              <a:buNone/>
            </a:pPr>
            <a:endParaRPr lang="pl-PL" dirty="0" smtClean="0">
              <a:solidFill>
                <a:srgbClr val="7030A0"/>
              </a:solidFill>
            </a:endParaRPr>
          </a:p>
          <a:p>
            <a:pPr marL="109728" indent="0">
              <a:buNone/>
            </a:pPr>
            <a:r>
              <a:rPr lang="pl-PL" dirty="0" smtClean="0">
                <a:solidFill>
                  <a:srgbClr val="00B050"/>
                </a:solidFill>
              </a:rPr>
              <a:t>PRIMUM NON NOCERE</a:t>
            </a: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8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Europejska Konwencja o ochronie praw człowieka i godności istoty ludzkiej wobec zastosowań biologii i medycyny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Artykuł 5 ( Postanowienia ogólne ) </a:t>
            </a:r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Nie można przeprowadzić interwencji medycznej bez swobodnej i świadomej zgody osoby jej poddanej</a:t>
            </a:r>
            <a:r>
              <a:rPr lang="pl-PL" dirty="0"/>
              <a:t>. </a:t>
            </a:r>
          </a:p>
          <a:p>
            <a:r>
              <a:rPr lang="pl-PL" dirty="0"/>
              <a:t>Przed dokonaniem interwencji osoba jej poddana otrzyma odpowiednie informacje o celu i naturze interwencji, jak również jej konsekwencjach i ryzyku. </a:t>
            </a:r>
          </a:p>
          <a:p>
            <a:r>
              <a:rPr lang="pl-PL" dirty="0"/>
              <a:t>Osoba poddana interwencji może w każdej chwili swobodnie wycofać zgodę. 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976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DO ŻYCIA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/>
              <a:t>Artykuł 2</a:t>
            </a:r>
          </a:p>
          <a:p>
            <a:r>
              <a:rPr lang="pl-PL" b="1" dirty="0"/>
              <a:t>Prawo do </a:t>
            </a:r>
            <a:r>
              <a:rPr lang="pl-PL" dirty="0"/>
              <a:t>ż</a:t>
            </a:r>
            <a:r>
              <a:rPr lang="pl-PL" b="1" dirty="0" smtClean="0"/>
              <a:t>ycia</a:t>
            </a:r>
            <a:endParaRPr lang="pl-PL" b="1" dirty="0"/>
          </a:p>
          <a:p>
            <a:r>
              <a:rPr lang="pl-PL" dirty="0"/>
              <a:t>1. Prawo </a:t>
            </a:r>
            <a:r>
              <a:rPr lang="pl-PL" dirty="0" smtClean="0"/>
              <a:t>każdego </a:t>
            </a:r>
            <a:r>
              <a:rPr lang="pl-PL" dirty="0"/>
              <a:t>człowieka do ż</a:t>
            </a:r>
            <a:r>
              <a:rPr lang="pl-PL" dirty="0" smtClean="0"/>
              <a:t>ycia </a:t>
            </a:r>
            <a:r>
              <a:rPr lang="pl-PL" dirty="0"/>
              <a:t>jest chronione przez ustawę. Nikt nie </a:t>
            </a:r>
            <a:r>
              <a:rPr lang="pl-PL" dirty="0" smtClean="0"/>
              <a:t>może </a:t>
            </a:r>
            <a:r>
              <a:rPr lang="pl-PL" dirty="0"/>
              <a:t>być umyślnie</a:t>
            </a:r>
          </a:p>
          <a:p>
            <a:r>
              <a:rPr lang="pl-PL" dirty="0"/>
              <a:t>pozbawiony ż</a:t>
            </a:r>
            <a:r>
              <a:rPr lang="pl-PL" dirty="0" smtClean="0"/>
              <a:t>ycia</a:t>
            </a:r>
            <a:r>
              <a:rPr lang="pl-PL" dirty="0"/>
              <a:t>, wyjąwszy przypadki wykonania wyroku sądowego, skazującego za</a:t>
            </a:r>
          </a:p>
          <a:p>
            <a:r>
              <a:rPr lang="pl-PL" dirty="0"/>
              <a:t>przestępstwo, za które ustawa przewiduje taką karę.</a:t>
            </a:r>
          </a:p>
          <a:p>
            <a:r>
              <a:rPr lang="pl-PL" dirty="0"/>
              <a:t>2. Pozbawienie ż</a:t>
            </a:r>
            <a:r>
              <a:rPr lang="pl-PL" dirty="0" smtClean="0"/>
              <a:t>ycia </a:t>
            </a:r>
            <a:r>
              <a:rPr lang="pl-PL" dirty="0"/>
              <a:t>nie będzie uznane za sprzeczne z tym artykułem, </a:t>
            </a:r>
            <a:r>
              <a:rPr lang="pl-PL" dirty="0" smtClean="0"/>
              <a:t>jeżeli </a:t>
            </a:r>
            <a:r>
              <a:rPr lang="pl-PL" dirty="0"/>
              <a:t>nastąpi w wyniku</a:t>
            </a:r>
          </a:p>
          <a:p>
            <a:r>
              <a:rPr lang="pl-PL" dirty="0"/>
              <a:t>bezwzględnie koniecznego </a:t>
            </a:r>
            <a:r>
              <a:rPr lang="pl-PL" dirty="0" smtClean="0"/>
              <a:t>użycia </a:t>
            </a:r>
            <a:r>
              <a:rPr lang="pl-PL" dirty="0"/>
              <a:t>siły:</a:t>
            </a:r>
          </a:p>
          <a:p>
            <a:r>
              <a:rPr lang="pl-PL" dirty="0"/>
              <a:t>a) w obronie jakiejkolwiek osoby przed bezprawną przemocą;</a:t>
            </a:r>
          </a:p>
          <a:p>
            <a:r>
              <a:rPr lang="pl-PL" dirty="0"/>
              <a:t>b) w celu wykonania zgodnego z prawem zatrzymania lub </a:t>
            </a:r>
            <a:r>
              <a:rPr lang="pl-PL" dirty="0" smtClean="0"/>
              <a:t>uniemożliwienia </a:t>
            </a:r>
            <a:r>
              <a:rPr lang="pl-PL" dirty="0"/>
              <a:t>ucieczki osobie</a:t>
            </a:r>
          </a:p>
          <a:p>
            <a:r>
              <a:rPr lang="pl-PL" dirty="0"/>
              <a:t>pozbawionej wolności zgodnie z prawem,</a:t>
            </a:r>
          </a:p>
          <a:p>
            <a:r>
              <a:rPr lang="pl-PL" dirty="0"/>
              <a:t>c) w działaniach podjętych zgodnie z prawem w celu stłumienia zamieszek lub powstania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39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 TORTUR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Artykuł 3</a:t>
            </a:r>
          </a:p>
          <a:p>
            <a:r>
              <a:rPr lang="pl-PL" b="1" dirty="0"/>
              <a:t>Zakaz tortur</a:t>
            </a:r>
          </a:p>
          <a:p>
            <a:r>
              <a:rPr lang="pl-PL" dirty="0"/>
              <a:t>Nikt nie </a:t>
            </a:r>
            <a:r>
              <a:rPr lang="pl-PL" dirty="0" smtClean="0"/>
              <a:t>może </a:t>
            </a:r>
            <a:r>
              <a:rPr lang="pl-PL" dirty="0"/>
              <a:t>być poddany torturom ani nieludzkiemu lub </a:t>
            </a:r>
            <a:r>
              <a:rPr lang="pl-PL" dirty="0" smtClean="0"/>
              <a:t>poniżającemu </a:t>
            </a:r>
            <a:r>
              <a:rPr lang="pl-PL" dirty="0"/>
              <a:t>traktowaniu albo</a:t>
            </a:r>
          </a:p>
          <a:p>
            <a:r>
              <a:rPr lang="pl-PL" dirty="0"/>
              <a:t>karaniu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706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DO PRYWATNOŚCI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Artykuł 8</a:t>
            </a:r>
          </a:p>
          <a:p>
            <a:r>
              <a:rPr lang="pl-PL" b="1" dirty="0"/>
              <a:t>Prawo do poszanowania </a:t>
            </a:r>
            <a:r>
              <a:rPr lang="pl-PL" dirty="0"/>
              <a:t>ż</a:t>
            </a:r>
            <a:r>
              <a:rPr lang="pl-PL" b="1" dirty="0" smtClean="0"/>
              <a:t>ycia </a:t>
            </a:r>
            <a:r>
              <a:rPr lang="pl-PL" b="1" dirty="0"/>
              <a:t>prywatnego i rodzinnego</a:t>
            </a:r>
          </a:p>
          <a:p>
            <a:r>
              <a:rPr lang="pl-PL" dirty="0"/>
              <a:t>1. </a:t>
            </a:r>
            <a:r>
              <a:rPr lang="pl-PL" dirty="0" smtClean="0"/>
              <a:t>Każdy </a:t>
            </a:r>
            <a:r>
              <a:rPr lang="pl-PL" dirty="0"/>
              <a:t>ma prawo do poszanowania swojego ż</a:t>
            </a:r>
            <a:r>
              <a:rPr lang="pl-PL" dirty="0" smtClean="0"/>
              <a:t>ycia </a:t>
            </a:r>
            <a:r>
              <a:rPr lang="pl-PL" dirty="0"/>
              <a:t>prywatnego i rodzinnego, swojego</a:t>
            </a:r>
          </a:p>
          <a:p>
            <a:r>
              <a:rPr lang="pl-PL" dirty="0"/>
              <a:t>mieszkania i swojej korespondencji.</a:t>
            </a:r>
          </a:p>
          <a:p>
            <a:r>
              <a:rPr lang="pl-PL" dirty="0"/>
              <a:t>2. Niedopuszczalna jest ingerencja władzy publicznej w korzystanie z tego prawa, z wyjątkiem</a:t>
            </a:r>
          </a:p>
          <a:p>
            <a:r>
              <a:rPr lang="pl-PL" dirty="0"/>
              <a:t>przypadków przewidzianych przez ustawę i koniecznych w demokratycznym społeczeństwie z</a:t>
            </a:r>
          </a:p>
          <a:p>
            <a:r>
              <a:rPr lang="pl-PL" dirty="0"/>
              <a:t>uwagi na bezpieczeństwo państwowe, bezpieczeństwo publiczne lub dobrobyt gospodarczy kraju,</a:t>
            </a:r>
          </a:p>
          <a:p>
            <a:r>
              <a:rPr lang="pl-PL" dirty="0"/>
              <a:t>ochronę porządku i zapobieganie przestępstwom, ochronę zdrowia i moralności lub ochronę praw</a:t>
            </a:r>
          </a:p>
        </p:txBody>
      </p:sp>
    </p:spTree>
    <p:extLst>
      <p:ext uri="{BB962C8B-B14F-4D97-AF65-F5344CB8AC3E}">
        <p14:creationId xmlns:p14="http://schemas.microsoft.com/office/powerpoint/2010/main" val="310336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DO ZAŁOŻENIA RODZINY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Artykuł 12</a:t>
            </a:r>
          </a:p>
          <a:p>
            <a:r>
              <a:rPr lang="pl-PL" b="1" dirty="0"/>
              <a:t>Prawo do zawarcia </a:t>
            </a:r>
            <a:r>
              <a:rPr lang="pl-PL" b="1" dirty="0" smtClean="0"/>
              <a:t>mał</a:t>
            </a:r>
            <a:r>
              <a:rPr lang="pl-PL" dirty="0"/>
              <a:t>ż</a:t>
            </a:r>
            <a:r>
              <a:rPr lang="pl-PL" b="1" dirty="0" smtClean="0"/>
              <a:t>e</a:t>
            </a:r>
            <a:r>
              <a:rPr lang="pl-PL" dirty="0" smtClean="0"/>
              <a:t>ń</a:t>
            </a:r>
            <a:r>
              <a:rPr lang="pl-PL" b="1" dirty="0" smtClean="0"/>
              <a:t>stwa</a:t>
            </a:r>
            <a:endParaRPr lang="pl-PL" b="1" dirty="0"/>
          </a:p>
          <a:p>
            <a:r>
              <a:rPr lang="pl-PL" dirty="0" smtClean="0"/>
              <a:t>Mężczyźni </a:t>
            </a:r>
            <a:r>
              <a:rPr lang="pl-PL" dirty="0"/>
              <a:t>i kobiety w wieku </a:t>
            </a:r>
            <a:r>
              <a:rPr lang="pl-PL" dirty="0" smtClean="0"/>
              <a:t>małżeńskim </a:t>
            </a:r>
            <a:r>
              <a:rPr lang="pl-PL" dirty="0"/>
              <a:t>mają prawo do zawarcia </a:t>
            </a:r>
            <a:r>
              <a:rPr lang="pl-PL" dirty="0" smtClean="0"/>
              <a:t>małżeństwa </a:t>
            </a:r>
            <a:r>
              <a:rPr lang="pl-PL" dirty="0"/>
              <a:t>i </a:t>
            </a:r>
            <a:r>
              <a:rPr lang="pl-PL" dirty="0" smtClean="0"/>
              <a:t>założenia</a:t>
            </a:r>
            <a:endParaRPr lang="pl-PL" dirty="0"/>
          </a:p>
          <a:p>
            <a:r>
              <a:rPr lang="pl-PL" dirty="0"/>
              <a:t>rodziny, zgodnie z ustawami krajowymi regulującymi korzystanie z tego prawa.</a:t>
            </a:r>
          </a:p>
        </p:txBody>
      </p:sp>
    </p:spTree>
    <p:extLst>
      <p:ext uri="{BB962C8B-B14F-4D97-AF65-F5344CB8AC3E}">
        <p14:creationId xmlns:p14="http://schemas.microsoft.com/office/powerpoint/2010/main" val="300124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 DYSKRYMINACJI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Artykuł 14</a:t>
            </a:r>
          </a:p>
          <a:p>
            <a:r>
              <a:rPr lang="pl-PL" b="1" dirty="0"/>
              <a:t>Zakaz dyskryminacji</a:t>
            </a:r>
          </a:p>
          <a:p>
            <a:r>
              <a:rPr lang="pl-PL" dirty="0"/>
              <a:t>Korzystanie z praw i wolności wymienionych w niniejszej konwencji powinno być zapewnione</a:t>
            </a:r>
          </a:p>
          <a:p>
            <a:r>
              <a:rPr lang="pl-PL" dirty="0"/>
              <a:t>bez dyskryminacji wynikającej z takich powodów, jak płeć, rasa, kolor skóry, język, religia,</a:t>
            </a:r>
          </a:p>
          <a:p>
            <a:r>
              <a:rPr lang="pl-PL" dirty="0"/>
              <a:t>przekonania polityczne i inne, pochodzenie narodowe lub społeczne, </a:t>
            </a:r>
            <a:r>
              <a:rPr lang="pl-PL" dirty="0" smtClean="0"/>
              <a:t>przynależność </a:t>
            </a:r>
            <a:r>
              <a:rPr lang="pl-PL" dirty="0"/>
              <a:t>do</a:t>
            </a:r>
          </a:p>
          <a:p>
            <a:r>
              <a:rPr lang="pl-PL" dirty="0"/>
              <a:t>mniejszości narodowej, majątek, urodzenie bądź z jakichkolwiek innych przyczyn.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9965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993</Words>
  <Application>Microsoft Office PowerPoint</Application>
  <PresentationFormat>Pokaz na ekranie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Wielkomiejski</vt:lpstr>
      <vt:lpstr>PRAWA CZŁOWIEKA A NOWE TECHNOLOGIE W MEDYCYNIE Z PERSPEKTYWY ORZECZNICTWA EUROPEJSKIEGO TRYBUNAŁU PRAW CZŁOWIEKA</vt:lpstr>
      <vt:lpstr>ZGODA – PRZEJAW AUTONOMII PACJENTA</vt:lpstr>
      <vt:lpstr>PATERNALIZM VESRUS AUTONOMIA</vt:lpstr>
      <vt:lpstr>Europejska Konwencja o ochronie praw człowieka i godności istoty ludzkiej wobec zastosowań biologii i medycyny</vt:lpstr>
      <vt:lpstr>PRAWO DO ŻYCIA</vt:lpstr>
      <vt:lpstr>ZAKAZ TORTUR</vt:lpstr>
      <vt:lpstr>PRAWO DO PRYWATNOŚCI</vt:lpstr>
      <vt:lpstr>PRAWO DO ZAŁOŻENIA RODZINY</vt:lpstr>
      <vt:lpstr>ZAKAZ DYSKRYMINACJI</vt:lpstr>
      <vt:lpstr>KAZUSY:</vt:lpstr>
      <vt:lpstr>Sprawa Costa p. Pavan (28.08.2012 r.)</vt:lpstr>
      <vt:lpstr>Sprawa S.H. i inni p. Austrii (01.04.2010 r.)</vt:lpstr>
      <vt:lpstr>Sprawa Tysiąc p. Polsce (20.03.2007 r.)</vt:lpstr>
      <vt:lpstr>Sprawa Evans p. Wielkiej Brytanii (04. 2007)</vt:lpstr>
      <vt:lpstr>Sprawa R.R. p. Polsce (26.05.2011 r.)</vt:lpstr>
      <vt:lpstr>Sprawa Pretty p. Wielkiej Brytanii</vt:lpstr>
      <vt:lpstr>Sprawa Kiyutin p. Rosji (10.03. 2011 r.)</vt:lpstr>
      <vt:lpstr>Sprawa N p. Zjednoczonemu Królestwu (27.05.2008 r. )</vt:lpstr>
      <vt:lpstr>Sprawa Jalloh p. Niemcom (11.07.2006 r.)</vt:lpstr>
      <vt:lpstr>Sprawa Bogumil p. Portugalii (07.10.2008 r.)</vt:lpstr>
      <vt:lpstr>WNIOSKI: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CZŁOWIEKA A NOWE TECHNOLOGIE W MEDYCYNIE Z PERSPEKTYWY ORZECZNICTWA EUROPEJKSIEGO TRYBUNAŁU PRAW CZŁOWIEKA</dc:title>
  <dc:creator>Wnukiewicz-Kozlowska Agata</dc:creator>
  <cp:lastModifiedBy>Wnukiewicz-Kozlowska Agata</cp:lastModifiedBy>
  <cp:revision>18</cp:revision>
  <dcterms:created xsi:type="dcterms:W3CDTF">2013-09-19T11:15:52Z</dcterms:created>
  <dcterms:modified xsi:type="dcterms:W3CDTF">2015-01-31T09:02:13Z</dcterms:modified>
</cp:coreProperties>
</file>