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330" r:id="rId9"/>
    <p:sldId id="321" r:id="rId10"/>
    <p:sldId id="265" r:id="rId11"/>
    <p:sldId id="264" r:id="rId12"/>
    <p:sldId id="266" r:id="rId13"/>
    <p:sldId id="267" r:id="rId14"/>
    <p:sldId id="268" r:id="rId15"/>
    <p:sldId id="270" r:id="rId16"/>
    <p:sldId id="271" r:id="rId17"/>
    <p:sldId id="272" r:id="rId18"/>
    <p:sldId id="273" r:id="rId19"/>
    <p:sldId id="331" r:id="rId20"/>
    <p:sldId id="277" r:id="rId21"/>
    <p:sldId id="274" r:id="rId22"/>
    <p:sldId id="275" r:id="rId23"/>
    <p:sldId id="276" r:id="rId24"/>
    <p:sldId id="278" r:id="rId25"/>
    <p:sldId id="279" r:id="rId26"/>
    <p:sldId id="280" r:id="rId27"/>
    <p:sldId id="322" r:id="rId28"/>
    <p:sldId id="323" r:id="rId29"/>
    <p:sldId id="324" r:id="rId30"/>
    <p:sldId id="325" r:id="rId31"/>
    <p:sldId id="284" r:id="rId32"/>
    <p:sldId id="281" r:id="rId33"/>
    <p:sldId id="326" r:id="rId34"/>
    <p:sldId id="282" r:id="rId35"/>
    <p:sldId id="327" r:id="rId36"/>
    <p:sldId id="328" r:id="rId37"/>
    <p:sldId id="283" r:id="rId38"/>
    <p:sldId id="285" r:id="rId39"/>
    <p:sldId id="286" r:id="rId40"/>
    <p:sldId id="295" r:id="rId41"/>
    <p:sldId id="296" r:id="rId42"/>
    <p:sldId id="298" r:id="rId43"/>
    <p:sldId id="299" r:id="rId44"/>
    <p:sldId id="294" r:id="rId45"/>
    <p:sldId id="287" r:id="rId46"/>
    <p:sldId id="329" r:id="rId47"/>
    <p:sldId id="288" r:id="rId48"/>
    <p:sldId id="289" r:id="rId49"/>
    <p:sldId id="290" r:id="rId50"/>
    <p:sldId id="291" r:id="rId51"/>
    <p:sldId id="292" r:id="rId52"/>
    <p:sldId id="293" r:id="rId53"/>
    <p:sldId id="300" r:id="rId54"/>
    <p:sldId id="301" r:id="rId55"/>
    <p:sldId id="303" r:id="rId56"/>
    <p:sldId id="305" r:id="rId57"/>
    <p:sldId id="304" r:id="rId58"/>
    <p:sldId id="306" r:id="rId59"/>
    <p:sldId id="320" r:id="rId60"/>
    <p:sldId id="307" r:id="rId61"/>
    <p:sldId id="308" r:id="rId62"/>
    <p:sldId id="309" r:id="rId63"/>
    <p:sldId id="310" r:id="rId64"/>
    <p:sldId id="311" r:id="rId65"/>
    <p:sldId id="312" r:id="rId66"/>
    <p:sldId id="313" r:id="rId67"/>
    <p:sldId id="315" r:id="rId68"/>
    <p:sldId id="314" r:id="rId69"/>
    <p:sldId id="316" r:id="rId70"/>
    <p:sldId id="317" r:id="rId71"/>
    <p:sldId id="318" r:id="rId72"/>
    <p:sldId id="319" r:id="rId7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810" y="278"/>
      </p:cViewPr>
      <p:guideLst>
        <p:guide orient="horz" pos="2160"/>
        <p:guide pos="2880"/>
      </p:guideLst>
    </p:cSldViewPr>
  </p:slideViewPr>
  <p:notesTextViewPr>
    <p:cViewPr>
      <p:scale>
        <a:sx n="1" d="1"/>
        <a:sy n="1" d="1"/>
      </p:scale>
      <p:origin x="0" y="0"/>
    </p:cViewPr>
  </p:notesTextViewPr>
  <p:sorterViewPr>
    <p:cViewPr>
      <p:scale>
        <a:sx n="100" d="100"/>
        <a:sy n="100" d="100"/>
      </p:scale>
      <p:origin x="0" y="-615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57C0ABC5-AFFC-4958-9822-32E91CBFFD80}" type="datetimeFigureOut">
              <a:rPr lang="pl-PL" smtClean="0"/>
              <a:pPr/>
              <a:t>15.03.2025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4214663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7C0ABC5-AFFC-4958-9822-32E91CBFFD80}" type="datetimeFigureOut">
              <a:rPr lang="pl-PL" smtClean="0"/>
              <a:pPr/>
              <a:t>15.03.2025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2623558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7C0ABC5-AFFC-4958-9822-32E91CBFFD80}" type="datetimeFigureOut">
              <a:rPr lang="pl-PL" smtClean="0"/>
              <a:pPr/>
              <a:t>15.03.2025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2776818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7C0ABC5-AFFC-4958-9822-32E91CBFFD80}" type="datetimeFigureOut">
              <a:rPr lang="pl-PL" smtClean="0"/>
              <a:pPr/>
              <a:t>15.03.2025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3536797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57C0ABC5-AFFC-4958-9822-32E91CBFFD80}" type="datetimeFigureOut">
              <a:rPr lang="pl-PL" smtClean="0"/>
              <a:pPr/>
              <a:t>15.03.2025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4180052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57C0ABC5-AFFC-4958-9822-32E91CBFFD80}" type="datetimeFigureOut">
              <a:rPr lang="pl-PL" smtClean="0"/>
              <a:pPr/>
              <a:t>15.03.2025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3476889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57C0ABC5-AFFC-4958-9822-32E91CBFFD80}" type="datetimeFigureOut">
              <a:rPr lang="pl-PL" smtClean="0"/>
              <a:pPr/>
              <a:t>15.03.2025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766039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57C0ABC5-AFFC-4958-9822-32E91CBFFD80}" type="datetimeFigureOut">
              <a:rPr lang="pl-PL" smtClean="0"/>
              <a:pPr/>
              <a:t>15.03.2025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211844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7C0ABC5-AFFC-4958-9822-32E91CBFFD80}" type="datetimeFigureOut">
              <a:rPr lang="pl-PL" smtClean="0"/>
              <a:pPr/>
              <a:t>15.03.2025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1828663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57C0ABC5-AFFC-4958-9822-32E91CBFFD80}" type="datetimeFigureOut">
              <a:rPr lang="pl-PL" smtClean="0"/>
              <a:pPr/>
              <a:t>15.03.2025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1893520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57C0ABC5-AFFC-4958-9822-32E91CBFFD80}" type="datetimeFigureOut">
              <a:rPr lang="pl-PL" smtClean="0"/>
              <a:pPr/>
              <a:t>15.03.2025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3398143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0ABC5-AFFC-4958-9822-32E91CBFFD80}" type="datetimeFigureOut">
              <a:rPr lang="pl-PL" smtClean="0"/>
              <a:pPr/>
              <a:t>15.03.2025</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0BFBCC-EAEE-405B-AA07-FC1FDBDEB1BD}" type="slidenum">
              <a:rPr lang="pl-PL" smtClean="0"/>
              <a:pPr/>
              <a:t>‹#›</a:t>
            </a:fld>
            <a:endParaRPr lang="pl-PL"/>
          </a:p>
        </p:txBody>
      </p:sp>
    </p:spTree>
    <p:extLst>
      <p:ext uri="{BB962C8B-B14F-4D97-AF65-F5344CB8AC3E}">
        <p14:creationId xmlns:p14="http://schemas.microsoft.com/office/powerpoint/2010/main" val="1500510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ELEMENTY PRAWA AUTORSKIEGO</a:t>
            </a:r>
          </a:p>
        </p:txBody>
      </p:sp>
      <p:sp>
        <p:nvSpPr>
          <p:cNvPr id="3" name="Podtytuł 2"/>
          <p:cNvSpPr>
            <a:spLocks noGrp="1"/>
          </p:cNvSpPr>
          <p:nvPr>
            <p:ph type="subTitle" idx="1"/>
          </p:nvPr>
        </p:nvSpPr>
        <p:spPr/>
        <p:txBody>
          <a:bodyPr>
            <a:normAutofit/>
          </a:bodyPr>
          <a:lstStyle/>
          <a:p>
            <a:pPr algn="r"/>
            <a:r>
              <a:rPr lang="pl-PL" sz="2400" b="1" dirty="0"/>
              <a:t>WŁASNOŚĆ INTELEKTUALNA I PRAWO PRACY</a:t>
            </a:r>
          </a:p>
          <a:p>
            <a:pPr algn="r"/>
            <a:r>
              <a:rPr lang="pl-PL" sz="2400" b="1" dirty="0"/>
              <a:t>BLOK : WŁASNOŚĆ INTELEKTUALNA </a:t>
            </a:r>
          </a:p>
          <a:p>
            <a:pPr algn="r"/>
            <a:r>
              <a:rPr lang="pl-PL" sz="2400" b="1" dirty="0"/>
              <a:t>DR JACEK BOROWICZ</a:t>
            </a:r>
            <a:endParaRPr lang="pl-PL" sz="2400" dirty="0"/>
          </a:p>
          <a:p>
            <a:endParaRPr lang="pl-PL" sz="2400" dirty="0"/>
          </a:p>
        </p:txBody>
      </p:sp>
    </p:spTree>
    <p:extLst>
      <p:ext uri="{BB962C8B-B14F-4D97-AF65-F5344CB8AC3E}">
        <p14:creationId xmlns:p14="http://schemas.microsoft.com/office/powerpoint/2010/main" val="2374198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ZBIORY UTWORÓW</a:t>
            </a:r>
          </a:p>
          <a:p>
            <a:pPr marL="0" indent="0">
              <a:buNone/>
            </a:pPr>
            <a:r>
              <a:rPr lang="pl-PL" dirty="0"/>
              <a:t>- zbiory, </a:t>
            </a:r>
          </a:p>
          <a:p>
            <a:pPr marL="0" indent="0">
              <a:buNone/>
            </a:pPr>
            <a:r>
              <a:rPr lang="pl-PL" dirty="0"/>
              <a:t>- antologie, </a:t>
            </a:r>
          </a:p>
          <a:p>
            <a:pPr marL="0" indent="0">
              <a:buNone/>
            </a:pPr>
            <a:r>
              <a:rPr lang="pl-PL" dirty="0"/>
              <a:t>- wybory, </a:t>
            </a:r>
          </a:p>
          <a:p>
            <a:pPr marL="0" indent="0">
              <a:buNone/>
            </a:pPr>
            <a:r>
              <a:rPr lang="pl-PL" dirty="0"/>
              <a:t>- bazy danych, </a:t>
            </a:r>
          </a:p>
          <a:p>
            <a:pPr marL="0" indent="0">
              <a:buNone/>
            </a:pPr>
            <a:r>
              <a:rPr lang="pl-PL" dirty="0"/>
              <a:t>nawet jeżeli zawierają niechronione materiały są przedmiotem prawa autorskiego, JEŻELI…</a:t>
            </a:r>
          </a:p>
          <a:p>
            <a:pPr algn="ctr"/>
            <a:endParaRPr lang="pl-PL" dirty="0"/>
          </a:p>
          <a:p>
            <a:pPr algn="ctr"/>
            <a:endParaRPr lang="pl-PL" dirty="0"/>
          </a:p>
        </p:txBody>
      </p:sp>
    </p:spTree>
    <p:extLst>
      <p:ext uri="{BB962C8B-B14F-4D97-AF65-F5344CB8AC3E}">
        <p14:creationId xmlns:p14="http://schemas.microsoft.com/office/powerpoint/2010/main" val="1971313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fontScale="92500" lnSpcReduction="20000"/>
          </a:bodyPr>
          <a:lstStyle/>
          <a:p>
            <a:pPr algn="ctr"/>
            <a:r>
              <a:rPr lang="pl-PL" i="1" dirty="0"/>
              <a:t>Czego nie uznajemy za utwory objęte prawem autorskim?</a:t>
            </a:r>
          </a:p>
          <a:p>
            <a:pPr algn="ctr"/>
            <a:endParaRPr lang="pl-PL" i="1" dirty="0"/>
          </a:p>
          <a:p>
            <a:r>
              <a:rPr lang="pl-PL" dirty="0"/>
              <a:t>odkrycia, idee, procedury, metody i zasady działania oraz koncepcje matematyczne.</a:t>
            </a:r>
          </a:p>
          <a:p>
            <a:r>
              <a:rPr lang="pl-PL" dirty="0"/>
              <a:t>akty normatywne lub ich urzędowe projekty;</a:t>
            </a:r>
          </a:p>
          <a:p>
            <a:r>
              <a:rPr lang="pl-PL" dirty="0"/>
              <a:t>urzędowe dokumenty, materiały, znaki i symbole;</a:t>
            </a:r>
          </a:p>
          <a:p>
            <a:r>
              <a:rPr lang="pl-PL" dirty="0"/>
              <a:t>opublikowane opisy patentowe lub ochronne;</a:t>
            </a:r>
          </a:p>
          <a:p>
            <a:r>
              <a:rPr lang="pl-PL" dirty="0"/>
              <a:t>proste informacje prasowe.</a:t>
            </a:r>
          </a:p>
          <a:p>
            <a:pPr marL="0" indent="0">
              <a:buNone/>
            </a:pPr>
            <a:r>
              <a:rPr lang="pl-PL" dirty="0"/>
              <a:t> </a:t>
            </a:r>
          </a:p>
          <a:p>
            <a:pPr algn="ctr"/>
            <a:endParaRPr lang="pl-PL" i="1" dirty="0"/>
          </a:p>
        </p:txBody>
      </p:sp>
    </p:spTree>
    <p:extLst>
      <p:ext uri="{BB962C8B-B14F-4D97-AF65-F5344CB8AC3E}">
        <p14:creationId xmlns:p14="http://schemas.microsoft.com/office/powerpoint/2010/main" val="1262787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endParaRPr lang="pl-PL" i="1" dirty="0"/>
          </a:p>
          <a:p>
            <a:pPr algn="ctr"/>
            <a:endParaRPr lang="pl-PL" i="1" dirty="0"/>
          </a:p>
          <a:p>
            <a:pPr marL="0" indent="0" algn="ctr">
              <a:buNone/>
            </a:pPr>
            <a:r>
              <a:rPr lang="pl-PL" sz="4000" b="1" dirty="0"/>
              <a:t>PODMIOT, KTÓREMU PRZYSŁUGUJE PRAWO AUTORSKIE.</a:t>
            </a:r>
          </a:p>
        </p:txBody>
      </p:sp>
    </p:spTree>
    <p:extLst>
      <p:ext uri="{BB962C8B-B14F-4D97-AF65-F5344CB8AC3E}">
        <p14:creationId xmlns:p14="http://schemas.microsoft.com/office/powerpoint/2010/main" val="913471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endParaRPr lang="pl-PL" b="1" dirty="0"/>
          </a:p>
          <a:p>
            <a:pPr marL="0" indent="0" algn="ctr">
              <a:buNone/>
            </a:pPr>
            <a:r>
              <a:rPr lang="pl-PL" b="1" dirty="0"/>
              <a:t>PODSTAWOWA ZASADA</a:t>
            </a:r>
          </a:p>
          <a:p>
            <a:pPr marL="0" indent="0" algn="ctr">
              <a:buNone/>
            </a:pPr>
            <a:endParaRPr lang="pl-PL" dirty="0"/>
          </a:p>
          <a:p>
            <a:pPr marL="0" indent="0" algn="ctr">
              <a:buNone/>
            </a:pPr>
            <a:r>
              <a:rPr lang="pl-PL" dirty="0"/>
              <a:t>Prawo autorskie przysługuje </a:t>
            </a:r>
            <a:r>
              <a:rPr lang="pl-PL" b="1" dirty="0"/>
              <a:t>twórcy</a:t>
            </a:r>
          </a:p>
          <a:p>
            <a:pPr algn="ctr"/>
            <a:endParaRPr lang="pl-PL" dirty="0"/>
          </a:p>
          <a:p>
            <a:pPr marL="0" indent="0" algn="r">
              <a:buNone/>
            </a:pPr>
            <a:r>
              <a:rPr lang="pl-PL" dirty="0"/>
              <a:t>...o ile ustawa nie stanowi inaczej.</a:t>
            </a:r>
          </a:p>
          <a:p>
            <a:pPr algn="ctr"/>
            <a:endParaRPr lang="pl-PL" i="1" dirty="0"/>
          </a:p>
        </p:txBody>
      </p:sp>
    </p:spTree>
    <p:extLst>
      <p:ext uri="{BB962C8B-B14F-4D97-AF65-F5344CB8AC3E}">
        <p14:creationId xmlns:p14="http://schemas.microsoft.com/office/powerpoint/2010/main" val="884069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marL="0" indent="0" algn="ctr">
              <a:buNone/>
            </a:pPr>
            <a:endParaRPr lang="pl-PL" i="1" dirty="0"/>
          </a:p>
          <a:p>
            <a:pPr algn="ctr"/>
            <a:r>
              <a:rPr lang="pl-PL" i="1" dirty="0"/>
              <a:t>A KTO JEST TWÓRCĄ???</a:t>
            </a:r>
          </a:p>
          <a:p>
            <a:pPr marL="0" indent="0" algn="ctr">
              <a:buNone/>
            </a:pPr>
            <a:endParaRPr lang="pl-PL" i="1" dirty="0"/>
          </a:p>
          <a:p>
            <a:r>
              <a:rPr lang="pl-PL" dirty="0"/>
              <a:t>domniemanie autorstwa – co to znaczy?</a:t>
            </a:r>
          </a:p>
          <a:p>
            <a:r>
              <a:rPr lang="pl-PL" dirty="0"/>
              <a:t>zatajenie autorstwa</a:t>
            </a:r>
          </a:p>
          <a:p>
            <a:r>
              <a:rPr lang="pl-PL" dirty="0"/>
              <a:t>współautorstwo</a:t>
            </a:r>
          </a:p>
        </p:txBody>
      </p:sp>
    </p:spTree>
    <p:extLst>
      <p:ext uri="{BB962C8B-B14F-4D97-AF65-F5344CB8AC3E}">
        <p14:creationId xmlns:p14="http://schemas.microsoft.com/office/powerpoint/2010/main" val="1002259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marL="0" indent="0" algn="ctr">
              <a:buNone/>
            </a:pPr>
            <a:endParaRPr lang="pl-PL" i="1"/>
          </a:p>
          <a:p>
            <a:pPr marL="0" indent="0" algn="ctr">
              <a:buNone/>
            </a:pPr>
            <a:endParaRPr lang="pl-PL" i="1" dirty="0"/>
          </a:p>
          <a:p>
            <a:pPr algn="ctr"/>
            <a:r>
              <a:rPr lang="pl-PL" b="1" dirty="0"/>
              <a:t>INNI UPRAWNIENI</a:t>
            </a:r>
          </a:p>
          <a:p>
            <a:pPr marL="0" indent="0" algn="ctr">
              <a:buNone/>
            </a:pPr>
            <a:endParaRPr lang="pl-PL" i="1" dirty="0"/>
          </a:p>
        </p:txBody>
      </p:sp>
    </p:spTree>
    <p:extLst>
      <p:ext uri="{BB962C8B-B14F-4D97-AF65-F5344CB8AC3E}">
        <p14:creationId xmlns:p14="http://schemas.microsoft.com/office/powerpoint/2010/main" val="4068721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lnSpcReduction="10000"/>
          </a:bodyPr>
          <a:lstStyle/>
          <a:p>
            <a:pPr algn="ctr"/>
            <a:r>
              <a:rPr lang="pl-PL" b="1" dirty="0"/>
              <a:t>utwór zbiorowy (np. encyklopedia lub publikacja periodyczna)</a:t>
            </a:r>
          </a:p>
          <a:p>
            <a:pPr marL="0" indent="0" algn="ctr">
              <a:buNone/>
            </a:pPr>
            <a:r>
              <a:rPr lang="pl-PL" dirty="0"/>
              <a:t> </a:t>
            </a:r>
          </a:p>
          <a:p>
            <a:pPr marL="0" indent="0" algn="ctr">
              <a:buNone/>
            </a:pPr>
            <a:r>
              <a:rPr lang="pl-PL" dirty="0"/>
              <a:t>producent lub wydawca</a:t>
            </a:r>
          </a:p>
          <a:p>
            <a:pPr marL="0" indent="0" algn="ctr">
              <a:buNone/>
            </a:pPr>
            <a:endParaRPr lang="pl-PL" dirty="0"/>
          </a:p>
          <a:p>
            <a:pPr marL="0" indent="0" algn="ctr">
              <a:buNone/>
            </a:pPr>
            <a:r>
              <a:rPr lang="pl-PL" dirty="0"/>
              <a:t>Prawa majątkowe</a:t>
            </a:r>
          </a:p>
          <a:p>
            <a:pPr marL="0" indent="0" algn="ctr">
              <a:buNone/>
            </a:pPr>
            <a:endParaRPr lang="pl-PL" dirty="0"/>
          </a:p>
          <a:p>
            <a:pPr marL="0" indent="0" algn="ctr">
              <a:buNone/>
            </a:pPr>
            <a:r>
              <a:rPr lang="pl-PL" dirty="0"/>
              <a:t>Prawo do tytułu </a:t>
            </a:r>
          </a:p>
          <a:p>
            <a:pPr marL="0" indent="0" algn="ctr">
              <a:buNone/>
            </a:pPr>
            <a:endParaRPr lang="pl-PL" dirty="0"/>
          </a:p>
        </p:txBody>
      </p:sp>
      <p:sp>
        <p:nvSpPr>
          <p:cNvPr id="4" name="Strzałka w dół 3"/>
          <p:cNvSpPr/>
          <p:nvPr/>
        </p:nvSpPr>
        <p:spPr>
          <a:xfrm>
            <a:off x="4067944" y="2636912"/>
            <a:ext cx="93610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Strzałka w dół 4"/>
          <p:cNvSpPr/>
          <p:nvPr/>
        </p:nvSpPr>
        <p:spPr>
          <a:xfrm>
            <a:off x="4067944" y="3645024"/>
            <a:ext cx="93610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Strzałka w dół 5"/>
          <p:cNvSpPr/>
          <p:nvPr/>
        </p:nvSpPr>
        <p:spPr>
          <a:xfrm>
            <a:off x="4211960" y="4797152"/>
            <a:ext cx="79208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326900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lnSpcReduction="10000"/>
          </a:bodyPr>
          <a:lstStyle/>
          <a:p>
            <a:pPr algn="ctr"/>
            <a:r>
              <a:rPr lang="pl-PL" b="1" dirty="0"/>
              <a:t>utwór zbiorowy (np. encyklopedia lub publikacja periodyczna</a:t>
            </a:r>
            <a:r>
              <a:rPr lang="pl-PL" dirty="0"/>
              <a:t>) </a:t>
            </a:r>
          </a:p>
          <a:p>
            <a:pPr marL="0" indent="0" algn="ctr">
              <a:buNone/>
            </a:pPr>
            <a:endParaRPr lang="pl-PL" dirty="0"/>
          </a:p>
          <a:p>
            <a:pPr marL="0" indent="0" algn="ctr">
              <a:buNone/>
            </a:pPr>
            <a:r>
              <a:rPr lang="pl-PL" dirty="0"/>
              <a:t> poszczególne części mające samodzielne</a:t>
            </a:r>
          </a:p>
          <a:p>
            <a:pPr marL="0" indent="0" algn="ctr">
              <a:buNone/>
            </a:pPr>
            <a:endParaRPr lang="pl-PL" dirty="0"/>
          </a:p>
          <a:p>
            <a:pPr marL="0" indent="0" algn="ctr">
              <a:buNone/>
            </a:pPr>
            <a:r>
              <a:rPr lang="pl-PL" dirty="0"/>
              <a:t>ich twórcy</a:t>
            </a:r>
          </a:p>
          <a:p>
            <a:pPr marL="0" indent="0" algn="ctr">
              <a:buNone/>
            </a:pPr>
            <a:endParaRPr lang="pl-PL" dirty="0"/>
          </a:p>
          <a:p>
            <a:pPr marL="0" indent="0" algn="ctr">
              <a:buNone/>
            </a:pPr>
            <a:r>
              <a:rPr lang="pl-PL" dirty="0"/>
              <a:t>prawa majątkowe i osobiste</a:t>
            </a:r>
          </a:p>
        </p:txBody>
      </p:sp>
      <p:sp>
        <p:nvSpPr>
          <p:cNvPr id="4" name="Strzałka w dół 3"/>
          <p:cNvSpPr/>
          <p:nvPr/>
        </p:nvSpPr>
        <p:spPr>
          <a:xfrm>
            <a:off x="3923928" y="2564904"/>
            <a:ext cx="115212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Strzałka w dół 4"/>
          <p:cNvSpPr/>
          <p:nvPr/>
        </p:nvSpPr>
        <p:spPr>
          <a:xfrm>
            <a:off x="4067944" y="3717032"/>
            <a:ext cx="100811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Strzałka w dół 5"/>
          <p:cNvSpPr/>
          <p:nvPr/>
        </p:nvSpPr>
        <p:spPr>
          <a:xfrm>
            <a:off x="4211960" y="4653136"/>
            <a:ext cx="720080"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533473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755576" y="1772816"/>
            <a:ext cx="8229600" cy="4525963"/>
          </a:xfrm>
        </p:spPr>
        <p:txBody>
          <a:bodyPr>
            <a:normAutofit fontScale="92500" lnSpcReduction="10000"/>
          </a:bodyPr>
          <a:lstStyle/>
          <a:p>
            <a:pPr marL="0" indent="0" algn="ctr">
              <a:buNone/>
            </a:pPr>
            <a:r>
              <a:rPr lang="pl-PL" b="1" dirty="0"/>
              <a:t>UTWÓR PRACOWNICZY</a:t>
            </a:r>
          </a:p>
          <a:p>
            <a:r>
              <a:rPr lang="pl-PL" i="1" dirty="0"/>
              <a:t>Co to jest?</a:t>
            </a:r>
          </a:p>
          <a:p>
            <a:r>
              <a:rPr lang="pl-PL" i="1" dirty="0"/>
              <a:t>Kiedy pracodawca ma prawo do utworu pracowniczego?</a:t>
            </a:r>
          </a:p>
          <a:p>
            <a:r>
              <a:rPr lang="pl-PL" i="1" dirty="0"/>
              <a:t>Jak odbywa się przyjęcie utworu przez pracodawcę (nabycie pierwotne czy wtórne)?</a:t>
            </a:r>
          </a:p>
          <a:p>
            <a:r>
              <a:rPr lang="pl-PL" i="1" dirty="0"/>
              <a:t>Jakie są konsekwencje nie rozpowszechnienia utworu przez pracodawcę?</a:t>
            </a:r>
          </a:p>
          <a:p>
            <a:r>
              <a:rPr lang="pl-PL" i="1" dirty="0"/>
              <a:t>Kto ma prawo do artefaktu?</a:t>
            </a:r>
          </a:p>
        </p:txBody>
      </p:sp>
    </p:spTree>
    <p:extLst>
      <p:ext uri="{BB962C8B-B14F-4D97-AF65-F5344CB8AC3E}">
        <p14:creationId xmlns:p14="http://schemas.microsoft.com/office/powerpoint/2010/main" val="3065204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755576" y="1772816"/>
            <a:ext cx="8229600" cy="4525963"/>
          </a:xfrm>
        </p:spPr>
        <p:txBody>
          <a:bodyPr>
            <a:normAutofit fontScale="85000" lnSpcReduction="10000"/>
          </a:bodyPr>
          <a:lstStyle/>
          <a:p>
            <a:pPr marL="457200" lvl="1" indent="0">
              <a:buNone/>
            </a:pPr>
            <a:r>
              <a:rPr lang="pl-PL" dirty="0"/>
              <a:t>Jeżeli </a:t>
            </a:r>
            <a:r>
              <a:rPr lang="pl-PL" b="1" dirty="0"/>
              <a:t>ustawa lub umowa o pracę</a:t>
            </a:r>
            <a:r>
              <a:rPr lang="pl-PL" dirty="0"/>
              <a:t> nie stanowią inaczej, </a:t>
            </a:r>
            <a:endParaRPr lang="pl-PL" sz="2000" dirty="0"/>
          </a:p>
          <a:p>
            <a:pPr marL="0" indent="0">
              <a:buNone/>
            </a:pPr>
            <a:r>
              <a:rPr lang="pl-PL" dirty="0"/>
              <a:t> </a:t>
            </a:r>
            <a:endParaRPr lang="pl-PL" sz="2400" dirty="0"/>
          </a:p>
          <a:p>
            <a:pPr marL="0" indent="0">
              <a:buNone/>
            </a:pPr>
            <a:r>
              <a:rPr lang="pl-PL" dirty="0"/>
              <a:t>pracodawca, którego pracownik stworzył </a:t>
            </a:r>
            <a:r>
              <a:rPr lang="pl-PL" b="1" dirty="0"/>
              <a:t>utwór w wyniku wykonywania obowiązków ze stosunku</a:t>
            </a:r>
            <a:r>
              <a:rPr lang="pl-PL" dirty="0"/>
              <a:t> pracy, </a:t>
            </a:r>
            <a:endParaRPr lang="pl-PL" sz="2400" dirty="0"/>
          </a:p>
          <a:p>
            <a:pPr marL="0" indent="0">
              <a:buNone/>
            </a:pPr>
            <a:r>
              <a:rPr lang="pl-PL" dirty="0"/>
              <a:t> </a:t>
            </a:r>
            <a:endParaRPr lang="pl-PL" sz="2400" dirty="0"/>
          </a:p>
          <a:p>
            <a:pPr marL="0" indent="0">
              <a:buNone/>
            </a:pPr>
            <a:r>
              <a:rPr lang="pl-PL" dirty="0"/>
              <a:t>nabywa </a:t>
            </a:r>
            <a:r>
              <a:rPr lang="pl-PL" b="1" dirty="0"/>
              <a:t>z chwilą przyjęcia</a:t>
            </a:r>
            <a:r>
              <a:rPr lang="pl-PL" dirty="0"/>
              <a:t> utworu autorskie </a:t>
            </a:r>
            <a:r>
              <a:rPr lang="pl-PL" b="1" dirty="0"/>
              <a:t>prawa majątkowe</a:t>
            </a:r>
            <a:endParaRPr lang="pl-PL" sz="2400" dirty="0"/>
          </a:p>
          <a:p>
            <a:pPr marL="0" indent="0">
              <a:buNone/>
            </a:pPr>
            <a:r>
              <a:rPr lang="pl-PL" b="1" dirty="0"/>
              <a:t> </a:t>
            </a:r>
            <a:endParaRPr lang="pl-PL" sz="2400" dirty="0"/>
          </a:p>
          <a:p>
            <a:pPr marL="0" indent="0">
              <a:buNone/>
            </a:pPr>
            <a:r>
              <a:rPr lang="pl-PL" b="1" dirty="0"/>
              <a:t> </a:t>
            </a:r>
            <a:r>
              <a:rPr lang="pl-PL" dirty="0"/>
              <a:t>w granicach wynikających z celu umowy o pracę i zgodnego zamiaru stron.</a:t>
            </a:r>
            <a:endParaRPr lang="pl-PL" sz="2400" dirty="0"/>
          </a:p>
          <a:p>
            <a:pPr marL="0" indent="0" algn="ctr">
              <a:buNone/>
            </a:pPr>
            <a:endParaRPr lang="pl-PL" i="1" dirty="0"/>
          </a:p>
        </p:txBody>
      </p:sp>
    </p:spTree>
    <p:extLst>
      <p:ext uri="{BB962C8B-B14F-4D97-AF65-F5344CB8AC3E}">
        <p14:creationId xmlns:p14="http://schemas.microsoft.com/office/powerpoint/2010/main" val="208520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endParaRPr lang="pl-PL" dirty="0"/>
          </a:p>
          <a:p>
            <a:endParaRPr lang="pl-PL" dirty="0"/>
          </a:p>
          <a:p>
            <a:pPr marL="0" indent="0" algn="ctr">
              <a:buNone/>
            </a:pPr>
            <a:r>
              <a:rPr lang="pl-PL" dirty="0"/>
              <a:t>Ustawa z dnia 4 lutego 1994 r.</a:t>
            </a:r>
          </a:p>
          <a:p>
            <a:pPr marL="0" indent="0" algn="ctr">
              <a:buNone/>
            </a:pPr>
            <a:r>
              <a:rPr lang="pl-PL" dirty="0"/>
              <a:t> </a:t>
            </a:r>
            <a:r>
              <a:rPr lang="pl-PL" i="1" dirty="0"/>
              <a:t>o prawie autorskim i prawach pokrewnych</a:t>
            </a:r>
            <a:r>
              <a:rPr lang="pl-PL" dirty="0"/>
              <a:t> </a:t>
            </a:r>
          </a:p>
          <a:p>
            <a:endParaRPr lang="pl-PL" dirty="0"/>
          </a:p>
        </p:txBody>
      </p:sp>
    </p:spTree>
    <p:extLst>
      <p:ext uri="{BB962C8B-B14F-4D97-AF65-F5344CB8AC3E}">
        <p14:creationId xmlns:p14="http://schemas.microsoft.com/office/powerpoint/2010/main" val="1326870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UTWÓR PRACOWNICZY</a:t>
            </a:r>
          </a:p>
          <a:p>
            <a:pPr algn="ctr"/>
            <a:endParaRPr lang="pl-PL" b="1" dirty="0"/>
          </a:p>
          <a:p>
            <a:r>
              <a:rPr lang="pl-PL" dirty="0"/>
              <a:t>Problem programu komputerowego stworzonego przez pracownika</a:t>
            </a:r>
          </a:p>
        </p:txBody>
      </p:sp>
    </p:spTree>
    <p:extLst>
      <p:ext uri="{BB962C8B-B14F-4D97-AF65-F5344CB8AC3E}">
        <p14:creationId xmlns:p14="http://schemas.microsoft.com/office/powerpoint/2010/main" val="3770852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UTWÓR NAUKOWY</a:t>
            </a:r>
          </a:p>
          <a:p>
            <a:pPr algn="ctr"/>
            <a:endParaRPr lang="pl-PL" b="1" dirty="0"/>
          </a:p>
          <a:p>
            <a:r>
              <a:rPr lang="pl-PL" i="1" dirty="0"/>
              <a:t>Jakie prawa  do utworu naukowego pracownika przysługują pracodawcy - instytucji naukowej?</a:t>
            </a:r>
          </a:p>
        </p:txBody>
      </p:sp>
    </p:spTree>
    <p:extLst>
      <p:ext uri="{BB962C8B-B14F-4D97-AF65-F5344CB8AC3E}">
        <p14:creationId xmlns:p14="http://schemas.microsoft.com/office/powerpoint/2010/main" val="761209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92500" lnSpcReduction="20000"/>
          </a:bodyPr>
          <a:lstStyle/>
          <a:p>
            <a:pPr algn="ctr"/>
            <a:r>
              <a:rPr lang="pl-PL" b="1" dirty="0"/>
              <a:t>Przywilej pierwszej publikacji pracy dyplomowej studenta</a:t>
            </a:r>
          </a:p>
          <a:p>
            <a:pPr marL="0" indent="0">
              <a:buNone/>
            </a:pPr>
            <a:r>
              <a:rPr lang="pl-PL" dirty="0"/>
              <a:t>- podmiot uprawniony – uczelnia,</a:t>
            </a:r>
          </a:p>
          <a:p>
            <a:pPr marL="0" indent="0">
              <a:buNone/>
            </a:pPr>
            <a:r>
              <a:rPr lang="pl-PL" dirty="0"/>
              <a:t>- pierwszeństwo w opublikowaniu pracy dyplomowej studenta,</a:t>
            </a:r>
          </a:p>
          <a:p>
            <a:pPr marL="0" indent="0" algn="just">
              <a:buNone/>
            </a:pPr>
            <a:r>
              <a:rPr lang="pl-PL" dirty="0"/>
              <a:t>- jeżeli uczelnia nie opublikowała pracy dyplomowej w terminie 6 miesięcy od dnia jej obrony, autor może ją opublikować, chyba że praca jest częścią utworu zbiorowego,</a:t>
            </a:r>
          </a:p>
          <a:p>
            <a:pPr marL="0" indent="0" algn="just">
              <a:buNone/>
            </a:pPr>
            <a:r>
              <a:rPr lang="pl-PL" dirty="0"/>
              <a:t> </a:t>
            </a:r>
          </a:p>
          <a:p>
            <a:pPr algn="ctr"/>
            <a:endParaRPr lang="pl-PL" i="1" dirty="0"/>
          </a:p>
        </p:txBody>
      </p:sp>
    </p:spTree>
    <p:extLst>
      <p:ext uri="{BB962C8B-B14F-4D97-AF65-F5344CB8AC3E}">
        <p14:creationId xmlns:p14="http://schemas.microsoft.com/office/powerpoint/2010/main" val="1215754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algn="ctr"/>
            <a:r>
              <a:rPr lang="pl-PL" b="1" dirty="0"/>
              <a:t>Prawo korzystania z pracy dyplomowej studenta oraz utworów doktoranta</a:t>
            </a:r>
          </a:p>
          <a:p>
            <a:r>
              <a:rPr lang="pl-PL" dirty="0"/>
              <a:t>Podmiot uprawniony: np. uczelnie, instytuty PAN, instytuty badawcze, właściwy minister</a:t>
            </a:r>
          </a:p>
          <a:p>
            <a:r>
              <a:rPr lang="pl-PL" dirty="0"/>
              <a:t>Bez zgody  autora i wynagrodzenia</a:t>
            </a:r>
          </a:p>
          <a:p>
            <a:r>
              <a:rPr lang="pl-PL" dirty="0"/>
              <a:t>Dla celów naukowych, organizacyjnych, dokumentacyjnych, archiwizacyjnych oraz </a:t>
            </a:r>
            <a:r>
              <a:rPr lang="pl-PL" dirty="0" err="1"/>
              <a:t>antyplagiatowych</a:t>
            </a:r>
            <a:r>
              <a:rPr lang="pl-PL" dirty="0"/>
              <a:t>, </a:t>
            </a:r>
          </a:p>
          <a:p>
            <a:pPr algn="ctr"/>
            <a:endParaRPr lang="pl-PL" i="1" dirty="0"/>
          </a:p>
        </p:txBody>
      </p:sp>
    </p:spTree>
    <p:extLst>
      <p:ext uri="{BB962C8B-B14F-4D97-AF65-F5344CB8AC3E}">
        <p14:creationId xmlns:p14="http://schemas.microsoft.com/office/powerpoint/2010/main" val="40681050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i="1" dirty="0"/>
          </a:p>
          <a:p>
            <a:pPr marL="0" indent="0" algn="ctr">
              <a:buNone/>
            </a:pPr>
            <a:endParaRPr lang="pl-PL" b="1" dirty="0"/>
          </a:p>
          <a:p>
            <a:pPr marL="0" indent="0" algn="ctr">
              <a:buNone/>
            </a:pPr>
            <a:r>
              <a:rPr lang="pl-PL" b="1" dirty="0"/>
              <a:t>ZAKRES PRAW AUTORSKICH</a:t>
            </a:r>
          </a:p>
        </p:txBody>
      </p:sp>
    </p:spTree>
    <p:extLst>
      <p:ext uri="{BB962C8B-B14F-4D97-AF65-F5344CB8AC3E}">
        <p14:creationId xmlns:p14="http://schemas.microsoft.com/office/powerpoint/2010/main" val="3840561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i="1" dirty="0"/>
          </a:p>
          <a:p>
            <a:pPr marL="0" indent="0" algn="ctr">
              <a:buNone/>
            </a:pPr>
            <a:r>
              <a:rPr lang="pl-PL" b="1" dirty="0"/>
              <a:t>PRAWA  AUTORSKIE</a:t>
            </a:r>
          </a:p>
          <a:p>
            <a:pPr marL="0" indent="0" algn="ctr">
              <a:buNone/>
            </a:pPr>
            <a:r>
              <a:rPr lang="pl-PL" b="1" dirty="0"/>
              <a:t>  </a:t>
            </a:r>
          </a:p>
          <a:p>
            <a:pPr marL="0" indent="0" algn="ctr">
              <a:buNone/>
            </a:pPr>
            <a:endParaRPr lang="pl-PL" b="1" dirty="0"/>
          </a:p>
          <a:p>
            <a:pPr marL="0" indent="0" algn="ctr">
              <a:buNone/>
            </a:pPr>
            <a:r>
              <a:rPr lang="pl-PL" b="1" dirty="0"/>
              <a:t>OSOBISTE                                       MAJĄTKOWE</a:t>
            </a:r>
          </a:p>
        </p:txBody>
      </p:sp>
      <p:cxnSp>
        <p:nvCxnSpPr>
          <p:cNvPr id="5" name="Łącznik prosty ze strzałką 4"/>
          <p:cNvCxnSpPr/>
          <p:nvPr/>
        </p:nvCxnSpPr>
        <p:spPr>
          <a:xfrm flipH="1">
            <a:off x="2195736" y="2780928"/>
            <a:ext cx="2232248" cy="1152128"/>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7" name="Łącznik prosty ze strzałką 6"/>
          <p:cNvCxnSpPr/>
          <p:nvPr/>
        </p:nvCxnSpPr>
        <p:spPr>
          <a:xfrm>
            <a:off x="4427984" y="2780928"/>
            <a:ext cx="2304256" cy="115212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046141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lgn="ctr">
              <a:buNone/>
            </a:pPr>
            <a:endParaRPr lang="pl-PL" b="1" dirty="0"/>
          </a:p>
        </p:txBody>
      </p:sp>
    </p:spTree>
    <p:extLst>
      <p:ext uri="{BB962C8B-B14F-4D97-AF65-F5344CB8AC3E}">
        <p14:creationId xmlns:p14="http://schemas.microsoft.com/office/powerpoint/2010/main" val="163485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lgn="ctr">
              <a:buNone/>
            </a:pPr>
            <a:endParaRPr lang="pl-PL" b="1" dirty="0"/>
          </a:p>
        </p:txBody>
      </p:sp>
    </p:spTree>
    <p:extLst>
      <p:ext uri="{BB962C8B-B14F-4D97-AF65-F5344CB8AC3E}">
        <p14:creationId xmlns:p14="http://schemas.microsoft.com/office/powerpoint/2010/main" val="995840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buNone/>
            </a:pPr>
            <a:r>
              <a:rPr lang="pl-PL" dirty="0"/>
              <a:t>3) nienaruszalności treści i formy utworu oraz jego rzetelnego wykorzystania;</a:t>
            </a:r>
          </a:p>
        </p:txBody>
      </p:sp>
    </p:spTree>
    <p:extLst>
      <p:ext uri="{BB962C8B-B14F-4D97-AF65-F5344CB8AC3E}">
        <p14:creationId xmlns:p14="http://schemas.microsoft.com/office/powerpoint/2010/main" val="69922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92500" lnSpcReduction="20000"/>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buNone/>
            </a:pPr>
            <a:r>
              <a:rPr lang="pl-PL" dirty="0"/>
              <a:t>3) nienaruszalności treści i formy utworu oraz jego rzetelnego wykorzystania;</a:t>
            </a:r>
          </a:p>
          <a:p>
            <a:pPr marL="0" indent="0">
              <a:buNone/>
            </a:pPr>
            <a:r>
              <a:rPr lang="pl-PL" dirty="0"/>
              <a:t>4) decydowania o pierwszym udostępnieniu utworu publiczności;</a:t>
            </a:r>
          </a:p>
          <a:p>
            <a:pPr marL="0" indent="0" algn="ctr">
              <a:buNone/>
            </a:pPr>
            <a:endParaRPr lang="pl-PL" b="1" dirty="0"/>
          </a:p>
        </p:txBody>
      </p:sp>
    </p:spTree>
    <p:extLst>
      <p:ext uri="{BB962C8B-B14F-4D97-AF65-F5344CB8AC3E}">
        <p14:creationId xmlns:p14="http://schemas.microsoft.com/office/powerpoint/2010/main" val="2311656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pPr marL="0" indent="0">
              <a:buNone/>
            </a:pPr>
            <a:endParaRPr lang="pl-PL" dirty="0"/>
          </a:p>
          <a:p>
            <a:pPr marL="0" indent="0" algn="ctr">
              <a:buNone/>
            </a:pPr>
            <a:r>
              <a:rPr lang="pl-PL" i="1" dirty="0"/>
              <a:t>Co jest podstawowym przedmiotem prawa autorskiego?</a:t>
            </a:r>
          </a:p>
          <a:p>
            <a:pPr marL="0" indent="0" algn="ctr">
              <a:buNone/>
            </a:pPr>
            <a:endParaRPr lang="pl-PL" dirty="0"/>
          </a:p>
          <a:p>
            <a:pPr marL="0" indent="0" algn="ctr">
              <a:buNone/>
            </a:pPr>
            <a:endParaRPr lang="pl-PL" dirty="0"/>
          </a:p>
          <a:p>
            <a:pPr marL="0" indent="0" algn="ctr">
              <a:buNone/>
            </a:pPr>
            <a:r>
              <a:rPr lang="pl-PL" dirty="0"/>
              <a:t>Jest nim utwór.</a:t>
            </a:r>
          </a:p>
        </p:txBody>
      </p:sp>
      <p:sp>
        <p:nvSpPr>
          <p:cNvPr id="4" name="Strzałka w dół 3"/>
          <p:cNvSpPr/>
          <p:nvPr/>
        </p:nvSpPr>
        <p:spPr>
          <a:xfrm>
            <a:off x="3995936" y="3419427"/>
            <a:ext cx="1080120"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5924697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85000" lnSpcReduction="10000"/>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buNone/>
            </a:pPr>
            <a:r>
              <a:rPr lang="pl-PL" dirty="0"/>
              <a:t>3) nienaruszalności treści i formy utworu oraz jego rzetelnego wykorzystania;</a:t>
            </a:r>
          </a:p>
          <a:p>
            <a:pPr marL="0" indent="0">
              <a:buNone/>
            </a:pPr>
            <a:r>
              <a:rPr lang="pl-PL" dirty="0"/>
              <a:t>4) decydowania o pierwszym udostępnieniu utworu publiczności;</a:t>
            </a:r>
          </a:p>
          <a:p>
            <a:pPr marL="0" indent="0">
              <a:buNone/>
            </a:pPr>
            <a:r>
              <a:rPr lang="pl-PL" dirty="0"/>
              <a:t>5) nadzoru nad sposobem korzystania z utworu.</a:t>
            </a:r>
          </a:p>
          <a:p>
            <a:pPr marL="0" indent="0" algn="ctr">
              <a:buNone/>
            </a:pPr>
            <a:endParaRPr lang="pl-PL" b="1" dirty="0"/>
          </a:p>
        </p:txBody>
      </p:sp>
    </p:spTree>
    <p:extLst>
      <p:ext uri="{BB962C8B-B14F-4D97-AF65-F5344CB8AC3E}">
        <p14:creationId xmlns:p14="http://schemas.microsoft.com/office/powerpoint/2010/main" val="1818808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r>
              <a:rPr lang="pl-PL" b="1" dirty="0"/>
              <a:t>PRAWA OSOBISTE</a:t>
            </a:r>
          </a:p>
          <a:p>
            <a:pPr marL="0" indent="0" algn="ctr">
              <a:buNone/>
            </a:pPr>
            <a:endParaRPr lang="pl-PL" b="1" dirty="0"/>
          </a:p>
          <a:p>
            <a:pPr marL="0" indent="0" algn="ctr">
              <a:buNone/>
            </a:pPr>
            <a:endParaRPr lang="pl-PL" b="1" dirty="0"/>
          </a:p>
          <a:p>
            <a:pPr marL="0" indent="0" algn="ctr">
              <a:buNone/>
            </a:pPr>
            <a:r>
              <a:rPr lang="pl-PL" b="1" dirty="0"/>
              <a:t>NIEOGRANICZONE W CZASIE!</a:t>
            </a:r>
          </a:p>
        </p:txBody>
      </p:sp>
      <p:sp>
        <p:nvSpPr>
          <p:cNvPr id="4" name="Strzałka w dół 3"/>
          <p:cNvSpPr/>
          <p:nvPr/>
        </p:nvSpPr>
        <p:spPr>
          <a:xfrm>
            <a:off x="4175956" y="2780928"/>
            <a:ext cx="79208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8431210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a:t>
            </a:r>
          </a:p>
          <a:p>
            <a:pPr marL="0" indent="0">
              <a:buNone/>
            </a:pPr>
            <a:r>
              <a:rPr lang="pl-PL" dirty="0"/>
              <a:t>Jeżeli ustawa nie stanowi inaczej, twórcy przysługuje wyłączne prawo do:</a:t>
            </a:r>
          </a:p>
          <a:p>
            <a:pPr>
              <a:buFontTx/>
              <a:buChar char="-"/>
            </a:pPr>
            <a:r>
              <a:rPr lang="pl-PL" dirty="0"/>
              <a:t>korzystania z utworu i rozporządzania nim na wszystkich polach eksploatacji oraz </a:t>
            </a:r>
          </a:p>
          <a:p>
            <a:pPr>
              <a:buFontTx/>
              <a:buChar char="-"/>
            </a:pPr>
            <a:r>
              <a:rPr lang="pl-PL" dirty="0"/>
              <a:t>do wynagrodzenia za korzystanie z utworu.</a:t>
            </a:r>
          </a:p>
          <a:p>
            <a:pPr marL="0" indent="0" algn="ctr">
              <a:buNone/>
            </a:pPr>
            <a:endParaRPr lang="pl-PL" b="1" dirty="0"/>
          </a:p>
        </p:txBody>
      </p:sp>
    </p:spTree>
    <p:extLst>
      <p:ext uri="{BB962C8B-B14F-4D97-AF65-F5344CB8AC3E}">
        <p14:creationId xmlns:p14="http://schemas.microsoft.com/office/powerpoint/2010/main" val="1563509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a:t>
            </a:r>
          </a:p>
          <a:p>
            <a:pPr marL="0" indent="0" algn="ctr">
              <a:buNone/>
            </a:pPr>
            <a:r>
              <a:rPr lang="pl-PL" dirty="0"/>
              <a:t>PAMIĘTAMY : </a:t>
            </a:r>
          </a:p>
          <a:p>
            <a:pPr marL="0" indent="0" algn="ctr">
              <a:buNone/>
            </a:pPr>
            <a:r>
              <a:rPr lang="pl-PL" dirty="0"/>
              <a:t>ustawa może przewidywać, że prawa majątkowe w określonych sytuacjach służą innemu podmiotowi np. pracodawcy, producentowi, wydawcy itd.</a:t>
            </a:r>
            <a:endParaRPr lang="pl-PL" b="1" dirty="0"/>
          </a:p>
        </p:txBody>
      </p:sp>
    </p:spTree>
    <p:extLst>
      <p:ext uri="{BB962C8B-B14F-4D97-AF65-F5344CB8AC3E}">
        <p14:creationId xmlns:p14="http://schemas.microsoft.com/office/powerpoint/2010/main" val="12093234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 – POLA EKSPLOATACJI</a:t>
            </a:r>
          </a:p>
          <a:p>
            <a:pPr marL="0" indent="0" algn="ctr">
              <a:buNone/>
            </a:pPr>
            <a:endParaRPr lang="pl-PL" b="1" dirty="0"/>
          </a:p>
          <a:p>
            <a:pPr marL="0" indent="0">
              <a:buNone/>
            </a:pPr>
            <a:r>
              <a:rPr lang="pl-PL" dirty="0"/>
              <a:t>1)  wytwarzanie określoną techniką egzemplarzy utworu, </a:t>
            </a:r>
          </a:p>
          <a:p>
            <a:pPr marL="0" indent="0">
              <a:buNone/>
            </a:pPr>
            <a:endParaRPr lang="pl-PL" dirty="0"/>
          </a:p>
          <a:p>
            <a:pPr marL="0" indent="0" algn="ctr">
              <a:buNone/>
            </a:pPr>
            <a:endParaRPr lang="pl-PL" b="1" dirty="0"/>
          </a:p>
        </p:txBody>
      </p:sp>
    </p:spTree>
    <p:extLst>
      <p:ext uri="{BB962C8B-B14F-4D97-AF65-F5344CB8AC3E}">
        <p14:creationId xmlns:p14="http://schemas.microsoft.com/office/powerpoint/2010/main" val="2492457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 – POLA EKSPLOATACJI</a:t>
            </a:r>
          </a:p>
          <a:p>
            <a:pPr marL="0" indent="0" algn="ctr">
              <a:buNone/>
            </a:pPr>
            <a:endParaRPr lang="pl-PL" b="1" dirty="0"/>
          </a:p>
          <a:p>
            <a:pPr marL="0" indent="0">
              <a:buNone/>
            </a:pPr>
            <a:r>
              <a:rPr lang="pl-PL" dirty="0"/>
              <a:t>2) wprowadzanie do obrotu, użyczenie lub najem oryginału albo egzemplarzy;</a:t>
            </a:r>
          </a:p>
          <a:p>
            <a:pPr marL="0" indent="0">
              <a:buNone/>
            </a:pPr>
            <a:endParaRPr lang="pl-PL" dirty="0"/>
          </a:p>
          <a:p>
            <a:pPr marL="0" indent="0" algn="ctr">
              <a:buNone/>
            </a:pPr>
            <a:endParaRPr lang="pl-PL" b="1" dirty="0"/>
          </a:p>
        </p:txBody>
      </p:sp>
    </p:spTree>
    <p:extLst>
      <p:ext uri="{BB962C8B-B14F-4D97-AF65-F5344CB8AC3E}">
        <p14:creationId xmlns:p14="http://schemas.microsoft.com/office/powerpoint/2010/main" val="3553292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 – POLA EKSPLOATACJI</a:t>
            </a:r>
          </a:p>
          <a:p>
            <a:pPr marL="0" indent="0" algn="ctr">
              <a:buNone/>
            </a:pPr>
            <a:endParaRPr lang="pl-PL" b="1" dirty="0"/>
          </a:p>
          <a:p>
            <a:pPr marL="0" indent="0">
              <a:buNone/>
            </a:pPr>
            <a:r>
              <a:rPr lang="pl-PL" dirty="0"/>
              <a:t>3) publiczne wykonanie, wystawienie, wyświetlenie, odtworzenie oraz nadawanie i reemitowanie, a także publiczne udostępnianie utworu w taki sposób, aby każdy mógł mieć do niego dostęp w miejscu i w czasie przez siebie wybranym.</a:t>
            </a:r>
          </a:p>
          <a:p>
            <a:pPr marL="0" indent="0" algn="ctr">
              <a:buNone/>
            </a:pPr>
            <a:endParaRPr lang="pl-PL" b="1" dirty="0"/>
          </a:p>
        </p:txBody>
      </p:sp>
    </p:spTree>
    <p:extLst>
      <p:ext uri="{BB962C8B-B14F-4D97-AF65-F5344CB8AC3E}">
        <p14:creationId xmlns:p14="http://schemas.microsoft.com/office/powerpoint/2010/main" val="26220388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r>
              <a:rPr lang="pl-PL" b="1" dirty="0"/>
              <a:t>PRAWA MAJĄTKOWE </a:t>
            </a:r>
          </a:p>
          <a:p>
            <a:pPr marL="0" indent="0" algn="ctr">
              <a:buNone/>
            </a:pPr>
            <a:endParaRPr lang="pl-PL" b="1" dirty="0"/>
          </a:p>
          <a:p>
            <a:pPr marL="0" indent="0" algn="ctr">
              <a:buNone/>
            </a:pPr>
            <a:endParaRPr lang="pl-PL" b="1" dirty="0"/>
          </a:p>
          <a:p>
            <a:pPr marL="0" indent="0" algn="ctr">
              <a:buNone/>
            </a:pPr>
            <a:r>
              <a:rPr lang="pl-PL" b="1" dirty="0"/>
              <a:t>OGRANICZONE W CZASIE!</a:t>
            </a:r>
          </a:p>
          <a:p>
            <a:pPr marL="0" indent="0" algn="ctr">
              <a:buNone/>
            </a:pPr>
            <a:endParaRPr lang="pl-PL" b="1" dirty="0"/>
          </a:p>
          <a:p>
            <a:pPr marL="0" indent="0" algn="ctr">
              <a:buNone/>
            </a:pPr>
            <a:endParaRPr lang="pl-PL" b="1" dirty="0"/>
          </a:p>
        </p:txBody>
      </p:sp>
      <p:sp>
        <p:nvSpPr>
          <p:cNvPr id="4" name="Strzałka w dół 3"/>
          <p:cNvSpPr/>
          <p:nvPr/>
        </p:nvSpPr>
        <p:spPr>
          <a:xfrm>
            <a:off x="3995936" y="2780928"/>
            <a:ext cx="936104"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0702770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r>
              <a:rPr lang="pl-PL" dirty="0"/>
              <a:t>Zasada: autorskie prawa majątkowe gasną                 z upływem lat siedemdziesięciu.</a:t>
            </a:r>
          </a:p>
          <a:p>
            <a:pPr marL="0" indent="0" algn="ctr">
              <a:buNone/>
            </a:pPr>
            <a:endParaRPr lang="pl-PL" b="1" dirty="0"/>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13171086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OCHRONA PRAW AUTORSKICH</a:t>
            </a:r>
          </a:p>
        </p:txBody>
      </p:sp>
    </p:spTree>
    <p:extLst>
      <p:ext uri="{BB962C8B-B14F-4D97-AF65-F5344CB8AC3E}">
        <p14:creationId xmlns:p14="http://schemas.microsoft.com/office/powerpoint/2010/main" val="22493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r>
              <a:rPr lang="pl-PL" dirty="0"/>
              <a:t>każdy przejaw działalności twórczej,</a:t>
            </a:r>
          </a:p>
          <a:p>
            <a:r>
              <a:rPr lang="pl-PL" dirty="0"/>
              <a:t>o indywidualnym charakterze, </a:t>
            </a:r>
          </a:p>
          <a:p>
            <a:r>
              <a:rPr lang="pl-PL" dirty="0"/>
              <a:t>ustalony w jakiejkolwiek postaci, </a:t>
            </a:r>
          </a:p>
          <a:p>
            <a:r>
              <a:rPr lang="pl-PL" dirty="0"/>
              <a:t>niezależnie od wartości, przeznaczenia</a:t>
            </a:r>
          </a:p>
          <a:p>
            <a:pPr marL="0" indent="0">
              <a:buNone/>
            </a:pPr>
            <a:r>
              <a:rPr lang="pl-PL" dirty="0"/>
              <a:t> i sposobu wyrażenia…</a:t>
            </a:r>
          </a:p>
          <a:p>
            <a:endParaRPr lang="pl-PL" dirty="0"/>
          </a:p>
          <a:p>
            <a:pPr algn="r"/>
            <a:r>
              <a:rPr lang="pl-PL" dirty="0"/>
              <a:t>CZYLI NA PRZYKŁAD….</a:t>
            </a:r>
          </a:p>
        </p:txBody>
      </p:sp>
    </p:spTree>
    <p:extLst>
      <p:ext uri="{BB962C8B-B14F-4D97-AF65-F5344CB8AC3E}">
        <p14:creationId xmlns:p14="http://schemas.microsoft.com/office/powerpoint/2010/main" val="24643542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OCHRONA PRAW AUTORSKICH </a:t>
            </a:r>
          </a:p>
          <a:p>
            <a:pPr marL="0" indent="0" algn="ctr">
              <a:buNone/>
            </a:pPr>
            <a:r>
              <a:rPr lang="pl-PL" b="1" dirty="0"/>
              <a:t>OSOBISTYCH</a:t>
            </a:r>
          </a:p>
        </p:txBody>
      </p:sp>
    </p:spTree>
    <p:extLst>
      <p:ext uri="{BB962C8B-B14F-4D97-AF65-F5344CB8AC3E}">
        <p14:creationId xmlns:p14="http://schemas.microsoft.com/office/powerpoint/2010/main" val="11654839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77500" lnSpcReduction="20000"/>
          </a:bodyPr>
          <a:lstStyle/>
          <a:p>
            <a:pPr marL="0" indent="0" algn="ctr">
              <a:buNone/>
            </a:pPr>
            <a:r>
              <a:rPr lang="pl-PL" dirty="0"/>
              <a:t>Twórca, którego </a:t>
            </a:r>
            <a:r>
              <a:rPr lang="pl-PL" b="1" dirty="0"/>
              <a:t>autorskie prawa osobiste</a:t>
            </a:r>
            <a:r>
              <a:rPr lang="pl-PL" dirty="0"/>
              <a:t> zostały zagrożone lub naruszone cudzym działaniem, może żądać :</a:t>
            </a:r>
          </a:p>
          <a:p>
            <a:pPr marL="0" indent="0" algn="ctr">
              <a:buNone/>
            </a:pPr>
            <a:endParaRPr lang="pl-PL" dirty="0"/>
          </a:p>
          <a:p>
            <a:r>
              <a:rPr lang="pl-PL" u="sng" dirty="0"/>
              <a:t>zaniechania</a:t>
            </a:r>
            <a:r>
              <a:rPr lang="pl-PL" dirty="0"/>
              <a:t> tego działania,  </a:t>
            </a:r>
          </a:p>
          <a:p>
            <a:r>
              <a:rPr lang="pl-PL" u="sng" dirty="0"/>
              <a:t>usunięcia skutków </a:t>
            </a:r>
            <a:r>
              <a:rPr lang="pl-PL" dirty="0"/>
              <a:t>dokonanego naruszenia , w szczególności złożenia publiczne oświadczenie o odpowiedniej treści i formie,</a:t>
            </a:r>
          </a:p>
          <a:p>
            <a:r>
              <a:rPr lang="pl-PL" dirty="0"/>
              <a:t>jeżeli naruszenie było zawinione, sąd może przyznać twórcy </a:t>
            </a:r>
            <a:r>
              <a:rPr lang="pl-PL" u="sng" dirty="0"/>
              <a:t>odpowiednią sumę pieniężną tytułem zadośćuczynienia za doznaną krzywdę </a:t>
            </a:r>
            <a:r>
              <a:rPr lang="pl-PL" dirty="0"/>
              <a:t>lub - na żądanie twórcy - zobowiązać sprawcę, aby uiścił odpowiednią sumę pieniężną na wskazany przez twórcę cel społeczny.</a:t>
            </a:r>
          </a:p>
          <a:p>
            <a:pPr marL="0" indent="0" algn="ctr">
              <a:buNone/>
            </a:pPr>
            <a:endParaRPr lang="pl-PL" b="1" dirty="0"/>
          </a:p>
        </p:txBody>
      </p:sp>
    </p:spTree>
    <p:extLst>
      <p:ext uri="{BB962C8B-B14F-4D97-AF65-F5344CB8AC3E}">
        <p14:creationId xmlns:p14="http://schemas.microsoft.com/office/powerpoint/2010/main" val="8917569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92500"/>
          </a:bodyPr>
          <a:lstStyle/>
          <a:p>
            <a:pPr marL="0" indent="0" algn="ctr">
              <a:buNone/>
            </a:pPr>
            <a:r>
              <a:rPr lang="pl-PL" dirty="0"/>
              <a:t>Twórca, którego </a:t>
            </a:r>
            <a:r>
              <a:rPr lang="pl-PL" b="1" dirty="0"/>
              <a:t>autorskie prawa majątkowe </a:t>
            </a:r>
            <a:r>
              <a:rPr lang="pl-PL" dirty="0"/>
              <a:t>zostały naruszone cudzym działaniem, może żądać: </a:t>
            </a:r>
          </a:p>
          <a:p>
            <a:r>
              <a:rPr lang="pl-PL" dirty="0"/>
              <a:t>zaniechania naruszania,</a:t>
            </a:r>
          </a:p>
          <a:p>
            <a:r>
              <a:rPr lang="pl-PL" dirty="0"/>
              <a:t>usunięcia skutków naruszenia,</a:t>
            </a:r>
          </a:p>
          <a:p>
            <a:r>
              <a:rPr lang="pl-PL" dirty="0"/>
              <a:t>naprawienia wyrządzonej szkody,</a:t>
            </a:r>
          </a:p>
          <a:p>
            <a:r>
              <a:rPr lang="pl-PL" dirty="0"/>
              <a:t>wydania uzyskanych korzyści,</a:t>
            </a:r>
          </a:p>
          <a:p>
            <a:r>
              <a:rPr lang="pl-PL" dirty="0"/>
              <a:t>publicznego oświadczenia o naruszeniu cudzych praw autorskich</a:t>
            </a:r>
          </a:p>
          <a:p>
            <a:pPr marL="0" indent="0">
              <a:buNone/>
            </a:pPr>
            <a:endParaRPr lang="pl-PL" dirty="0"/>
          </a:p>
        </p:txBody>
      </p:sp>
    </p:spTree>
    <p:extLst>
      <p:ext uri="{BB962C8B-B14F-4D97-AF65-F5344CB8AC3E}">
        <p14:creationId xmlns:p14="http://schemas.microsoft.com/office/powerpoint/2010/main" val="35388639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lnSpcReduction="10000"/>
          </a:bodyPr>
          <a:lstStyle/>
          <a:p>
            <a:pPr marL="0" indent="0" algn="ctr">
              <a:buNone/>
            </a:pPr>
            <a:r>
              <a:rPr lang="pl-PL" b="1" dirty="0"/>
              <a:t>Inne konsekwencje  naruszenia autorskich praw majątkowych </a:t>
            </a:r>
          </a:p>
          <a:p>
            <a:pPr marL="0" indent="0" algn="ctr">
              <a:buNone/>
            </a:pPr>
            <a:r>
              <a:rPr lang="pl-PL" dirty="0"/>
              <a:t>na wniosek pokrzywdzonego </a:t>
            </a:r>
            <a:endParaRPr lang="pl-PL" b="1" dirty="0"/>
          </a:p>
          <a:p>
            <a:pPr marL="0" indent="0" algn="just">
              <a:buNone/>
            </a:pPr>
            <a:r>
              <a:rPr lang="pl-PL" dirty="0"/>
              <a:t>Orzeczenie o  wycofaniu z obrotu, przyznaniu uprawnionemu na poczet należnego odszkodowania lub zniszczeniu </a:t>
            </a:r>
            <a:r>
              <a:rPr lang="pl-PL" u="sng" dirty="0"/>
              <a:t>przedmiotów praw autorskich wytworzonych z naruszaniem prawa</a:t>
            </a:r>
            <a:r>
              <a:rPr lang="pl-PL" dirty="0"/>
              <a:t>, </a:t>
            </a:r>
            <a:r>
              <a:rPr lang="pl-PL" u="sng" dirty="0"/>
              <a:t>środków i materiałów i urządzeń służących do naruszenia prawa</a:t>
            </a:r>
            <a:r>
              <a:rPr lang="pl-PL" dirty="0"/>
              <a:t>.</a:t>
            </a:r>
            <a:endParaRPr lang="pl-PL" b="1" dirty="0"/>
          </a:p>
        </p:txBody>
      </p:sp>
    </p:spTree>
    <p:extLst>
      <p:ext uri="{BB962C8B-B14F-4D97-AF65-F5344CB8AC3E}">
        <p14:creationId xmlns:p14="http://schemas.microsoft.com/office/powerpoint/2010/main" val="835725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DOZWOLONY UŻYTEK UTWORÓW CHRONIONYCH</a:t>
            </a:r>
          </a:p>
        </p:txBody>
      </p:sp>
    </p:spTree>
    <p:extLst>
      <p:ext uri="{BB962C8B-B14F-4D97-AF65-F5344CB8AC3E}">
        <p14:creationId xmlns:p14="http://schemas.microsoft.com/office/powerpoint/2010/main" val="36576713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Dozwolony użytek osobisty</a:t>
            </a:r>
          </a:p>
          <a:p>
            <a:pPr marL="0" indent="0" algn="ctr">
              <a:buNone/>
            </a:pPr>
            <a:endParaRPr lang="pl-PL" b="1" dirty="0"/>
          </a:p>
          <a:p>
            <a:pPr algn="ctr"/>
            <a:r>
              <a:rPr lang="pl-PL" dirty="0"/>
              <a:t>nieodpłatne korzystanie z już rozpowszechnionego utworu w zakresie </a:t>
            </a:r>
            <a:r>
              <a:rPr lang="pl-PL" u="sng" dirty="0"/>
              <a:t>własnego użytku osobistego </a:t>
            </a:r>
            <a:endParaRPr lang="pl-PL" dirty="0"/>
          </a:p>
        </p:txBody>
      </p:sp>
    </p:spTree>
    <p:extLst>
      <p:ext uri="{BB962C8B-B14F-4D97-AF65-F5344CB8AC3E}">
        <p14:creationId xmlns:p14="http://schemas.microsoft.com/office/powerpoint/2010/main" val="614151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Dozwolony użytek osobisty</a:t>
            </a:r>
          </a:p>
          <a:p>
            <a:pPr marL="0" indent="0" algn="ctr">
              <a:buNone/>
            </a:pPr>
            <a:endParaRPr lang="pl-PL" b="1" dirty="0"/>
          </a:p>
          <a:p>
            <a:pPr algn="ctr"/>
            <a:r>
              <a:rPr lang="pl-PL" dirty="0"/>
              <a:t>nieodpłatne korzystanie z pojedynczych egzemplarzy utworów przez krąg osób pozostających </a:t>
            </a:r>
            <a:r>
              <a:rPr lang="pl-PL" u="sng" dirty="0"/>
              <a:t>w związku osobistym</a:t>
            </a:r>
            <a:r>
              <a:rPr lang="pl-PL" dirty="0"/>
              <a:t>,                         w szczególności pokrewieństwa, powinowactwa lub stosunku towarzyskiego,</a:t>
            </a:r>
            <a:endParaRPr lang="pl-PL" b="1" dirty="0"/>
          </a:p>
        </p:txBody>
      </p:sp>
    </p:spTree>
    <p:extLst>
      <p:ext uri="{BB962C8B-B14F-4D97-AF65-F5344CB8AC3E}">
        <p14:creationId xmlns:p14="http://schemas.microsoft.com/office/powerpoint/2010/main" val="18000258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lnSpcReduction="10000"/>
          </a:bodyPr>
          <a:lstStyle/>
          <a:p>
            <a:pPr marL="0" indent="0" algn="ctr">
              <a:buNone/>
            </a:pPr>
            <a:r>
              <a:rPr lang="pl-PL" b="1" dirty="0"/>
              <a:t>Inne przypadki dozwolonego użytku</a:t>
            </a:r>
          </a:p>
          <a:p>
            <a:r>
              <a:rPr lang="pl-PL" dirty="0"/>
              <a:t>Utrwalanie utworów przez organizacje radiowe i telewizyjne dla potrzeb swoich nadań</a:t>
            </a:r>
          </a:p>
          <a:p>
            <a:r>
              <a:rPr lang="pl-PL" dirty="0"/>
              <a:t>Rozpowszechnianie utworów za pomocą anteny zbiorowej oraz sieci kablowej (Dozwolony użytek w związku z wykorzystywaniem odbiorników).</a:t>
            </a:r>
          </a:p>
          <a:p>
            <a:r>
              <a:rPr lang="pl-PL" dirty="0"/>
              <a:t>Tzw. prawo przedruku </a:t>
            </a:r>
            <a:endParaRPr lang="pl-PL" b="1" dirty="0"/>
          </a:p>
        </p:txBody>
      </p:sp>
    </p:spTree>
    <p:extLst>
      <p:ext uri="{BB962C8B-B14F-4D97-AF65-F5344CB8AC3E}">
        <p14:creationId xmlns:p14="http://schemas.microsoft.com/office/powerpoint/2010/main" val="5277305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Przytaczanie utworów w programach informacyjnych</a:t>
            </a:r>
          </a:p>
          <a:p>
            <a:r>
              <a:rPr lang="pl-PL" dirty="0"/>
              <a:t>Wolno korzystać w granicach uzasadnionych celem informacji z przemówień politycznych i mów wygłoszonych na publicznych rozprawach, a także fragmentów publicznych wystąpień, wykładów oraz kazań</a:t>
            </a:r>
            <a:endParaRPr lang="pl-PL" b="1" dirty="0"/>
          </a:p>
        </p:txBody>
      </p:sp>
    </p:spTree>
    <p:extLst>
      <p:ext uri="{BB962C8B-B14F-4D97-AF65-F5344CB8AC3E}">
        <p14:creationId xmlns:p14="http://schemas.microsoft.com/office/powerpoint/2010/main" val="40340217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Korzystanie z utworów w celach dydaktycznych lub naukowych (np. szkoły, uczelnie, instytut badawcze)</a:t>
            </a:r>
          </a:p>
          <a:p>
            <a:r>
              <a:rPr lang="pl-PL" dirty="0"/>
              <a:t>Dozwolony użytek przysługujący bibliotekom, archiwom, szkołom</a:t>
            </a:r>
          </a:p>
          <a:p>
            <a:r>
              <a:rPr lang="pl-PL" dirty="0"/>
              <a:t>Prawo cytatu</a:t>
            </a:r>
          </a:p>
          <a:p>
            <a:r>
              <a:rPr lang="pl-PL" dirty="0"/>
              <a:t>Parodia, pastisz, karykatura</a:t>
            </a:r>
          </a:p>
          <a:p>
            <a:endParaRPr lang="pl-PL" dirty="0"/>
          </a:p>
        </p:txBody>
      </p:sp>
    </p:spTree>
    <p:extLst>
      <p:ext uri="{BB962C8B-B14F-4D97-AF65-F5344CB8AC3E}">
        <p14:creationId xmlns:p14="http://schemas.microsoft.com/office/powerpoint/2010/main" val="1139724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endParaRPr lang="pl-PL" i="1" dirty="0"/>
          </a:p>
          <a:p>
            <a:r>
              <a:rPr lang="pl-PL" i="1" dirty="0"/>
              <a:t>Od kiedy utwór jest objęty ochroną prawną?</a:t>
            </a:r>
          </a:p>
          <a:p>
            <a:endParaRPr lang="pl-PL" i="1" dirty="0"/>
          </a:p>
          <a:p>
            <a:pPr marL="0" indent="0" algn="ctr">
              <a:buNone/>
            </a:pPr>
            <a:r>
              <a:rPr lang="pl-PL" dirty="0"/>
              <a:t>….od chwili USTALENIA, chociażby miał postać nieukończoną.</a:t>
            </a:r>
          </a:p>
          <a:p>
            <a:endParaRPr lang="pl-PL" i="1" dirty="0"/>
          </a:p>
        </p:txBody>
      </p:sp>
    </p:spTree>
    <p:extLst>
      <p:ext uri="{BB962C8B-B14F-4D97-AF65-F5344CB8AC3E}">
        <p14:creationId xmlns:p14="http://schemas.microsoft.com/office/powerpoint/2010/main" val="35341838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92500" lnSpcReduction="10000"/>
          </a:bodyPr>
          <a:lstStyle/>
          <a:p>
            <a:pPr marL="0" indent="0" algn="ctr">
              <a:buNone/>
            </a:pPr>
            <a:r>
              <a:rPr lang="pl-PL" b="1" dirty="0"/>
              <a:t>Inne przypadki dozwolonego użytku</a:t>
            </a:r>
          </a:p>
          <a:p>
            <a:r>
              <a:rPr lang="pl-PL" dirty="0"/>
              <a:t>Dozwolony użytek utworów podczas ceremonii i uroczystości</a:t>
            </a:r>
          </a:p>
          <a:p>
            <a:r>
              <a:rPr lang="pl-PL" dirty="0"/>
              <a:t>Prawo wystawiania dzieła plastycznego i jego kopii</a:t>
            </a:r>
          </a:p>
          <a:p>
            <a:r>
              <a:rPr lang="pl-PL" dirty="0"/>
              <a:t>Wykorzystywanie utworów dla dobra osób niepełnosprawnych</a:t>
            </a:r>
          </a:p>
          <a:p>
            <a:r>
              <a:rPr lang="pl-PL" dirty="0"/>
              <a:t>Korzystanie z utworów na potrzeby postępowania administracyjnego lub sądowego</a:t>
            </a:r>
          </a:p>
        </p:txBody>
      </p:sp>
    </p:spTree>
    <p:extLst>
      <p:ext uri="{BB962C8B-B14F-4D97-AF65-F5344CB8AC3E}">
        <p14:creationId xmlns:p14="http://schemas.microsoft.com/office/powerpoint/2010/main" val="34261698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Korzystanie z utworów w celu reklamy wystawy publicznej lub publicznej sprzedaży</a:t>
            </a:r>
          </a:p>
          <a:p>
            <a:r>
              <a:rPr lang="pl-PL" dirty="0"/>
              <a:t>Korzystanie z utworów w związku z prezentacją lub naprawą sprzętu</a:t>
            </a:r>
          </a:p>
          <a:p>
            <a:r>
              <a:rPr lang="pl-PL" dirty="0"/>
              <a:t>Korzystanie z utworów w związku z odbudową lub remontem obiektu budowlanego</a:t>
            </a:r>
          </a:p>
        </p:txBody>
      </p:sp>
    </p:spTree>
    <p:extLst>
      <p:ext uri="{BB962C8B-B14F-4D97-AF65-F5344CB8AC3E}">
        <p14:creationId xmlns:p14="http://schemas.microsoft.com/office/powerpoint/2010/main" val="8168666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lnSpcReduction="10000"/>
          </a:bodyPr>
          <a:lstStyle/>
          <a:p>
            <a:pPr marL="0" indent="0" algn="ctr">
              <a:buNone/>
            </a:pPr>
            <a:r>
              <a:rPr lang="pl-PL" b="1" dirty="0"/>
              <a:t>DOZWOLONY UŻYTEK - GRANICE</a:t>
            </a:r>
          </a:p>
          <a:p>
            <a:pPr marL="0" indent="0" algn="ctr">
              <a:buNone/>
            </a:pPr>
            <a:endParaRPr lang="pl-PL" dirty="0"/>
          </a:p>
          <a:p>
            <a:pPr algn="just"/>
            <a:r>
              <a:rPr lang="pl-PL" dirty="0"/>
              <a:t>Można korzystać z utworów w granicach dozwolonego użytku pod warunkiem wymienienia </a:t>
            </a:r>
            <a:r>
              <a:rPr lang="pl-PL" u="sng" dirty="0"/>
              <a:t>imienia i nazwiska twórcy oraz źródła.</a:t>
            </a:r>
          </a:p>
          <a:p>
            <a:pPr algn="just"/>
            <a:r>
              <a:rPr lang="pl-PL" dirty="0"/>
              <a:t>Dozwolony użytek nie może naruszać normalnego korzystania z utworu lub godzić w słuszne interesy twórcy.</a:t>
            </a:r>
            <a:endParaRPr lang="pl-PL" b="1" dirty="0"/>
          </a:p>
        </p:txBody>
      </p:sp>
    </p:spTree>
    <p:extLst>
      <p:ext uri="{BB962C8B-B14F-4D97-AF65-F5344CB8AC3E}">
        <p14:creationId xmlns:p14="http://schemas.microsoft.com/office/powerpoint/2010/main" val="7516851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INNE PRZEDMIOTY PRAWA AUTORSKIEGO</a:t>
            </a:r>
          </a:p>
        </p:txBody>
      </p:sp>
    </p:spTree>
    <p:extLst>
      <p:ext uri="{BB962C8B-B14F-4D97-AF65-F5344CB8AC3E}">
        <p14:creationId xmlns:p14="http://schemas.microsoft.com/office/powerpoint/2010/main" val="29411583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OCHRONA WIZERUNKU</a:t>
            </a:r>
          </a:p>
          <a:p>
            <a:pPr marL="0" indent="0" algn="ctr">
              <a:buNone/>
            </a:pPr>
            <a:endParaRPr lang="pl-PL" b="1" dirty="0"/>
          </a:p>
          <a:p>
            <a:pPr marL="0" indent="0" algn="ctr">
              <a:buNone/>
            </a:pPr>
            <a:r>
              <a:rPr lang="pl-PL" dirty="0"/>
              <a:t>Rozpowszechnianie </a:t>
            </a:r>
            <a:r>
              <a:rPr lang="pl-PL" u="sng" dirty="0"/>
              <a:t>za zgodą </a:t>
            </a:r>
            <a:r>
              <a:rPr lang="pl-PL" dirty="0"/>
              <a:t>albo </a:t>
            </a:r>
            <a:r>
              <a:rPr lang="pl-PL" u="sng" dirty="0"/>
              <a:t>za zapłatą</a:t>
            </a:r>
          </a:p>
          <a:p>
            <a:pPr marL="0" indent="0" algn="ctr">
              <a:buNone/>
            </a:pPr>
            <a:endParaRPr lang="pl-PL" dirty="0"/>
          </a:p>
          <a:p>
            <a:pPr marL="0" indent="0" algn="ctr">
              <a:buNone/>
            </a:pPr>
            <a:r>
              <a:rPr lang="pl-PL" dirty="0"/>
              <a:t>Wyjątek:</a:t>
            </a:r>
          </a:p>
          <a:p>
            <a:pPr algn="r"/>
            <a:r>
              <a:rPr lang="pl-PL" dirty="0"/>
              <a:t>osoba powszechnie znana</a:t>
            </a:r>
          </a:p>
          <a:p>
            <a:pPr algn="r"/>
            <a:r>
              <a:rPr lang="pl-PL" dirty="0"/>
              <a:t>osoba w tle</a:t>
            </a:r>
          </a:p>
        </p:txBody>
      </p:sp>
    </p:spTree>
    <p:extLst>
      <p:ext uri="{BB962C8B-B14F-4D97-AF65-F5344CB8AC3E}">
        <p14:creationId xmlns:p14="http://schemas.microsoft.com/office/powerpoint/2010/main" val="29145600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OCHRONA KORESPONDENCJI</a:t>
            </a:r>
          </a:p>
          <a:p>
            <a:pPr marL="0" indent="0" algn="ctr">
              <a:buNone/>
            </a:pPr>
            <a:endParaRPr lang="pl-PL" b="1" dirty="0"/>
          </a:p>
          <a:p>
            <a:pPr marL="0" indent="0" algn="just">
              <a:buNone/>
            </a:pPr>
            <a:r>
              <a:rPr lang="pl-PL" dirty="0"/>
              <a:t>Jeżeli </a:t>
            </a:r>
            <a:r>
              <a:rPr lang="pl-PL" b="1" dirty="0"/>
              <a:t>ADRESAT</a:t>
            </a:r>
            <a:r>
              <a:rPr lang="pl-PL" dirty="0"/>
              <a:t>, nie wyraził innej woli, </a:t>
            </a:r>
          </a:p>
          <a:p>
            <a:pPr marL="0" indent="0" algn="just">
              <a:buNone/>
            </a:pPr>
            <a:r>
              <a:rPr lang="pl-PL" dirty="0"/>
              <a:t>rozpowszechnianie korespondencji, w okresie dwudziestu lat od jej śmierci, wymaga zezwolenia małżonka, a w jego braku kolejno zstępnych, rodziców lub rodzeństwa.</a:t>
            </a:r>
          </a:p>
          <a:p>
            <a:pPr marL="0" indent="0" algn="ctr">
              <a:buNone/>
            </a:pPr>
            <a:endParaRPr lang="pl-PL" b="1" dirty="0"/>
          </a:p>
        </p:txBody>
      </p:sp>
    </p:spTree>
    <p:extLst>
      <p:ext uri="{BB962C8B-B14F-4D97-AF65-F5344CB8AC3E}">
        <p14:creationId xmlns:p14="http://schemas.microsoft.com/office/powerpoint/2010/main" val="596487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dirty="0"/>
              <a:t>Wizerunek i korespondencja podlegają ochronie przez 20 lat od śmierci uprawnionego.</a:t>
            </a:r>
          </a:p>
        </p:txBody>
      </p:sp>
    </p:spTree>
    <p:extLst>
      <p:ext uri="{BB962C8B-B14F-4D97-AF65-F5344CB8AC3E}">
        <p14:creationId xmlns:p14="http://schemas.microsoft.com/office/powerpoint/2010/main" val="39683525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lnSpcReduction="10000"/>
          </a:bodyPr>
          <a:lstStyle/>
          <a:p>
            <a:pPr marL="0" indent="0" algn="ctr">
              <a:buNone/>
            </a:pPr>
            <a:r>
              <a:rPr lang="pl-PL" b="1" dirty="0"/>
              <a:t>TAJEMNICA ŹRÓDEŁ INFORMACJI</a:t>
            </a:r>
          </a:p>
          <a:p>
            <a:pPr marL="0" indent="0">
              <a:buNone/>
            </a:pPr>
            <a:r>
              <a:rPr lang="pl-PL" dirty="0"/>
              <a:t>1.  Twórca, a wydawca lub producent na żądanie twórcy mają obowiązek zachowania w tajemnicy źródeł informacji wykorzystanych w utworze oraz nieujawniania związanych z tym dokumentów.</a:t>
            </a:r>
          </a:p>
          <a:p>
            <a:pPr marL="0" indent="0">
              <a:buNone/>
            </a:pPr>
            <a:r>
              <a:rPr lang="pl-PL" dirty="0"/>
              <a:t>2.  Ujawnienie tajemnicy jest dozwolone za zgodą osoby, która powierzyła tajemnicę, lub na podstawie postanowienia właściwego sądu.</a:t>
            </a:r>
          </a:p>
          <a:p>
            <a:pPr marL="0" indent="0" algn="ctr">
              <a:buNone/>
            </a:pPr>
            <a:endParaRPr lang="pl-PL" b="1" dirty="0"/>
          </a:p>
        </p:txBody>
      </p:sp>
    </p:spTree>
    <p:extLst>
      <p:ext uri="{BB962C8B-B14F-4D97-AF65-F5344CB8AC3E}">
        <p14:creationId xmlns:p14="http://schemas.microsoft.com/office/powerpoint/2010/main" val="2071296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endParaRPr lang="pl-PL" b="1" dirty="0"/>
          </a:p>
          <a:p>
            <a:pPr marL="0" indent="0" algn="ctr">
              <a:buNone/>
            </a:pPr>
            <a:r>
              <a:rPr lang="pl-PL" b="1" dirty="0"/>
              <a:t>PRAWA POKREWNE PRAWU AUTORSKIEMU</a:t>
            </a:r>
          </a:p>
        </p:txBody>
      </p:sp>
    </p:spTree>
    <p:extLst>
      <p:ext uri="{BB962C8B-B14F-4D97-AF65-F5344CB8AC3E}">
        <p14:creationId xmlns:p14="http://schemas.microsoft.com/office/powerpoint/2010/main" val="36418589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Najważniejsze prawa pokrewne:</a:t>
            </a:r>
          </a:p>
          <a:p>
            <a:r>
              <a:rPr lang="pl-PL" dirty="0"/>
              <a:t>Prawo wykonawców do artystycznego wykonania</a:t>
            </a:r>
          </a:p>
          <a:p>
            <a:r>
              <a:rPr lang="pl-PL" dirty="0"/>
              <a:t>Prawa producentów do fonogramów                                             i wideogramów</a:t>
            </a:r>
          </a:p>
          <a:p>
            <a:r>
              <a:rPr lang="pl-PL" dirty="0"/>
              <a:t>Prawo organizacji RTV do nadań programów </a:t>
            </a:r>
            <a:r>
              <a:rPr lang="pl-PL" dirty="0" err="1"/>
              <a:t>rtv</a:t>
            </a:r>
            <a:endParaRPr lang="pl-PL" dirty="0"/>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2133529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endParaRPr lang="pl-PL" i="1" dirty="0"/>
          </a:p>
          <a:p>
            <a:r>
              <a:rPr lang="pl-PL" i="1" dirty="0"/>
              <a:t>Co trzeba zrobić, żeby formalnie twórca korzystał z  ochrony prawnej?</a:t>
            </a:r>
          </a:p>
          <a:p>
            <a:endParaRPr lang="pl-PL" i="1" dirty="0"/>
          </a:p>
          <a:p>
            <a:pPr marL="0" indent="0" algn="ctr">
              <a:buNone/>
            </a:pPr>
            <a:r>
              <a:rPr lang="pl-PL" dirty="0"/>
              <a:t>….NIC…</a:t>
            </a:r>
          </a:p>
          <a:p>
            <a:pPr marL="0" indent="0" algn="ctr">
              <a:buNone/>
            </a:pPr>
            <a:endParaRPr lang="pl-PL" dirty="0"/>
          </a:p>
          <a:p>
            <a:pPr marL="0" indent="0" algn="ctr">
              <a:buNone/>
            </a:pPr>
            <a:r>
              <a:rPr lang="pl-PL" dirty="0"/>
              <a:t>Brak formalności/procedur rejestracji.</a:t>
            </a:r>
          </a:p>
          <a:p>
            <a:endParaRPr lang="pl-PL" i="1" dirty="0"/>
          </a:p>
        </p:txBody>
      </p:sp>
    </p:spTree>
    <p:extLst>
      <p:ext uri="{BB962C8B-B14F-4D97-AF65-F5344CB8AC3E}">
        <p14:creationId xmlns:p14="http://schemas.microsoft.com/office/powerpoint/2010/main" val="7077155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PRAWO DO ARTYSTYCZNEGO WYKONANIA</a:t>
            </a:r>
          </a:p>
          <a:p>
            <a:pPr marL="0" indent="0" algn="ctr">
              <a:buNone/>
            </a:pPr>
            <a:endParaRPr lang="pl-PL" b="1" dirty="0"/>
          </a:p>
          <a:p>
            <a:pPr marL="0" indent="0" algn="just">
              <a:buNone/>
            </a:pPr>
            <a:r>
              <a:rPr lang="pl-PL" dirty="0"/>
              <a:t>aktorów, recytatorów, dyrygentów, instrumentalistów, wokalistów, tancerzy                       i mimów oraz innych osób w sposób twórczy przyczyniających się do powstania wykonania.</a:t>
            </a:r>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1805284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ARTYSTYCZNE WYKONANIE – UPRAWNIENIA</a:t>
            </a:r>
          </a:p>
          <a:p>
            <a:r>
              <a:rPr lang="pl-PL" dirty="0"/>
              <a:t>ochrona dóbr osobistych („autorstwo” wykonania),</a:t>
            </a:r>
          </a:p>
          <a:p>
            <a:r>
              <a:rPr lang="pl-PL" dirty="0"/>
              <a:t>korzystanie z artystycznego wykonania i rozporządzania prawami do niego ale tylko w zakresie wskazanym w ustawie,</a:t>
            </a:r>
          </a:p>
          <a:p>
            <a:r>
              <a:rPr lang="pl-PL" dirty="0"/>
              <a:t>prawo do wynagrodzenia od korzystających z wykonania,</a:t>
            </a:r>
          </a:p>
          <a:p>
            <a:pPr marL="0" indent="0">
              <a:buNone/>
            </a:pPr>
            <a:endParaRPr lang="pl-PL" b="1" dirty="0"/>
          </a:p>
          <a:p>
            <a:pPr marL="0" indent="0" algn="just">
              <a:buNone/>
            </a:pPr>
            <a:endParaRPr lang="pl-PL" dirty="0"/>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8053065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ARTYSTYCZNE WYKONANIE </a:t>
            </a:r>
          </a:p>
          <a:p>
            <a:pPr marL="0" indent="0" algn="ctr">
              <a:buNone/>
            </a:pPr>
            <a:r>
              <a:rPr lang="pl-PL" b="1" dirty="0"/>
              <a:t>FILM</a:t>
            </a:r>
          </a:p>
          <a:p>
            <a:pPr marL="0" indent="0" algn="ctr">
              <a:buNone/>
            </a:pPr>
            <a:r>
              <a:rPr lang="pl-PL" dirty="0"/>
              <a:t>Zawarcie umowy o udział w utworze audiowizualnym przenosi prawo do korzystania i rozporządzania artystycznym wykonaniem w ramach tego dzieła  </a:t>
            </a:r>
            <a:r>
              <a:rPr lang="pl-PL" u="sng" dirty="0"/>
              <a:t>na producenta</a:t>
            </a:r>
            <a:r>
              <a:rPr lang="pl-PL" dirty="0"/>
              <a:t>.</a:t>
            </a:r>
          </a:p>
          <a:p>
            <a:pPr marL="0" indent="0">
              <a:buNone/>
            </a:pPr>
            <a:endParaRPr lang="pl-PL" b="1" dirty="0"/>
          </a:p>
          <a:p>
            <a:pPr marL="0" indent="0" algn="just">
              <a:buNone/>
            </a:pPr>
            <a:endParaRPr lang="pl-PL" dirty="0"/>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22205080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ARTYSTYCZNE WYKONANIE </a:t>
            </a:r>
          </a:p>
          <a:p>
            <a:pPr marL="0" indent="0" algn="ctr">
              <a:buNone/>
            </a:pPr>
            <a:endParaRPr lang="pl-PL" b="1" dirty="0"/>
          </a:p>
          <a:p>
            <a:pPr marL="0" indent="0" algn="ctr">
              <a:buNone/>
            </a:pPr>
            <a:r>
              <a:rPr lang="pl-PL" dirty="0"/>
              <a:t>Okres ochrony: 50 lat następujących po roku, w którym nastąpiło artystyczne wykonanie…</a:t>
            </a:r>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8512739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DO FONOGRAMÓW                                             I WIDEOGRAMÓW</a:t>
            </a:r>
          </a:p>
          <a:p>
            <a:pPr marL="0" indent="0" algn="ctr">
              <a:buNone/>
            </a:pPr>
            <a:endParaRPr lang="pl-PL" b="1" dirty="0"/>
          </a:p>
          <a:p>
            <a:pPr marL="0" indent="0" algn="ctr">
              <a:buNone/>
            </a:pPr>
            <a:r>
              <a:rPr lang="pl-PL" dirty="0"/>
              <a:t>Prawa do pierwszych utrwaleń dźwięku, obraz, dźwięku z obrazem.</a:t>
            </a:r>
          </a:p>
        </p:txBody>
      </p:sp>
    </p:spTree>
    <p:extLst>
      <p:ext uri="{BB962C8B-B14F-4D97-AF65-F5344CB8AC3E}">
        <p14:creationId xmlns:p14="http://schemas.microsoft.com/office/powerpoint/2010/main" val="39640396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lnSpcReduction="10000"/>
          </a:bodyPr>
          <a:lstStyle/>
          <a:p>
            <a:pPr marL="0" indent="0" algn="ctr">
              <a:buNone/>
            </a:pPr>
            <a:r>
              <a:rPr lang="pl-PL" b="1" dirty="0"/>
              <a:t>PRAWA DO FONOGRAMÓW                                             I WIDEOGRAMÓW</a:t>
            </a:r>
          </a:p>
          <a:p>
            <a:pPr marL="0" indent="0" algn="ctr">
              <a:buNone/>
            </a:pPr>
            <a:endParaRPr lang="pl-PL" b="1" dirty="0"/>
          </a:p>
          <a:p>
            <a:r>
              <a:rPr lang="pl-PL" dirty="0"/>
              <a:t>Autor i wykonawca zachowują swoje prawa</a:t>
            </a:r>
          </a:p>
          <a:p>
            <a:r>
              <a:rPr lang="pl-PL" dirty="0"/>
              <a:t>Producentowi fonogramu lub wideogramu przysługuje </a:t>
            </a:r>
            <a:r>
              <a:rPr lang="pl-PL" u="sng" dirty="0"/>
              <a:t>wyłączne prawo do rozporządzania i korzystania z fonogramu lub wideogramu </a:t>
            </a:r>
            <a:r>
              <a:rPr lang="pl-PL" dirty="0"/>
              <a:t>w zakresie określonym w ustawie</a:t>
            </a:r>
          </a:p>
          <a:p>
            <a:pPr marL="0" indent="0" algn="ctr">
              <a:buNone/>
            </a:pPr>
            <a:endParaRPr lang="pl-PL" b="1" dirty="0"/>
          </a:p>
        </p:txBody>
      </p:sp>
    </p:spTree>
    <p:extLst>
      <p:ext uri="{BB962C8B-B14F-4D97-AF65-F5344CB8AC3E}">
        <p14:creationId xmlns:p14="http://schemas.microsoft.com/office/powerpoint/2010/main" val="30435333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77500" lnSpcReduction="20000"/>
          </a:bodyPr>
          <a:lstStyle/>
          <a:p>
            <a:pPr marL="0" indent="0">
              <a:buNone/>
            </a:pPr>
            <a:r>
              <a:rPr lang="pl-PL" b="1" dirty="0"/>
              <a:t>Producentowi fonogramu lub wideogramu przysługuje wyłączne prawo do rozporządzania i korzystania z fonogramu lub wideogramu w zakresie:</a:t>
            </a:r>
          </a:p>
          <a:p>
            <a:pPr marL="0" indent="0">
              <a:buNone/>
            </a:pPr>
            <a:r>
              <a:rPr lang="pl-PL" dirty="0"/>
              <a:t>1) zwielokrotniania określoną techniką;</a:t>
            </a:r>
          </a:p>
          <a:p>
            <a:pPr marL="0" indent="0">
              <a:buNone/>
            </a:pPr>
            <a:r>
              <a:rPr lang="pl-PL" dirty="0"/>
              <a:t>2) wprowadzenia do obrotu;</a:t>
            </a:r>
          </a:p>
          <a:p>
            <a:pPr marL="0" indent="0">
              <a:buNone/>
            </a:pPr>
            <a:r>
              <a:rPr lang="pl-PL" dirty="0"/>
              <a:t>3) najmu oraz użyczania egzemplarzy;</a:t>
            </a:r>
          </a:p>
          <a:p>
            <a:pPr marL="0" indent="0">
              <a:buNone/>
            </a:pPr>
            <a:r>
              <a:rPr lang="pl-PL" dirty="0"/>
              <a:t>4) publicznego udostępniania fonogramu lub wideogramu w taki sposób, aby każdy mógł mieć do niego dostęp w miejscu i w czasie przez siebie wybranym.</a:t>
            </a:r>
          </a:p>
          <a:p>
            <a:pPr marL="0" indent="0">
              <a:buNone/>
            </a:pPr>
            <a:r>
              <a:rPr lang="pl-PL" dirty="0"/>
              <a:t>5)  w przypadku nadawania, reemitowania lub odtwarzania wprowadzonego do obrotu fonogramu lub wideogramu, producentowi przysługuje prawo do stosownego wynagrodzenia.</a:t>
            </a:r>
          </a:p>
          <a:p>
            <a:pPr marL="0" indent="0" algn="ctr">
              <a:buNone/>
            </a:pPr>
            <a:endParaRPr lang="pl-PL" b="1" dirty="0"/>
          </a:p>
        </p:txBody>
      </p:sp>
    </p:spTree>
    <p:extLst>
      <p:ext uri="{BB962C8B-B14F-4D97-AF65-F5344CB8AC3E}">
        <p14:creationId xmlns:p14="http://schemas.microsoft.com/office/powerpoint/2010/main" val="14762785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70000" lnSpcReduction="20000"/>
          </a:bodyPr>
          <a:lstStyle/>
          <a:p>
            <a:pPr marL="0" indent="0" algn="ctr">
              <a:buNone/>
            </a:pPr>
            <a:r>
              <a:rPr lang="pl-PL" b="1" dirty="0"/>
              <a:t>PRAWO DO NADAŃ PROGRAMÓW RTV</a:t>
            </a:r>
          </a:p>
          <a:p>
            <a:pPr marL="0" indent="0">
              <a:buNone/>
            </a:pPr>
            <a:r>
              <a:rPr lang="pl-PL" b="1" dirty="0"/>
              <a:t>organizacji radiowej lub telewizyjnej przysługuje wyłączne prawo do rozporządzania i korzystania ze swoich nadań programów w zakresie:</a:t>
            </a:r>
          </a:p>
          <a:p>
            <a:pPr marL="0" indent="0">
              <a:buNone/>
            </a:pPr>
            <a:endParaRPr lang="pl-PL" dirty="0"/>
          </a:p>
          <a:p>
            <a:pPr marL="0" indent="0">
              <a:buNone/>
            </a:pPr>
            <a:r>
              <a:rPr lang="pl-PL" dirty="0"/>
              <a:t>1) utrwalania;</a:t>
            </a:r>
          </a:p>
          <a:p>
            <a:pPr marL="0" indent="0">
              <a:buNone/>
            </a:pPr>
            <a:r>
              <a:rPr lang="pl-PL" dirty="0"/>
              <a:t>2) zwielokrotniania określoną techniką;</a:t>
            </a:r>
          </a:p>
          <a:p>
            <a:pPr marL="0" indent="0">
              <a:buNone/>
            </a:pPr>
            <a:r>
              <a:rPr lang="pl-PL" dirty="0"/>
              <a:t>3) nadawania przez inną organizację radiową lub telewizyjną;</a:t>
            </a:r>
          </a:p>
          <a:p>
            <a:pPr marL="0" indent="0">
              <a:buNone/>
            </a:pPr>
            <a:r>
              <a:rPr lang="pl-PL" dirty="0"/>
              <a:t>4) reemitowania;</a:t>
            </a:r>
          </a:p>
          <a:p>
            <a:pPr marL="0" indent="0">
              <a:buNone/>
            </a:pPr>
            <a:r>
              <a:rPr lang="pl-PL" dirty="0"/>
              <a:t>5) wprowadzania do obrotu ich utrwaleń;</a:t>
            </a:r>
          </a:p>
          <a:p>
            <a:pPr marL="0" indent="0">
              <a:buNone/>
            </a:pPr>
            <a:r>
              <a:rPr lang="pl-PL" dirty="0"/>
              <a:t>6) odtwarzania w miejscach dostępnych za opłatą wstępu;</a:t>
            </a:r>
          </a:p>
          <a:p>
            <a:pPr marL="0" indent="0">
              <a:buNone/>
            </a:pPr>
            <a:r>
              <a:rPr lang="pl-PL" dirty="0"/>
              <a:t>7) udostępniania ich utrwaleń w taki sposób, aby każdy mógł mieć do nich dostęp w miejscu i w czasie przez siebie wybranym.</a:t>
            </a:r>
          </a:p>
          <a:p>
            <a:pPr marL="0" indent="0" algn="ctr">
              <a:buNone/>
            </a:pPr>
            <a:endParaRPr lang="pl-PL" b="1" dirty="0"/>
          </a:p>
        </p:txBody>
      </p:sp>
    </p:spTree>
    <p:extLst>
      <p:ext uri="{BB962C8B-B14F-4D97-AF65-F5344CB8AC3E}">
        <p14:creationId xmlns:p14="http://schemas.microsoft.com/office/powerpoint/2010/main" val="19971566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r>
              <a:rPr lang="pl-PL" dirty="0"/>
              <a:t>Kto </a:t>
            </a:r>
            <a:r>
              <a:rPr lang="pl-PL" u="sng" dirty="0"/>
              <a:t>przywłaszcza sobie autorstwo </a:t>
            </a:r>
            <a:r>
              <a:rPr lang="pl-PL" dirty="0"/>
              <a:t>albo </a:t>
            </a:r>
            <a:r>
              <a:rPr lang="pl-PL" u="sng" dirty="0"/>
              <a:t>wprowadza w błąd </a:t>
            </a:r>
            <a:r>
              <a:rPr lang="pl-PL" dirty="0"/>
              <a:t>co do autorstwa całości lub części cudzego utworu albo artystycznego wykonania…</a:t>
            </a:r>
          </a:p>
          <a:p>
            <a:r>
              <a:rPr lang="pl-PL" dirty="0"/>
              <a:t>Kto </a:t>
            </a:r>
            <a:r>
              <a:rPr lang="pl-PL" u="sng" dirty="0"/>
              <a:t>rozpowszechnia bez podania nazwiska lub pseudonimu twórcy</a:t>
            </a:r>
            <a:r>
              <a:rPr lang="pl-PL" dirty="0"/>
              <a:t> cudzy utwór… </a:t>
            </a:r>
            <a:endParaRPr lang="pl-PL" b="1" dirty="0"/>
          </a:p>
        </p:txBody>
      </p:sp>
    </p:spTree>
    <p:extLst>
      <p:ext uri="{BB962C8B-B14F-4D97-AF65-F5344CB8AC3E}">
        <p14:creationId xmlns:p14="http://schemas.microsoft.com/office/powerpoint/2010/main" val="19423016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92500" lnSpcReduction="10000"/>
          </a:bodyPr>
          <a:lstStyle/>
          <a:p>
            <a:pPr marL="0" indent="0" algn="ctr">
              <a:buNone/>
            </a:pPr>
            <a:r>
              <a:rPr lang="pl-PL" b="1" dirty="0"/>
              <a:t>ODPOWIEDZIALNOŚĆ KARNA </a:t>
            </a:r>
          </a:p>
          <a:p>
            <a:pPr algn="just"/>
            <a:r>
              <a:rPr lang="pl-PL" dirty="0"/>
              <a:t>Kto w celu osiągnięcia korzyści majątkowej w jeszcze inny sposób </a:t>
            </a:r>
            <a:r>
              <a:rPr lang="pl-PL" u="sng" dirty="0"/>
              <a:t>narusza cudze prawa autorskie lub prawa pokrewne </a:t>
            </a:r>
            <a:r>
              <a:rPr lang="pl-PL" dirty="0"/>
              <a:t>określone w ustawie…</a:t>
            </a:r>
          </a:p>
          <a:p>
            <a:pPr algn="just"/>
            <a:r>
              <a:rPr lang="pl-PL" dirty="0"/>
              <a:t>Kto </a:t>
            </a:r>
            <a:r>
              <a:rPr lang="pl-PL" u="sng" dirty="0"/>
              <a:t>bez uprawnienia albo wbrew jego warunkom rozpowszechnia cudzy utwór (nawet bez celu majątkowego!) </a:t>
            </a:r>
            <a:r>
              <a:rPr lang="pl-PL" dirty="0"/>
              <a:t>w wersji oryginalnej albo w postaci opracowania, artystyczne wykonanie, fonogram, wideogram lub nadanie…</a:t>
            </a:r>
            <a:endParaRPr lang="pl-PL" b="1" dirty="0"/>
          </a:p>
        </p:txBody>
      </p:sp>
    </p:spTree>
    <p:extLst>
      <p:ext uri="{BB962C8B-B14F-4D97-AF65-F5344CB8AC3E}">
        <p14:creationId xmlns:p14="http://schemas.microsoft.com/office/powerpoint/2010/main" val="1947794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AUTORSKIE PRAWA ZALEŻNE</a:t>
            </a:r>
          </a:p>
          <a:p>
            <a:pPr marL="0" indent="0">
              <a:buNone/>
            </a:pPr>
            <a:r>
              <a:rPr lang="pl-PL" dirty="0"/>
              <a:t>Opracowanie cudzego utworu, w szczególności: - - tłumaczenie, </a:t>
            </a:r>
          </a:p>
          <a:p>
            <a:pPr marL="0" indent="0">
              <a:buNone/>
            </a:pPr>
            <a:r>
              <a:rPr lang="pl-PL" dirty="0"/>
              <a:t>- przeróbka, </a:t>
            </a:r>
          </a:p>
          <a:p>
            <a:pPr marL="0" indent="0">
              <a:buNone/>
            </a:pPr>
            <a:r>
              <a:rPr lang="pl-PL" dirty="0"/>
              <a:t>- adaptacja, </a:t>
            </a:r>
          </a:p>
          <a:p>
            <a:pPr marL="0" indent="0">
              <a:buNone/>
            </a:pPr>
            <a:r>
              <a:rPr lang="pl-PL" dirty="0"/>
              <a:t>…jest przedmiotem prawa autorskiego bez uszczerbku dla prawa do utworu pierwotnego…</a:t>
            </a:r>
          </a:p>
          <a:p>
            <a:pPr algn="ctr"/>
            <a:endParaRPr lang="pl-PL" i="1" dirty="0"/>
          </a:p>
        </p:txBody>
      </p:sp>
    </p:spTree>
    <p:extLst>
      <p:ext uri="{BB962C8B-B14F-4D97-AF65-F5344CB8AC3E}">
        <p14:creationId xmlns:p14="http://schemas.microsoft.com/office/powerpoint/2010/main" val="33804329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r>
              <a:rPr lang="pl-PL" dirty="0"/>
              <a:t>Kto bez uprawnienia albo wbrew jego warunkom w celu rozpowszechnienia </a:t>
            </a:r>
            <a:r>
              <a:rPr lang="pl-PL" u="sng" dirty="0"/>
              <a:t>utrwala lub zwielokrotnia cudzy utwór</a:t>
            </a:r>
            <a:r>
              <a:rPr lang="pl-PL" dirty="0"/>
              <a:t> w wersji oryginalnej lub w postaci opracowania, artystyczne wykonanie, fonogram, wideogram lub nadanie…</a:t>
            </a:r>
            <a:endParaRPr lang="pl-PL" b="1" dirty="0"/>
          </a:p>
        </p:txBody>
      </p:sp>
    </p:spTree>
    <p:extLst>
      <p:ext uri="{BB962C8B-B14F-4D97-AF65-F5344CB8AC3E}">
        <p14:creationId xmlns:p14="http://schemas.microsoft.com/office/powerpoint/2010/main" val="25511661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r>
              <a:rPr lang="pl-PL" dirty="0"/>
              <a:t>Kto w celu osiągnięcia korzyści majątkowej przedmiot będący nośnikiem utworu (…) </a:t>
            </a:r>
            <a:r>
              <a:rPr lang="pl-PL" u="sng" dirty="0"/>
              <a:t>bez uprawnienia albo wbrew jego warunkom nabywa lub pomaga w jego zbyciu albo przedmiot ten przyjmuje lub pomaga w jego ukryciu…</a:t>
            </a:r>
            <a:endParaRPr lang="pl-PL" b="1" u="sng" dirty="0"/>
          </a:p>
        </p:txBody>
      </p:sp>
    </p:spTree>
    <p:extLst>
      <p:ext uri="{BB962C8B-B14F-4D97-AF65-F5344CB8AC3E}">
        <p14:creationId xmlns:p14="http://schemas.microsoft.com/office/powerpoint/2010/main" val="19180389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92500" lnSpcReduction="10000"/>
          </a:bodyPr>
          <a:lstStyle/>
          <a:p>
            <a:pPr marL="0" indent="0" algn="ctr">
              <a:buNone/>
            </a:pPr>
            <a:r>
              <a:rPr lang="pl-PL" b="1" dirty="0"/>
              <a:t>ODPOWIEDZIALNOŚĆ KARNA </a:t>
            </a:r>
          </a:p>
          <a:p>
            <a:r>
              <a:rPr lang="pl-PL" dirty="0"/>
              <a:t>Kto wytwarza urządzenia lub ich komponenty przeznaczone do niedozwolonego usuwania lub obchodzenia skutecznych technicznych zabezpieczeń przed odtwarzaniem, przegrywaniem lub zwielokrotnianiem utworów lub przedmiotów praw pokrewnych albo dokonuje obrotu takimi urządzeniami lub ich komponentami, albo reklamuje je w celu sprzedaży lub najmu…</a:t>
            </a:r>
            <a:endParaRPr lang="pl-PL" b="1" dirty="0"/>
          </a:p>
        </p:txBody>
      </p:sp>
    </p:spTree>
    <p:extLst>
      <p:ext uri="{BB962C8B-B14F-4D97-AF65-F5344CB8AC3E}">
        <p14:creationId xmlns:p14="http://schemas.microsoft.com/office/powerpoint/2010/main" val="146330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AUTORSKIE PRAWA ZALEŻNE</a:t>
            </a:r>
          </a:p>
          <a:p>
            <a:pPr marL="0" indent="0">
              <a:buNone/>
            </a:pPr>
            <a:endParaRPr lang="pl-PL" dirty="0"/>
          </a:p>
          <a:p>
            <a:pPr algn="ctr"/>
            <a:r>
              <a:rPr lang="pl-PL" dirty="0"/>
              <a:t>zgoda twórcy na rozporządzanie i korzystanie prawem zależnym!</a:t>
            </a:r>
          </a:p>
          <a:p>
            <a:pPr algn="ctr"/>
            <a:r>
              <a:rPr lang="pl-PL" dirty="0"/>
              <a:t>zgoda twórcy na opracowanie istniejącej bazy danych chronionej prawem autorskim</a:t>
            </a:r>
          </a:p>
          <a:p>
            <a:pPr algn="ctr"/>
            <a:endParaRPr lang="pl-PL" i="1" dirty="0"/>
          </a:p>
        </p:txBody>
      </p:sp>
    </p:spTree>
    <p:extLst>
      <p:ext uri="{BB962C8B-B14F-4D97-AF65-F5344CB8AC3E}">
        <p14:creationId xmlns:p14="http://schemas.microsoft.com/office/powerpoint/2010/main" val="4169501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AUTORSKIE PRAWA ZALEŻNE</a:t>
            </a:r>
          </a:p>
          <a:p>
            <a:pPr marL="0" indent="0">
              <a:buNone/>
            </a:pPr>
            <a:endParaRPr lang="pl-PL" dirty="0"/>
          </a:p>
          <a:p>
            <a:pPr marL="0" indent="0" algn="ctr">
              <a:buNone/>
            </a:pPr>
            <a:r>
              <a:rPr lang="pl-PL" dirty="0"/>
              <a:t>Opracowanie – bez zezwolenia</a:t>
            </a:r>
          </a:p>
          <a:p>
            <a:pPr marL="0" indent="0" algn="ctr">
              <a:buNone/>
            </a:pPr>
            <a:endParaRPr lang="pl-PL" dirty="0"/>
          </a:p>
          <a:p>
            <a:pPr marL="0" indent="0" algn="ctr">
              <a:buNone/>
            </a:pPr>
            <a:r>
              <a:rPr lang="pl-PL" dirty="0"/>
              <a:t>Korzystanie i rozporządzanie  </a:t>
            </a:r>
            <a:r>
              <a:rPr lang="pl-PL"/>
              <a:t>–  zezwolenie </a:t>
            </a:r>
            <a:r>
              <a:rPr lang="pl-PL" dirty="0"/>
              <a:t>twórcy utworu pierwotnego</a:t>
            </a:r>
            <a:endParaRPr lang="pl-PL" i="1" dirty="0"/>
          </a:p>
        </p:txBody>
      </p:sp>
    </p:spTree>
    <p:extLst>
      <p:ext uri="{BB962C8B-B14F-4D97-AF65-F5344CB8AC3E}">
        <p14:creationId xmlns:p14="http://schemas.microsoft.com/office/powerpoint/2010/main" val="247468946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979</TotalTime>
  <Words>2129</Words>
  <Application>Microsoft Office PowerPoint</Application>
  <PresentationFormat>Pokaz na ekranie (4:3)</PresentationFormat>
  <Paragraphs>386</Paragraphs>
  <Slides>72</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72</vt:i4>
      </vt:variant>
    </vt:vector>
  </HeadingPairs>
  <TitlesOfParts>
    <vt:vector size="75" baseType="lpstr">
      <vt:lpstr>Arial</vt:lpstr>
      <vt:lpstr>Calibri</vt:lpstr>
      <vt:lpstr>Motyw pakietu Office</vt:lpstr>
      <vt:lpstr>ELEMENTY PRAWA AUTORSKIEGO</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AUTORSKIE</dc:title>
  <dc:creator>Jacek</dc:creator>
  <cp:lastModifiedBy>Jacek Borowicz</cp:lastModifiedBy>
  <cp:revision>45</cp:revision>
  <dcterms:created xsi:type="dcterms:W3CDTF">2019-01-03T10:17:32Z</dcterms:created>
  <dcterms:modified xsi:type="dcterms:W3CDTF">2025-03-15T13:15:21Z</dcterms:modified>
</cp:coreProperties>
</file>