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78" r:id="rId3"/>
    <p:sldId id="281" r:id="rId4"/>
    <p:sldId id="282" r:id="rId5"/>
    <p:sldId id="279" r:id="rId6"/>
    <p:sldId id="284" r:id="rId7"/>
    <p:sldId id="285" r:id="rId8"/>
    <p:sldId id="286" r:id="rId9"/>
    <p:sldId id="287" r:id="rId10"/>
    <p:sldId id="288" r:id="rId11"/>
    <p:sldId id="289" r:id="rId12"/>
    <p:sldId id="290" r:id="rId13"/>
    <p:sldId id="291" r:id="rId14"/>
    <p:sldId id="292" r:id="rId15"/>
    <p:sldId id="294" r:id="rId16"/>
    <p:sldId id="296" r:id="rId17"/>
    <p:sldId id="297" r:id="rId18"/>
    <p:sldId id="298" r:id="rId19"/>
    <p:sldId id="299" r:id="rId20"/>
    <p:sldId id="300" r:id="rId21"/>
    <p:sldId id="301" r:id="rId22"/>
    <p:sldId id="257" r:id="rId23"/>
    <p:sldId id="258" r:id="rId24"/>
    <p:sldId id="259" r:id="rId25"/>
    <p:sldId id="260" r:id="rId26"/>
    <p:sldId id="261" r:id="rId27"/>
    <p:sldId id="262" r:id="rId28"/>
    <p:sldId id="263" r:id="rId29"/>
    <p:sldId id="264" r:id="rId30"/>
    <p:sldId id="265" r:id="rId31"/>
    <p:sldId id="266" r:id="rId32"/>
    <p:sldId id="267" r:id="rId33"/>
    <p:sldId id="268" r:id="rId34"/>
    <p:sldId id="269" r:id="rId35"/>
    <p:sldId id="270" r:id="rId36"/>
    <p:sldId id="271" r:id="rId37"/>
    <p:sldId id="272" r:id="rId38"/>
    <p:sldId id="273" r:id="rId39"/>
    <p:sldId id="274" r:id="rId40"/>
    <p:sldId id="275" r:id="rId41"/>
    <p:sldId id="276" r:id="rId42"/>
    <p:sldId id="277" r:id="rId4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70" y="-3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Trójkąt prostokątny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ytuł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grpSp>
        <p:nvGrpSpPr>
          <p:cNvPr id="2" name="Grupa 1"/>
          <p:cNvGrpSpPr/>
          <p:nvPr/>
        </p:nvGrpSpPr>
        <p:grpSpPr>
          <a:xfrm>
            <a:off x="-3765" y="4953000"/>
            <a:ext cx="9147765" cy="1912088"/>
            <a:chOff x="-3765" y="4832896"/>
            <a:chExt cx="9147765" cy="2032192"/>
          </a:xfrm>
        </p:grpSpPr>
        <p:sp>
          <p:nvSpPr>
            <p:cNvPr id="7" name="Dowolny kształt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Dowolny kształt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Łącznik prostoliniow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Symbol zastępczy daty 29"/>
          <p:cNvSpPr>
            <a:spLocks noGrp="1"/>
          </p:cNvSpPr>
          <p:nvPr>
            <p:ph type="dt" sz="half" idx="10"/>
          </p:nvPr>
        </p:nvSpPr>
        <p:spPr/>
        <p:txBody>
          <a:bodyPr/>
          <a:lstStyle>
            <a:lvl1pPr>
              <a:defRPr>
                <a:solidFill>
                  <a:srgbClr val="FFFFFF"/>
                </a:solidFill>
              </a:defRPr>
            </a:lvl1pPr>
            <a:extLst/>
          </a:lstStyle>
          <a:p>
            <a:fld id="{384C49BE-B4BF-47B4-AD69-8D82A95D4F9F}" type="datetimeFigureOut">
              <a:rPr lang="pl-PL" smtClean="0"/>
              <a:t>2018-10-19</a:t>
            </a:fld>
            <a:endParaRPr lang="pl-PL"/>
          </a:p>
        </p:txBody>
      </p:sp>
      <p:sp>
        <p:nvSpPr>
          <p:cNvPr id="19" name="Symbol zastępczy stopki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ymbol zastępczy numeru slajdu 26"/>
          <p:cNvSpPr>
            <a:spLocks noGrp="1"/>
          </p:cNvSpPr>
          <p:nvPr>
            <p:ph type="sldNum" sz="quarter" idx="12"/>
          </p:nvPr>
        </p:nvSpPr>
        <p:spPr/>
        <p:txBody>
          <a:bodyPr/>
          <a:lstStyle>
            <a:lvl1pPr>
              <a:defRPr>
                <a:solidFill>
                  <a:srgbClr val="FFFFFF"/>
                </a:solidFill>
              </a:defRPr>
            </a:lvl1pPr>
            <a:extLst/>
          </a:lstStyle>
          <a:p>
            <a:fld id="{A6E1548B-7387-4F5A-8888-9F19A0052418}"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384C49BE-B4BF-47B4-AD69-8D82A95D4F9F}" type="datetimeFigureOut">
              <a:rPr lang="pl-PL" smtClean="0"/>
              <a:t>2018-10-19</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A6E1548B-7387-4F5A-8888-9F19A0052418}"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384C49BE-B4BF-47B4-AD69-8D82A95D4F9F}" type="datetimeFigureOut">
              <a:rPr lang="pl-PL" smtClean="0"/>
              <a:t>2018-10-19</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A6E1548B-7387-4F5A-8888-9F19A0052418}"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384C49BE-B4BF-47B4-AD69-8D82A95D4F9F}" type="datetimeFigureOut">
              <a:rPr lang="pl-PL" smtClean="0"/>
              <a:t>2018-10-19</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A6E1548B-7387-4F5A-8888-9F19A0052418}" type="slidenum">
              <a:rPr lang="pl-PL" smtClean="0"/>
              <a:t>‹#›</a:t>
            </a:fld>
            <a:endParaRPr lang="pl-PL"/>
          </a:p>
        </p:txBody>
      </p:sp>
      <p:sp>
        <p:nvSpPr>
          <p:cNvPr id="7" name="Tytuł 6"/>
          <p:cNvSpPr>
            <a:spLocks noGrp="1"/>
          </p:cNvSpPr>
          <p:nvPr>
            <p:ph type="title"/>
          </p:nvPr>
        </p:nvSpPr>
        <p:spPr/>
        <p:txBody>
          <a:bodyPr rtlCol="0"/>
          <a:lstStyle>
            <a:extLst/>
          </a:lstStyle>
          <a:p>
            <a:r>
              <a:rPr kumimoji="0" lang="pl-PL" smtClean="0"/>
              <a:t>Kliknij, aby edytować styl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extLst/>
          </a:lstStyle>
          <a:p>
            <a:fld id="{384C49BE-B4BF-47B4-AD69-8D82A95D4F9F}" type="datetimeFigureOut">
              <a:rPr lang="pl-PL" smtClean="0"/>
              <a:t>2018-10-19</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A6E1548B-7387-4F5A-8888-9F19A0052418}" type="slidenum">
              <a:rPr lang="pl-PL" smtClean="0"/>
              <a:t>‹#›</a:t>
            </a:fld>
            <a:endParaRPr lang="pl-PL"/>
          </a:p>
        </p:txBody>
      </p:sp>
      <p:sp>
        <p:nvSpPr>
          <p:cNvPr id="7" name="Pag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Pag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384C49BE-B4BF-47B4-AD69-8D82A95D4F9F}" type="datetimeFigureOut">
              <a:rPr lang="pl-PL" smtClean="0"/>
              <a:t>2018-10-19</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A6E1548B-7387-4F5A-8888-9F19A0052418}" type="slidenum">
              <a:rPr lang="pl-PL" smtClean="0"/>
              <a:t>‹#›</a:t>
            </a:fld>
            <a:endParaRPr lang="pl-PL"/>
          </a:p>
        </p:txBody>
      </p:sp>
      <p:sp>
        <p:nvSpPr>
          <p:cNvPr id="8" name="Tytuł 7"/>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384C49BE-B4BF-47B4-AD69-8D82A95D4F9F}" type="datetimeFigureOut">
              <a:rPr lang="pl-PL" smtClean="0"/>
              <a:t>2018-10-19</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A6E1548B-7387-4F5A-8888-9F19A0052418}"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extLst/>
          </a:lstStyle>
          <a:p>
            <a:fld id="{384C49BE-B4BF-47B4-AD69-8D82A95D4F9F}" type="datetimeFigureOut">
              <a:rPr lang="pl-PL" smtClean="0"/>
              <a:t>2018-10-19</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A6E1548B-7387-4F5A-8888-9F19A0052418}" type="slidenum">
              <a:rPr lang="pl-PL" smtClean="0"/>
              <a:t>‹#›</a:t>
            </a:fld>
            <a:endParaRPr lang="pl-PL"/>
          </a:p>
        </p:txBody>
      </p:sp>
      <p:sp>
        <p:nvSpPr>
          <p:cNvPr id="6" name="Tytuł 5"/>
          <p:cNvSpPr>
            <a:spLocks noGrp="1"/>
          </p:cNvSpPr>
          <p:nvPr>
            <p:ph type="title"/>
          </p:nvPr>
        </p:nvSpPr>
        <p:spPr/>
        <p:txBody>
          <a:bodyPr rtlCol="0"/>
          <a:lstStyle>
            <a:extLst/>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extLst/>
          </a:lstStyle>
          <a:p>
            <a:fld id="{384C49BE-B4BF-47B4-AD69-8D82A95D4F9F}" type="datetimeFigureOut">
              <a:rPr lang="pl-PL" smtClean="0"/>
              <a:t>2018-10-19</a:t>
            </a:fld>
            <a:endParaRPr lang="pl-PL"/>
          </a:p>
        </p:txBody>
      </p:sp>
      <p:sp>
        <p:nvSpPr>
          <p:cNvPr id="3" name="Symbol zastępczy stopki 2"/>
          <p:cNvSpPr>
            <a:spLocks noGrp="1"/>
          </p:cNvSpPr>
          <p:nvPr>
            <p:ph type="ftr" sz="quarter" idx="11"/>
          </p:nvPr>
        </p:nvSpPr>
        <p:spPr/>
        <p:txBody>
          <a:bodyPr/>
          <a:lstStyle>
            <a:extLst/>
          </a:lstStyle>
          <a:p>
            <a:endParaRPr lang="pl-PL"/>
          </a:p>
        </p:txBody>
      </p:sp>
      <p:sp>
        <p:nvSpPr>
          <p:cNvPr id="4" name="Symbol zastępczy numeru slajdu 3"/>
          <p:cNvSpPr>
            <a:spLocks noGrp="1"/>
          </p:cNvSpPr>
          <p:nvPr>
            <p:ph type="sldNum" sz="quarter" idx="12"/>
          </p:nvPr>
        </p:nvSpPr>
        <p:spPr/>
        <p:txBody>
          <a:bodyPr/>
          <a:lstStyle>
            <a:extLst/>
          </a:lstStyle>
          <a:p>
            <a:fld id="{A6E1548B-7387-4F5A-8888-9F19A0052418}"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a:xfrm>
            <a:off x="6727032" y="6407944"/>
            <a:ext cx="1920240" cy="365760"/>
          </a:xfrm>
        </p:spPr>
        <p:txBody>
          <a:bodyPr/>
          <a:lstStyle>
            <a:extLst/>
          </a:lstStyle>
          <a:p>
            <a:fld id="{384C49BE-B4BF-47B4-AD69-8D82A95D4F9F}" type="datetimeFigureOut">
              <a:rPr lang="pl-PL" smtClean="0"/>
              <a:t>2018-10-19</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A6E1548B-7387-4F5A-8888-9F19A0052418}"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pl-PL" smtClean="0"/>
              <a:t>Kliknij ikonę, aby dodać obraz</a:t>
            </a:r>
            <a:endParaRPr kumimoji="0" lang="en-US" dirty="0"/>
          </a:p>
        </p:txBody>
      </p:sp>
      <p:sp>
        <p:nvSpPr>
          <p:cNvPr id="5" name="Symbol zastępczy daty 4"/>
          <p:cNvSpPr>
            <a:spLocks noGrp="1"/>
          </p:cNvSpPr>
          <p:nvPr>
            <p:ph type="dt" sz="half" idx="10"/>
          </p:nvPr>
        </p:nvSpPr>
        <p:spPr/>
        <p:txBody>
          <a:bodyPr/>
          <a:lstStyle>
            <a:lvl1pPr>
              <a:defRPr>
                <a:solidFill>
                  <a:schemeClr val="tx1"/>
                </a:solidFill>
              </a:defRPr>
            </a:lvl1pPr>
            <a:extLst/>
          </a:lstStyle>
          <a:p>
            <a:fld id="{384C49BE-B4BF-47B4-AD69-8D82A95D4F9F}" type="datetimeFigureOut">
              <a:rPr lang="pl-PL" smtClean="0"/>
              <a:t>2018-10-19</a:t>
            </a:fld>
            <a:endParaRPr lang="pl-PL"/>
          </a:p>
        </p:txBody>
      </p:sp>
      <p:sp>
        <p:nvSpPr>
          <p:cNvPr id="6" name="Symbol zastępczy stopki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ymbol zastępczy numeru slajdu 6"/>
          <p:cNvSpPr>
            <a:spLocks noGrp="1"/>
          </p:cNvSpPr>
          <p:nvPr>
            <p:ph type="sldNum" sz="quarter" idx="12"/>
          </p:nvPr>
        </p:nvSpPr>
        <p:spPr/>
        <p:txBody>
          <a:bodyPr/>
          <a:lstStyle>
            <a:lvl1pPr>
              <a:defRPr>
                <a:solidFill>
                  <a:schemeClr val="tx1"/>
                </a:solidFill>
              </a:defRPr>
            </a:lvl1pPr>
            <a:extLst/>
          </a:lstStyle>
          <a:p>
            <a:fld id="{A6E1548B-7387-4F5A-8888-9F19A0052418}" type="slidenum">
              <a:rPr lang="pl-PL" smtClean="0"/>
              <a:t>‹#›</a:t>
            </a:fld>
            <a:endParaRPr lang="pl-PL"/>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pl-PL" smtClean="0"/>
              <a:t>Kliknij, aby edytować styl</a:t>
            </a:r>
            <a:endParaRPr kumimoji="0" lang="en-US"/>
          </a:p>
        </p:txBody>
      </p:sp>
      <p:sp>
        <p:nvSpPr>
          <p:cNvPr id="8" name="Dowolny kształt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Dowolny kształt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ójkąt prostokątny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Łącznik prostoliniow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Pag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Pag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Dowolny kształt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ójkąt prostokątny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Łącznik prostoliniow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84C49BE-B4BF-47B4-AD69-8D82A95D4F9F}" type="datetimeFigureOut">
              <a:rPr lang="pl-PL" smtClean="0"/>
              <a:t>2018-10-19</a:t>
            </a:fld>
            <a:endParaRPr lang="pl-PL"/>
          </a:p>
        </p:txBody>
      </p:sp>
      <p:sp>
        <p:nvSpPr>
          <p:cNvPr id="22" name="Symbol zastępczy stopki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ymbol zastępczy numeru slajd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6E1548B-7387-4F5A-8888-9F19A0052418}"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267744" y="980728"/>
            <a:ext cx="6172200" cy="1894362"/>
          </a:xfrm>
        </p:spPr>
        <p:txBody>
          <a:bodyPr/>
          <a:lstStyle/>
          <a:p>
            <a:r>
              <a:rPr lang="pl-PL" dirty="0" smtClean="0"/>
              <a:t>PODSTAWY PRAWA PRACY </a:t>
            </a:r>
            <a:endParaRPr lang="pl-PL" dirty="0"/>
          </a:p>
        </p:txBody>
      </p:sp>
    </p:spTree>
    <p:extLst>
      <p:ext uri="{BB962C8B-B14F-4D97-AF65-F5344CB8AC3E}">
        <p14:creationId xmlns:p14="http://schemas.microsoft.com/office/powerpoint/2010/main" val="512624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16632"/>
            <a:ext cx="7467600" cy="6357320"/>
          </a:xfrm>
        </p:spPr>
        <p:txBody>
          <a:bodyPr>
            <a:normAutofit/>
          </a:bodyPr>
          <a:lstStyle/>
          <a:p>
            <a:r>
              <a:rPr lang="pl-PL" dirty="0">
                <a:latin typeface="Times New Roman" panose="02020603050405020304" pitchFamily="18" charset="0"/>
                <a:cs typeface="Times New Roman" panose="02020603050405020304" pitchFamily="18" charset="0"/>
              </a:rPr>
              <a:t>Pracodawca, którego obowiązkiem jest dbanie o normalny tok pracy w zakładzie, może na ten czas zatrudnić innego pracownika. </a:t>
            </a:r>
          </a:p>
          <a:p>
            <a:r>
              <a:rPr lang="pl-PL" dirty="0">
                <a:latin typeface="Times New Roman" panose="02020603050405020304" pitchFamily="18" charset="0"/>
                <a:cs typeface="Times New Roman" panose="02020603050405020304" pitchFamily="18" charset="0"/>
              </a:rPr>
              <a:t>Umowa na zastępstwo jest umową o pracę. Pracownik zobowiązuje się do świadczenia pracy określonego rodzaju i pod kierownictwem pracodawcy. Pracodawca zaś zobowiązuje się do wypłaty pracownikowi wynagrodzenia.</a:t>
            </a:r>
          </a:p>
          <a:p>
            <a:r>
              <a:rPr lang="pl-PL" dirty="0">
                <a:latin typeface="Times New Roman" panose="02020603050405020304" pitchFamily="18" charset="0"/>
                <a:cs typeface="Times New Roman" panose="02020603050405020304" pitchFamily="18" charset="0"/>
              </a:rPr>
              <a:t>Przed zawarciem umowy o pracę na czas zastępstwa nieobecnego pracownika, pracodawca może zawrzeć z zastępującym pracownikiem umowę na okres próbny, w celu sprawdzenia jego umiejętności, na chwilowo wolnym stanowisku.</a:t>
            </a:r>
          </a:p>
          <a:p>
            <a:endParaRPr lang="pl-PL" dirty="0"/>
          </a:p>
        </p:txBody>
      </p:sp>
    </p:spTree>
    <p:extLst>
      <p:ext uri="{BB962C8B-B14F-4D97-AF65-F5344CB8AC3E}">
        <p14:creationId xmlns:p14="http://schemas.microsoft.com/office/powerpoint/2010/main" val="3155728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marL="109728" indent="0" algn="just">
              <a:buNone/>
            </a:pPr>
            <a:endParaRPr lang="pl-PL" dirty="0">
              <a:latin typeface="Times New Roman" panose="02020603050405020304" pitchFamily="18" charset="0"/>
              <a:cs typeface="Times New Roman" panose="02020603050405020304" pitchFamily="18" charset="0"/>
            </a:endParaRPr>
          </a:p>
          <a:p>
            <a:pPr algn="just"/>
            <a:r>
              <a:rPr lang="pl-PL" dirty="0">
                <a:latin typeface="Times New Roman" panose="02020603050405020304" pitchFamily="18" charset="0"/>
                <a:cs typeface="Times New Roman" panose="02020603050405020304" pitchFamily="18" charset="0"/>
              </a:rPr>
              <a:t>Umowa o pracę na czas nieokreślony zawierana jest </a:t>
            </a:r>
            <a:r>
              <a:rPr lang="pl-PL" b="1" dirty="0">
                <a:latin typeface="Times New Roman" panose="02020603050405020304" pitchFamily="18" charset="0"/>
                <a:cs typeface="Times New Roman" panose="02020603050405020304" pitchFamily="18" charset="0"/>
              </a:rPr>
              <a:t>bez oznaczenia końcowego terminu jej obowiązywania. </a:t>
            </a:r>
            <a:endParaRPr lang="pl-PL" dirty="0">
              <a:latin typeface="Times New Roman" panose="02020603050405020304" pitchFamily="18" charset="0"/>
              <a:cs typeface="Times New Roman" panose="02020603050405020304" pitchFamily="18" charset="0"/>
            </a:endParaRPr>
          </a:p>
          <a:p>
            <a:pPr lvl="1" algn="just"/>
            <a:endParaRPr lang="pl-PL" dirty="0">
              <a:latin typeface="Times New Roman" panose="02020603050405020304" pitchFamily="18" charset="0"/>
              <a:cs typeface="Times New Roman" panose="02020603050405020304" pitchFamily="18" charset="0"/>
            </a:endParaRPr>
          </a:p>
          <a:p>
            <a:pPr algn="just"/>
            <a:r>
              <a:rPr lang="pl-PL" dirty="0">
                <a:latin typeface="Times New Roman" panose="02020603050405020304" pitchFamily="18" charset="0"/>
                <a:cs typeface="Times New Roman" panose="02020603050405020304" pitchFamily="18" charset="0"/>
              </a:rPr>
              <a:t>Umowa o pracę na czas nieokreślony jest najkorzystniejszą  dla pracownika podstawą stosunku pracy, gdyż stwarza </a:t>
            </a:r>
            <a:r>
              <a:rPr lang="pl-PL" b="1" dirty="0">
                <a:latin typeface="Times New Roman" panose="02020603050405020304" pitchFamily="18" charset="0"/>
                <a:cs typeface="Times New Roman" panose="02020603050405020304" pitchFamily="18" charset="0"/>
              </a:rPr>
              <a:t>najdalej idącą ochronę jego trwałości.</a:t>
            </a:r>
            <a:endParaRPr lang="pl-PL" dirty="0">
              <a:latin typeface="Times New Roman" panose="02020603050405020304" pitchFamily="18" charset="0"/>
              <a:cs typeface="Times New Roman" panose="02020603050405020304" pitchFamily="18" charset="0"/>
            </a:endParaRPr>
          </a:p>
          <a:p>
            <a:endParaRPr lang="pl-PL" dirty="0"/>
          </a:p>
        </p:txBody>
      </p:sp>
      <p:sp>
        <p:nvSpPr>
          <p:cNvPr id="2" name="Tytuł 1"/>
          <p:cNvSpPr>
            <a:spLocks noGrp="1"/>
          </p:cNvSpPr>
          <p:nvPr>
            <p:ph type="title"/>
          </p:nvPr>
        </p:nvSpPr>
        <p:spPr/>
        <p:txBody>
          <a:bodyPr>
            <a:normAutofit/>
          </a:bodyPr>
          <a:lstStyle/>
          <a:p>
            <a:r>
              <a:rPr lang="pl-PL" b="1" dirty="0"/>
              <a:t>Umowa na czas nieokreślony </a:t>
            </a:r>
            <a:endParaRPr lang="pl-PL" dirty="0"/>
          </a:p>
        </p:txBody>
      </p:sp>
    </p:spTree>
    <p:extLst>
      <p:ext uri="{BB962C8B-B14F-4D97-AF65-F5344CB8AC3E}">
        <p14:creationId xmlns:p14="http://schemas.microsoft.com/office/powerpoint/2010/main" val="1880030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pPr algn="just"/>
            <a:r>
              <a:rPr lang="pl-PL" dirty="0">
                <a:latin typeface="Times New Roman" panose="02020603050405020304" pitchFamily="18" charset="0"/>
                <a:cs typeface="Times New Roman" panose="02020603050405020304" pitchFamily="18" charset="0"/>
              </a:rPr>
              <a:t>Umowa terminowa, zawierana w konkretnym celu. </a:t>
            </a:r>
          </a:p>
          <a:p>
            <a:pPr algn="just"/>
            <a:r>
              <a:rPr lang="pl-PL" dirty="0">
                <a:latin typeface="Times New Roman" panose="02020603050405020304" pitchFamily="18" charset="0"/>
                <a:cs typeface="Times New Roman" panose="02020603050405020304" pitchFamily="18" charset="0"/>
              </a:rPr>
              <a:t>Umowę o pracę na okres próbny, nieprzekraczający  trzech miesięcy , zawiera się w celu sprawdzenia kwalifikacji pracownika i możliwości jego zatrudnienia w celu  wykonywania pracy określonego rodzaju. </a:t>
            </a:r>
          </a:p>
          <a:p>
            <a:r>
              <a:rPr lang="pl-PL" dirty="0">
                <a:latin typeface="Times New Roman" panose="02020603050405020304" pitchFamily="18" charset="0"/>
                <a:cs typeface="Times New Roman" panose="02020603050405020304" pitchFamily="18" charset="0"/>
              </a:rPr>
              <a:t>Ustawa nie nakłada na pracodawcę obowiązku zatrudnienia pracownika po upływie czasu, na jaki została zawarta umowa o pracę na okres próbny. Także pracownik może odmówić zawarcia z pracodawcą umowy o pracę, jeżeli uzna, że nie odpowiada  mu taki rodzaj wykonywania zawodu. Obie strony podejmują decyzję o ewentualnym podpisaniu umowy o pracę całkowicie samodzielnie.   </a:t>
            </a:r>
            <a:endParaRPr lang="pl-PL"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Nie </a:t>
            </a:r>
            <a:r>
              <a:rPr lang="pl-PL" dirty="0">
                <a:latin typeface="Times New Roman" panose="02020603050405020304" pitchFamily="18" charset="0"/>
                <a:cs typeface="Times New Roman" panose="02020603050405020304" pitchFamily="18" charset="0"/>
              </a:rPr>
              <a:t>można też zakwalifikować umowy o pracę na okres próbny jako pierwszej umowy na czas określony. Nie wlicza się ona do limitu liczby umów na czas określony (3 umowy</a:t>
            </a:r>
            <a:r>
              <a:rPr lang="pl-PL" dirty="0" smtClean="0">
                <a:latin typeface="Times New Roman" panose="02020603050405020304" pitchFamily="18" charset="0"/>
                <a:cs typeface="Times New Roman" panose="02020603050405020304" pitchFamily="18" charset="0"/>
              </a:rPr>
              <a:t>), a </a:t>
            </a:r>
            <a:r>
              <a:rPr lang="pl-PL" dirty="0">
                <a:latin typeface="Times New Roman" panose="02020603050405020304" pitchFamily="18" charset="0"/>
                <a:cs typeface="Times New Roman" panose="02020603050405020304" pitchFamily="18" charset="0"/>
              </a:rPr>
              <a:t>także nie pomniejsza ograniczenia czasowego w zawieraniu tych umów </a:t>
            </a:r>
            <a:r>
              <a:rPr lang="pl-PL" dirty="0" smtClean="0">
                <a:latin typeface="Times New Roman" panose="02020603050405020304" pitchFamily="18" charset="0"/>
                <a:cs typeface="Times New Roman" panose="02020603050405020304" pitchFamily="18" charset="0"/>
              </a:rPr>
              <a:t>(</a:t>
            </a:r>
            <a:r>
              <a:rPr lang="pl-PL" dirty="0">
                <a:latin typeface="Times New Roman" panose="02020603050405020304" pitchFamily="18" charset="0"/>
                <a:cs typeface="Times New Roman" panose="02020603050405020304" pitchFamily="18" charset="0"/>
              </a:rPr>
              <a:t>33 miesiące). </a:t>
            </a:r>
          </a:p>
        </p:txBody>
      </p:sp>
      <p:sp>
        <p:nvSpPr>
          <p:cNvPr id="2" name="Tytuł 1"/>
          <p:cNvSpPr>
            <a:spLocks noGrp="1"/>
          </p:cNvSpPr>
          <p:nvPr>
            <p:ph type="title"/>
          </p:nvPr>
        </p:nvSpPr>
        <p:spPr/>
        <p:txBody>
          <a:bodyPr/>
          <a:lstStyle/>
          <a:p>
            <a:r>
              <a:rPr lang="pl-PL" dirty="0"/>
              <a:t>Umowa na okres próbny </a:t>
            </a:r>
          </a:p>
        </p:txBody>
      </p:sp>
    </p:spTree>
    <p:extLst>
      <p:ext uri="{BB962C8B-B14F-4D97-AF65-F5344CB8AC3E}">
        <p14:creationId xmlns:p14="http://schemas.microsoft.com/office/powerpoint/2010/main" val="36277370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20000"/>
          </a:bodyPr>
          <a:lstStyle/>
          <a:p>
            <a:r>
              <a:rPr lang="pl-PL" b="1" dirty="0">
                <a:latin typeface="Times New Roman" panose="02020603050405020304" pitchFamily="18" charset="0"/>
                <a:cs typeface="Times New Roman" panose="02020603050405020304" pitchFamily="18" charset="0"/>
              </a:rPr>
              <a:t>Umowa na okres próby </a:t>
            </a:r>
            <a:r>
              <a:rPr lang="pl-PL" dirty="0">
                <a:latin typeface="Times New Roman" panose="02020603050405020304" pitchFamily="18" charset="0"/>
                <a:cs typeface="Times New Roman" panose="02020603050405020304" pitchFamily="18" charset="0"/>
              </a:rPr>
              <a:t>co do zasady może być zawarta z tym samym pracownikiem </a:t>
            </a:r>
            <a:r>
              <a:rPr lang="pl-PL" b="1" dirty="0">
                <a:latin typeface="Times New Roman" panose="02020603050405020304" pitchFamily="18" charset="0"/>
                <a:cs typeface="Times New Roman" panose="02020603050405020304" pitchFamily="18" charset="0"/>
              </a:rPr>
              <a:t>tylko raz</a:t>
            </a:r>
            <a:r>
              <a:rPr lang="pl-PL" dirty="0">
                <a:latin typeface="Times New Roman" panose="02020603050405020304" pitchFamily="18" charset="0"/>
                <a:cs typeface="Times New Roman" panose="02020603050405020304" pitchFamily="18" charset="0"/>
              </a:rPr>
              <a:t>. </a:t>
            </a:r>
          </a:p>
          <a:p>
            <a:pPr marL="0" indent="0">
              <a:buNone/>
            </a:pPr>
            <a:endParaRPr lang="pl-PL" dirty="0">
              <a:latin typeface="Times New Roman" panose="02020603050405020304" pitchFamily="18" charset="0"/>
              <a:cs typeface="Times New Roman" panose="02020603050405020304" pitchFamily="18" charset="0"/>
            </a:endParaRPr>
          </a:p>
          <a:p>
            <a:pPr marL="0" indent="0">
              <a:buNone/>
            </a:pPr>
            <a:r>
              <a:rPr lang="pl-PL" dirty="0">
                <a:latin typeface="Times New Roman" panose="02020603050405020304" pitchFamily="18" charset="0"/>
                <a:cs typeface="Times New Roman" panose="02020603050405020304" pitchFamily="18" charset="0"/>
              </a:rPr>
              <a:t>Wyjątki od tej zasady wskazane są w art. </a:t>
            </a:r>
            <a:r>
              <a:rPr lang="pl-PL" b="1" dirty="0">
                <a:latin typeface="Times New Roman" panose="02020603050405020304" pitchFamily="18" charset="0"/>
                <a:cs typeface="Times New Roman" panose="02020603050405020304" pitchFamily="18" charset="0"/>
              </a:rPr>
              <a:t>25 § 3 </a:t>
            </a:r>
            <a:r>
              <a:rPr lang="pl-PL" b="1" dirty="0" err="1">
                <a:latin typeface="Times New Roman" panose="02020603050405020304" pitchFamily="18" charset="0"/>
                <a:cs typeface="Times New Roman" panose="02020603050405020304" pitchFamily="18" charset="0"/>
              </a:rPr>
              <a:t>k.p</a:t>
            </a:r>
            <a:r>
              <a:rPr lang="pl-PL" b="1" dirty="0">
                <a:latin typeface="Times New Roman" panose="02020603050405020304" pitchFamily="18" charset="0"/>
                <a:cs typeface="Times New Roman" panose="02020603050405020304" pitchFamily="18" charset="0"/>
              </a:rPr>
              <a:t>. </a:t>
            </a:r>
            <a:r>
              <a:rPr lang="pl-PL" dirty="0">
                <a:latin typeface="Times New Roman" panose="02020603050405020304" pitchFamily="18" charset="0"/>
                <a:cs typeface="Times New Roman" panose="02020603050405020304" pitchFamily="18" charset="0"/>
              </a:rPr>
              <a:t>Zgodnie z tym przepisem ponowne zawarcie umowy o pracę na okres próbny z tym samym pracownikiem jest możliwe:</a:t>
            </a:r>
          </a:p>
          <a:p>
            <a:pPr marL="0" indent="0">
              <a:buNone/>
            </a:pPr>
            <a:endParaRPr lang="pl-PL" dirty="0">
              <a:latin typeface="Times New Roman" panose="02020603050405020304" pitchFamily="18" charset="0"/>
              <a:cs typeface="Times New Roman" panose="02020603050405020304" pitchFamily="18" charset="0"/>
            </a:endParaRPr>
          </a:p>
          <a:p>
            <a:r>
              <a:rPr lang="pl-PL" dirty="0">
                <a:latin typeface="Times New Roman" panose="02020603050405020304" pitchFamily="18" charset="0"/>
                <a:cs typeface="Times New Roman" panose="02020603050405020304" pitchFamily="18" charset="0"/>
              </a:rPr>
              <a:t>jeżeli pracownik ma być zatrudniony w celu wykonywania innego rodzaju pracy,</a:t>
            </a:r>
          </a:p>
          <a:p>
            <a:r>
              <a:rPr lang="pl-PL" dirty="0">
                <a:latin typeface="Times New Roman" panose="02020603050405020304" pitchFamily="18" charset="0"/>
                <a:cs typeface="Times New Roman" panose="02020603050405020304" pitchFamily="18" charset="0"/>
              </a:rPr>
              <a:t>po upływie co najmniej 3 lat od dnia rozwiązania lub wygaśnięcia poprzedniej umowy o pracę, jeżeli pracownik ma być zatrudniony w celu wykonywania tego samego rodzaju pracy; w tym przypadku dopuszczalne jest jednokrotne ponowne zawarcie umowy na okres próbny.</a:t>
            </a:r>
          </a:p>
          <a:p>
            <a:endParaRPr lang="pl-PL" dirty="0"/>
          </a:p>
        </p:txBody>
      </p:sp>
      <p:sp>
        <p:nvSpPr>
          <p:cNvPr id="2" name="Tytuł 1"/>
          <p:cNvSpPr>
            <a:spLocks noGrp="1"/>
          </p:cNvSpPr>
          <p:nvPr>
            <p:ph type="title"/>
          </p:nvPr>
        </p:nvSpPr>
        <p:spPr/>
        <p:txBody>
          <a:bodyPr/>
          <a:lstStyle/>
          <a:p>
            <a:r>
              <a:rPr lang="pl-PL" dirty="0"/>
              <a:t>Umowa na okres próbny </a:t>
            </a:r>
          </a:p>
        </p:txBody>
      </p:sp>
    </p:spTree>
    <p:extLst>
      <p:ext uri="{BB962C8B-B14F-4D97-AF65-F5344CB8AC3E}">
        <p14:creationId xmlns:p14="http://schemas.microsoft.com/office/powerpoint/2010/main" val="1376265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r>
              <a:rPr lang="pl-PL" dirty="0">
                <a:latin typeface="Times New Roman" panose="02020603050405020304" pitchFamily="18" charset="0"/>
                <a:cs typeface="Times New Roman" panose="02020603050405020304" pitchFamily="18" charset="0"/>
              </a:rPr>
              <a:t>Umowa o pracę w celu przygotowania zawodowego umożliwia zatrudnianie młodocianych w celu przyuczenia lub nauki zawodu. </a:t>
            </a:r>
          </a:p>
          <a:p>
            <a:pPr marL="0" indent="0">
              <a:buNone/>
            </a:pPr>
            <a:endParaRPr lang="pl-PL" dirty="0">
              <a:latin typeface="Times New Roman" panose="02020603050405020304" pitchFamily="18" charset="0"/>
              <a:cs typeface="Times New Roman" panose="02020603050405020304" pitchFamily="18" charset="0"/>
            </a:endParaRPr>
          </a:p>
          <a:p>
            <a:pPr marL="0" indent="0">
              <a:buNone/>
            </a:pPr>
            <a:r>
              <a:rPr lang="pl-PL" dirty="0">
                <a:latin typeface="Times New Roman" panose="02020603050405020304" pitchFamily="18" charset="0"/>
                <a:cs typeface="Times New Roman" panose="02020603050405020304" pitchFamily="18" charset="0"/>
              </a:rPr>
              <a:t>Umowa o pracę w celu przygotowania zawodowego powinna  określać:</a:t>
            </a:r>
          </a:p>
          <a:p>
            <a:pPr algn="just"/>
            <a:endParaRPr lang="pl-PL" dirty="0">
              <a:latin typeface="Times New Roman" panose="02020603050405020304" pitchFamily="18" charset="0"/>
              <a:cs typeface="Times New Roman" panose="02020603050405020304" pitchFamily="18" charset="0"/>
            </a:endParaRPr>
          </a:p>
          <a:p>
            <a:pPr marL="0" indent="0" algn="just">
              <a:buNone/>
            </a:pPr>
            <a:r>
              <a:rPr lang="pl-PL" dirty="0">
                <a:latin typeface="Times New Roman" panose="02020603050405020304" pitchFamily="18" charset="0"/>
                <a:cs typeface="Times New Roman" panose="02020603050405020304" pitchFamily="18" charset="0"/>
              </a:rPr>
              <a:t>-   rodzaj przygotowania zawodowego (nauka zawodu lub  przyuczenie do wykonywania określonej pracy),</a:t>
            </a:r>
          </a:p>
          <a:p>
            <a:pPr algn="just"/>
            <a:endParaRPr lang="pl-PL" dirty="0">
              <a:latin typeface="Times New Roman" panose="02020603050405020304" pitchFamily="18" charset="0"/>
              <a:cs typeface="Times New Roman" panose="02020603050405020304" pitchFamily="18" charset="0"/>
            </a:endParaRPr>
          </a:p>
          <a:p>
            <a:pPr marL="0" indent="0" algn="just">
              <a:buNone/>
            </a:pPr>
            <a:r>
              <a:rPr lang="pl-PL" dirty="0">
                <a:latin typeface="Times New Roman" panose="02020603050405020304" pitchFamily="18" charset="0"/>
                <a:cs typeface="Times New Roman" panose="02020603050405020304" pitchFamily="18" charset="0"/>
              </a:rPr>
              <a:t>-   czas trwania i miejsce odbywania przygotowania  zawodowego,</a:t>
            </a:r>
          </a:p>
          <a:p>
            <a:pPr algn="just"/>
            <a:endParaRPr lang="pl-PL" dirty="0">
              <a:latin typeface="Times New Roman" panose="02020603050405020304" pitchFamily="18" charset="0"/>
              <a:cs typeface="Times New Roman" panose="02020603050405020304" pitchFamily="18" charset="0"/>
            </a:endParaRPr>
          </a:p>
          <a:p>
            <a:pPr marL="0" indent="0" algn="just">
              <a:buNone/>
            </a:pPr>
            <a:r>
              <a:rPr lang="pl-PL" dirty="0">
                <a:latin typeface="Times New Roman" panose="02020603050405020304" pitchFamily="18" charset="0"/>
                <a:cs typeface="Times New Roman" panose="02020603050405020304" pitchFamily="18" charset="0"/>
              </a:rPr>
              <a:t>- sposób dokształcania teoretycznego,</a:t>
            </a:r>
          </a:p>
          <a:p>
            <a:pPr algn="just"/>
            <a:endParaRPr lang="pl-PL" dirty="0">
              <a:latin typeface="Times New Roman" panose="02020603050405020304" pitchFamily="18" charset="0"/>
              <a:cs typeface="Times New Roman" panose="02020603050405020304" pitchFamily="18" charset="0"/>
            </a:endParaRPr>
          </a:p>
          <a:p>
            <a:pPr marL="0" indent="0" algn="just">
              <a:buNone/>
            </a:pPr>
            <a:r>
              <a:rPr lang="pl-PL" dirty="0">
                <a:latin typeface="Times New Roman" panose="02020603050405020304" pitchFamily="18" charset="0"/>
                <a:cs typeface="Times New Roman" panose="02020603050405020304" pitchFamily="18" charset="0"/>
              </a:rPr>
              <a:t>-wysokość wynagrodzenia</a:t>
            </a:r>
          </a:p>
          <a:p>
            <a:endParaRPr lang="pl-PL" dirty="0"/>
          </a:p>
        </p:txBody>
      </p:sp>
      <p:sp>
        <p:nvSpPr>
          <p:cNvPr id="2" name="Tytuł 1"/>
          <p:cNvSpPr>
            <a:spLocks noGrp="1"/>
          </p:cNvSpPr>
          <p:nvPr>
            <p:ph type="title"/>
          </p:nvPr>
        </p:nvSpPr>
        <p:spPr/>
        <p:txBody>
          <a:bodyPr>
            <a:normAutofit fontScale="90000"/>
          </a:bodyPr>
          <a:lstStyle/>
          <a:p>
            <a:r>
              <a:rPr lang="pl-PL" dirty="0"/>
              <a:t>Umowa w celu przygotowania zawodowego </a:t>
            </a:r>
          </a:p>
        </p:txBody>
      </p:sp>
    </p:spTree>
    <p:extLst>
      <p:ext uri="{BB962C8B-B14F-4D97-AF65-F5344CB8AC3E}">
        <p14:creationId xmlns:p14="http://schemas.microsoft.com/office/powerpoint/2010/main" val="15611099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Autofit/>
          </a:bodyPr>
          <a:lstStyle/>
          <a:p>
            <a:r>
              <a:rPr lang="pl-PL" sz="2600" dirty="0">
                <a:latin typeface="Times New Roman" panose="02020603050405020304" pitchFamily="18" charset="0"/>
                <a:cs typeface="Times New Roman" panose="02020603050405020304" pitchFamily="18" charset="0"/>
              </a:rPr>
              <a:t>Rozporządzenie Rady Ministrów w sprawie przygotowania zawodowego młodocianych i ich wynagrodzenia rozróżnia 2 rodzaje umów: umowę na naukę zawodu, trwającą </a:t>
            </a:r>
            <a:r>
              <a:rPr lang="pl-PL" sz="2600" dirty="0" smtClean="0">
                <a:latin typeface="Times New Roman" panose="02020603050405020304" pitchFamily="18" charset="0"/>
                <a:cs typeface="Times New Roman" panose="02020603050405020304" pitchFamily="18" charset="0"/>
              </a:rPr>
              <a:t>24-36 </a:t>
            </a:r>
            <a:r>
              <a:rPr lang="pl-PL" sz="2600" dirty="0">
                <a:latin typeface="Times New Roman" panose="02020603050405020304" pitchFamily="18" charset="0"/>
                <a:cs typeface="Times New Roman" panose="02020603050405020304" pitchFamily="18" charset="0"/>
              </a:rPr>
              <a:t>miesięcy, po ukończeniu której młodociany otrzymuje tytuł wykwalifikowanego robotnika oraz umowę o przyuczenie do wykonywania określonej pracy trwającej od 3 do 6 miesięcy, po ukończeniu którego młodociany otrzymuje zaświadczenie o przyuczeniu do określonej </a:t>
            </a:r>
            <a:r>
              <a:rPr lang="pl-PL" sz="2600" dirty="0" smtClean="0">
                <a:latin typeface="Times New Roman" panose="02020603050405020304" pitchFamily="18" charset="0"/>
                <a:cs typeface="Times New Roman" panose="02020603050405020304" pitchFamily="18" charset="0"/>
              </a:rPr>
              <a:t>pracy.</a:t>
            </a:r>
            <a:endParaRPr lang="pl-PL" sz="2600" dirty="0">
              <a:latin typeface="Times New Roman" panose="02020603050405020304" pitchFamily="18" charset="0"/>
              <a:cs typeface="Times New Roman" panose="02020603050405020304" pitchFamily="18" charset="0"/>
            </a:endParaRPr>
          </a:p>
        </p:txBody>
      </p:sp>
      <p:sp>
        <p:nvSpPr>
          <p:cNvPr id="2" name="Tytuł 1"/>
          <p:cNvSpPr>
            <a:spLocks noGrp="1"/>
          </p:cNvSpPr>
          <p:nvPr>
            <p:ph type="title"/>
          </p:nvPr>
        </p:nvSpPr>
        <p:spPr/>
        <p:txBody>
          <a:bodyPr>
            <a:normAutofit fontScale="90000"/>
          </a:bodyPr>
          <a:lstStyle/>
          <a:p>
            <a:r>
              <a:rPr lang="pl-PL" dirty="0"/>
              <a:t>Umowa w celu przygotowania zawodowego </a:t>
            </a:r>
          </a:p>
        </p:txBody>
      </p:sp>
    </p:spTree>
    <p:extLst>
      <p:ext uri="{BB962C8B-B14F-4D97-AF65-F5344CB8AC3E}">
        <p14:creationId xmlns:p14="http://schemas.microsoft.com/office/powerpoint/2010/main" val="4040516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r>
              <a:rPr lang="pl-PL" dirty="0">
                <a:latin typeface="Times New Roman" panose="02020603050405020304" pitchFamily="18" charset="0"/>
                <a:cs typeface="Times New Roman" panose="02020603050405020304" pitchFamily="18" charset="0"/>
              </a:rPr>
              <a:t>Szczególną cechą stosunku pracy na podstawie spółdzielczej umowy o pracę jest jego ścisłe powiązanie z członkostwem w danej spółdzielni.</a:t>
            </a:r>
          </a:p>
          <a:p>
            <a:r>
              <a:rPr lang="pl-PL" dirty="0" smtClean="0">
                <a:latin typeface="Times New Roman" panose="02020603050405020304" pitchFamily="18" charset="0"/>
                <a:cs typeface="Times New Roman" panose="02020603050405020304" pitchFamily="18" charset="0"/>
              </a:rPr>
              <a:t>Spółdzielcza </a:t>
            </a:r>
            <a:r>
              <a:rPr lang="pl-PL" dirty="0">
                <a:latin typeface="Times New Roman" panose="02020603050405020304" pitchFamily="18" charset="0"/>
                <a:cs typeface="Times New Roman" panose="02020603050405020304" pitchFamily="18" charset="0"/>
              </a:rPr>
              <a:t>umowa o pracę stanowi umowę szczególnego rodzaju. Składają się na nią dwa elementy - obowiązek spółdzielni pracy zatrudnienia osoby będącej jej członkiem i wynikający z członkostwa obowiązek świadczenia pracy na rzecz spółdzielni.</a:t>
            </a:r>
          </a:p>
          <a:p>
            <a:r>
              <a:rPr lang="pl-PL" dirty="0">
                <a:latin typeface="Times New Roman" panose="02020603050405020304" pitchFamily="18" charset="0"/>
                <a:cs typeface="Times New Roman" panose="02020603050405020304" pitchFamily="18" charset="0"/>
              </a:rPr>
              <a:t>W konsekwencji zawarcie spółdzielczej umowy o pracę uzależnione jest od uprzedniego przystąpienia i uzyskania członkostwa spółdzielni. Spółdzielcza umowa o pracę i związane z nią prawa i obowiązki są przede wszystkim regulowane przez przepisy ustawy z dnia 16 września 1982 r. - prawo spółdzielcze.</a:t>
            </a:r>
          </a:p>
          <a:p>
            <a:r>
              <a:rPr lang="pl-PL" dirty="0">
                <a:latin typeface="Times New Roman" panose="02020603050405020304" pitchFamily="18" charset="0"/>
                <a:cs typeface="Times New Roman" panose="02020603050405020304" pitchFamily="18" charset="0"/>
              </a:rPr>
              <a:t>Przepisy kodeksu pracy mają do spółdzielczej umowy o pracę zastosowanie jedynie wtedy, gdy prawo spółdzielcze nie zawiera odrębnych regulacji.</a:t>
            </a:r>
          </a:p>
          <a:p>
            <a:endParaRPr lang="pl-PL" dirty="0"/>
          </a:p>
        </p:txBody>
      </p:sp>
      <p:sp>
        <p:nvSpPr>
          <p:cNvPr id="2" name="Tytuł 1"/>
          <p:cNvSpPr>
            <a:spLocks noGrp="1"/>
          </p:cNvSpPr>
          <p:nvPr>
            <p:ph type="title"/>
          </p:nvPr>
        </p:nvSpPr>
        <p:spPr/>
        <p:txBody>
          <a:bodyPr>
            <a:normAutofit/>
          </a:bodyPr>
          <a:lstStyle/>
          <a:p>
            <a:r>
              <a:rPr lang="pl-PL" dirty="0"/>
              <a:t>Spółdzielcza umowa o pracę</a:t>
            </a:r>
          </a:p>
        </p:txBody>
      </p:sp>
    </p:spTree>
    <p:extLst>
      <p:ext uri="{BB962C8B-B14F-4D97-AF65-F5344CB8AC3E}">
        <p14:creationId xmlns:p14="http://schemas.microsoft.com/office/powerpoint/2010/main" val="120527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20000"/>
          </a:bodyPr>
          <a:lstStyle/>
          <a:p>
            <a:pPr algn="just"/>
            <a:r>
              <a:rPr lang="pl-PL" dirty="0">
                <a:latin typeface="Times New Roman" panose="02020603050405020304" pitchFamily="18" charset="0"/>
                <a:cs typeface="Times New Roman" panose="02020603050405020304" pitchFamily="18" charset="0"/>
              </a:rPr>
              <a:t>Umowa o pracę powinna określać strony umowy, rodzaj  umowy, datę jej zawarcia  oraz warunki pracy i płacy, w   szczególności:</a:t>
            </a:r>
          </a:p>
          <a:p>
            <a:pPr algn="just"/>
            <a:endParaRPr lang="pl-PL" dirty="0">
              <a:latin typeface="Times New Roman" panose="02020603050405020304" pitchFamily="18" charset="0"/>
              <a:cs typeface="Times New Roman" panose="02020603050405020304" pitchFamily="18" charset="0"/>
            </a:endParaRPr>
          </a:p>
          <a:p>
            <a:pPr algn="just"/>
            <a:r>
              <a:rPr lang="pl-PL" dirty="0">
                <a:latin typeface="Times New Roman" panose="02020603050405020304" pitchFamily="18" charset="0"/>
                <a:cs typeface="Times New Roman" panose="02020603050405020304" pitchFamily="18" charset="0"/>
              </a:rPr>
              <a:t>1) rodzaj pracy,</a:t>
            </a:r>
          </a:p>
          <a:p>
            <a:pPr algn="just"/>
            <a:endParaRPr lang="pl-PL" dirty="0">
              <a:latin typeface="Times New Roman" panose="02020603050405020304" pitchFamily="18" charset="0"/>
              <a:cs typeface="Times New Roman" panose="02020603050405020304" pitchFamily="18" charset="0"/>
            </a:endParaRPr>
          </a:p>
          <a:p>
            <a:pPr algn="just"/>
            <a:r>
              <a:rPr lang="pl-PL" dirty="0">
                <a:latin typeface="Times New Roman" panose="02020603050405020304" pitchFamily="18" charset="0"/>
                <a:cs typeface="Times New Roman" panose="02020603050405020304" pitchFamily="18" charset="0"/>
              </a:rPr>
              <a:t>2) miejsce wykonywania pracy,</a:t>
            </a:r>
          </a:p>
          <a:p>
            <a:pPr algn="just"/>
            <a:endParaRPr lang="pl-PL" dirty="0">
              <a:latin typeface="Times New Roman" panose="02020603050405020304" pitchFamily="18" charset="0"/>
              <a:cs typeface="Times New Roman" panose="02020603050405020304" pitchFamily="18" charset="0"/>
            </a:endParaRPr>
          </a:p>
          <a:p>
            <a:pPr algn="just"/>
            <a:r>
              <a:rPr lang="pl-PL" dirty="0">
                <a:latin typeface="Times New Roman" panose="02020603050405020304" pitchFamily="18" charset="0"/>
                <a:cs typeface="Times New Roman" panose="02020603050405020304" pitchFamily="18" charset="0"/>
              </a:rPr>
              <a:t>3) wynagrodzenie za pracę odpowiadające rodzajowi pracy, ze wskazaniem składników wynagrodzenia,</a:t>
            </a:r>
          </a:p>
          <a:p>
            <a:pPr algn="just"/>
            <a:endParaRPr lang="pl-PL" dirty="0">
              <a:latin typeface="Times New Roman" panose="02020603050405020304" pitchFamily="18" charset="0"/>
              <a:cs typeface="Times New Roman" panose="02020603050405020304" pitchFamily="18" charset="0"/>
            </a:endParaRPr>
          </a:p>
          <a:p>
            <a:pPr algn="just"/>
            <a:r>
              <a:rPr lang="pl-PL" dirty="0">
                <a:latin typeface="Times New Roman" panose="02020603050405020304" pitchFamily="18" charset="0"/>
                <a:cs typeface="Times New Roman" panose="02020603050405020304" pitchFamily="18" charset="0"/>
              </a:rPr>
              <a:t>4) wymiar czasu pracy,</a:t>
            </a:r>
          </a:p>
          <a:p>
            <a:pPr algn="just"/>
            <a:endParaRPr lang="pl-PL" dirty="0">
              <a:latin typeface="Times New Roman" panose="02020603050405020304" pitchFamily="18" charset="0"/>
              <a:cs typeface="Times New Roman" panose="02020603050405020304" pitchFamily="18" charset="0"/>
            </a:endParaRPr>
          </a:p>
          <a:p>
            <a:pPr algn="just"/>
            <a:r>
              <a:rPr lang="pl-PL" dirty="0">
                <a:latin typeface="Times New Roman" panose="02020603050405020304" pitchFamily="18" charset="0"/>
                <a:cs typeface="Times New Roman" panose="02020603050405020304" pitchFamily="18" charset="0"/>
              </a:rPr>
              <a:t>5) termin rozpoczęcia pracy</a:t>
            </a:r>
          </a:p>
          <a:p>
            <a:endParaRPr lang="pl-PL" dirty="0"/>
          </a:p>
        </p:txBody>
      </p:sp>
      <p:sp>
        <p:nvSpPr>
          <p:cNvPr id="2" name="Tytuł 1"/>
          <p:cNvSpPr>
            <a:spLocks noGrp="1"/>
          </p:cNvSpPr>
          <p:nvPr>
            <p:ph type="title"/>
          </p:nvPr>
        </p:nvSpPr>
        <p:spPr/>
        <p:txBody>
          <a:bodyPr/>
          <a:lstStyle/>
          <a:p>
            <a:r>
              <a:rPr lang="pl-PL" dirty="0"/>
              <a:t>Treść umowy o pracę</a:t>
            </a:r>
          </a:p>
        </p:txBody>
      </p:sp>
    </p:spTree>
    <p:extLst>
      <p:ext uri="{BB962C8B-B14F-4D97-AF65-F5344CB8AC3E}">
        <p14:creationId xmlns:p14="http://schemas.microsoft.com/office/powerpoint/2010/main" val="97986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sz="3600" dirty="0">
                <a:latin typeface="Times New Roman" panose="02020603050405020304" pitchFamily="18" charset="0"/>
                <a:cs typeface="Times New Roman" panose="02020603050405020304" pitchFamily="18" charset="0"/>
              </a:rPr>
              <a:t>Stosunek pracy nawiązuje się w terminie określonym w umowie jako dzień rozpoczęcia pracy.</a:t>
            </a:r>
          </a:p>
          <a:p>
            <a:endParaRPr lang="pl-PL" sz="3600" dirty="0">
              <a:latin typeface="Times New Roman" panose="02020603050405020304" pitchFamily="18" charset="0"/>
              <a:cs typeface="Times New Roman" panose="02020603050405020304" pitchFamily="18" charset="0"/>
            </a:endParaRPr>
          </a:p>
          <a:p>
            <a:r>
              <a:rPr lang="pl-PL" sz="3600" dirty="0">
                <a:latin typeface="Times New Roman" panose="02020603050405020304" pitchFamily="18" charset="0"/>
                <a:cs typeface="Times New Roman" panose="02020603050405020304" pitchFamily="18" charset="0"/>
              </a:rPr>
              <a:t>Jeżeli terminu tego nie określono - w dniu zawarcia umowy.</a:t>
            </a:r>
          </a:p>
          <a:p>
            <a:endParaRPr lang="pl-PL" dirty="0"/>
          </a:p>
        </p:txBody>
      </p:sp>
      <p:sp>
        <p:nvSpPr>
          <p:cNvPr id="2" name="Tytuł 1"/>
          <p:cNvSpPr>
            <a:spLocks noGrp="1"/>
          </p:cNvSpPr>
          <p:nvPr>
            <p:ph type="title"/>
          </p:nvPr>
        </p:nvSpPr>
        <p:spPr/>
        <p:txBody>
          <a:bodyPr>
            <a:normAutofit fontScale="90000"/>
          </a:bodyPr>
          <a:lstStyle/>
          <a:p>
            <a:r>
              <a:rPr lang="pl-PL" dirty="0"/>
              <a:t>Termin nawiązania stosunku pracy</a:t>
            </a:r>
          </a:p>
        </p:txBody>
      </p:sp>
    </p:spTree>
    <p:extLst>
      <p:ext uri="{BB962C8B-B14F-4D97-AF65-F5344CB8AC3E}">
        <p14:creationId xmlns:p14="http://schemas.microsoft.com/office/powerpoint/2010/main" val="3992474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r>
              <a:rPr lang="pl-PL" dirty="0">
                <a:latin typeface="Times New Roman" panose="02020603050405020304" pitchFamily="18" charset="0"/>
                <a:cs typeface="Times New Roman" panose="02020603050405020304" pitchFamily="18" charset="0"/>
              </a:rPr>
              <a:t>Kodeks pracy nie zawiera przepisów regulujących kwestie sposobu zawierania umów o pracę. Jednakże w </a:t>
            </a:r>
            <a:r>
              <a:rPr lang="pl-PL" b="1" dirty="0">
                <a:latin typeface="Times New Roman" panose="02020603050405020304" pitchFamily="18" charset="0"/>
                <a:cs typeface="Times New Roman" panose="02020603050405020304" pitchFamily="18" charset="0"/>
              </a:rPr>
              <a:t>Kodeksie pracy</a:t>
            </a:r>
            <a:r>
              <a:rPr lang="pl-PL" dirty="0">
                <a:latin typeface="Times New Roman" panose="02020603050405020304" pitchFamily="18" charset="0"/>
                <a:cs typeface="Times New Roman" panose="02020603050405020304" pitchFamily="18" charset="0"/>
              </a:rPr>
              <a:t> znajdziemy zapis, który mówi o możliwości stosowania w przypadkach nieuregulowanych przepisów prawa cywilnego. Przepisy prawa cywilnego dają nam wskazówki co do sposobu zawierania umów o pracę.</a:t>
            </a:r>
          </a:p>
          <a:p>
            <a:endParaRPr lang="pl-PL" dirty="0">
              <a:latin typeface="Times New Roman" panose="02020603050405020304" pitchFamily="18" charset="0"/>
              <a:cs typeface="Times New Roman" panose="02020603050405020304" pitchFamily="18" charset="0"/>
            </a:endParaRPr>
          </a:p>
          <a:p>
            <a:pPr marL="0" indent="0">
              <a:buNone/>
            </a:pPr>
            <a:r>
              <a:rPr lang="pl-PL" dirty="0">
                <a:latin typeface="Times New Roman" panose="02020603050405020304" pitchFamily="18" charset="0"/>
                <a:cs typeface="Times New Roman" panose="02020603050405020304" pitchFamily="18" charset="0"/>
              </a:rPr>
              <a:t>Przewidziane są dwa sposoby zawierania umów o prace:</a:t>
            </a:r>
          </a:p>
          <a:p>
            <a:r>
              <a:rPr lang="pl-PL" dirty="0">
                <a:latin typeface="Times New Roman" panose="02020603050405020304" pitchFamily="18" charset="0"/>
                <a:cs typeface="Times New Roman" panose="02020603050405020304" pitchFamily="18" charset="0"/>
              </a:rPr>
              <a:t>składanie ofert,</a:t>
            </a:r>
          </a:p>
          <a:p>
            <a:r>
              <a:rPr lang="pl-PL" dirty="0">
                <a:latin typeface="Times New Roman" panose="02020603050405020304" pitchFamily="18" charset="0"/>
                <a:cs typeface="Times New Roman" panose="02020603050405020304" pitchFamily="18" charset="0"/>
              </a:rPr>
              <a:t>negocjacje. </a:t>
            </a:r>
          </a:p>
          <a:p>
            <a:endParaRPr lang="pl-PL" dirty="0"/>
          </a:p>
        </p:txBody>
      </p:sp>
      <p:sp>
        <p:nvSpPr>
          <p:cNvPr id="2" name="Tytuł 1"/>
          <p:cNvSpPr>
            <a:spLocks noGrp="1"/>
          </p:cNvSpPr>
          <p:nvPr>
            <p:ph type="title"/>
          </p:nvPr>
        </p:nvSpPr>
        <p:spPr/>
        <p:txBody>
          <a:bodyPr/>
          <a:lstStyle/>
          <a:p>
            <a:r>
              <a:rPr lang="pl-PL" dirty="0"/>
              <a:t>Zawarcie umowy o pracę</a:t>
            </a:r>
          </a:p>
        </p:txBody>
      </p:sp>
    </p:spTree>
    <p:extLst>
      <p:ext uri="{BB962C8B-B14F-4D97-AF65-F5344CB8AC3E}">
        <p14:creationId xmlns:p14="http://schemas.microsoft.com/office/powerpoint/2010/main" val="290737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10000"/>
          </a:bodyPr>
          <a:lstStyle/>
          <a:p>
            <a:r>
              <a:rPr lang="pl-PL" dirty="0">
                <a:latin typeface="Times New Roman"/>
                <a:ea typeface="Calibri"/>
              </a:rPr>
              <a:t>Przez nawiązanie stosunku pracy pracownik zobowiązuje się do wykonywania pracy określonego rodzaju na rzecz pracodawcy </a:t>
            </a:r>
            <a:r>
              <a:rPr lang="pl-PL" dirty="0" smtClean="0">
                <a:latin typeface="Times New Roman"/>
                <a:ea typeface="Calibri"/>
              </a:rPr>
              <a:t>                 i </a:t>
            </a:r>
            <a:r>
              <a:rPr lang="pl-PL" dirty="0">
                <a:latin typeface="Times New Roman"/>
                <a:ea typeface="Calibri"/>
              </a:rPr>
              <a:t>pod jego kierownictwem oraz w miejscu i czasie wyznaczonym przez pracodawcę, a pracodawca – do zatrudnienia pracownika za wynagrodzeniem. Przy zachowaniu powyższych warunków wykonywania pracy nie jest dopuszczalne zastąpienie umowy </a:t>
            </a:r>
            <a:r>
              <a:rPr lang="pl-PL" dirty="0" smtClean="0">
                <a:latin typeface="Times New Roman"/>
                <a:ea typeface="Calibri"/>
              </a:rPr>
              <a:t>                   o </a:t>
            </a:r>
            <a:r>
              <a:rPr lang="pl-PL" dirty="0">
                <a:latin typeface="Times New Roman"/>
                <a:ea typeface="Calibri"/>
              </a:rPr>
              <a:t>pracę umową cywilnoprawną ( np. umową zlecenia czy też </a:t>
            </a:r>
            <a:r>
              <a:rPr lang="pl-PL" dirty="0" smtClean="0">
                <a:latin typeface="Times New Roman"/>
                <a:ea typeface="Calibri"/>
              </a:rPr>
              <a:t>umową </a:t>
            </a:r>
            <a:r>
              <a:rPr lang="pl-PL" dirty="0">
                <a:latin typeface="Times New Roman"/>
                <a:ea typeface="Calibri"/>
              </a:rPr>
              <a:t>o dzieło). Stosunek pracy powstaje na zasadzie swobodnego, dobrowolnego jego zawarcia, niezależnie od formy (wola zawarcia stosunku pracy może być wyrażona w sposób wyraźny lub dorozumiany.) Stosunek pracy jest stosunkiem zobowiązaniowym, którego cechuje równość stron, oznacza to, że żadna ze stron nie może dokonywać istotnych zmian jego treści bez zgody drugiej strony.</a:t>
            </a:r>
            <a:endParaRPr lang="pl-PL" dirty="0"/>
          </a:p>
          <a:p>
            <a:endParaRPr lang="pl-PL" dirty="0"/>
          </a:p>
        </p:txBody>
      </p:sp>
      <p:sp>
        <p:nvSpPr>
          <p:cNvPr id="2" name="Tytuł 1"/>
          <p:cNvSpPr>
            <a:spLocks noGrp="1"/>
          </p:cNvSpPr>
          <p:nvPr>
            <p:ph type="title"/>
          </p:nvPr>
        </p:nvSpPr>
        <p:spPr/>
        <p:txBody>
          <a:bodyPr/>
          <a:lstStyle/>
          <a:p>
            <a:r>
              <a:rPr lang="pl-PL" b="1" dirty="0"/>
              <a:t>Pojęcie stosunku pracy</a:t>
            </a:r>
            <a:endParaRPr lang="pl-PL" dirty="0"/>
          </a:p>
        </p:txBody>
      </p:sp>
    </p:spTree>
    <p:extLst>
      <p:ext uri="{BB962C8B-B14F-4D97-AF65-F5344CB8AC3E}">
        <p14:creationId xmlns:p14="http://schemas.microsoft.com/office/powerpoint/2010/main" val="2385286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20000"/>
          </a:bodyPr>
          <a:lstStyle/>
          <a:p>
            <a:r>
              <a:rPr lang="pl-PL" dirty="0">
                <a:latin typeface="Times New Roman" panose="02020603050405020304" pitchFamily="18" charset="0"/>
                <a:cs typeface="Times New Roman" panose="02020603050405020304" pitchFamily="18" charset="0"/>
              </a:rPr>
              <a:t>Złożenie oferty to oświadczenie woli skierowane przez pracownik lub pracodawcę drugiej stornie. Oferta zwiera propozycję zawarcia umowy oraz obejmuje co najmniej minimalną treść proponowanej umowy. W przypadku </a:t>
            </a:r>
            <a:r>
              <a:rPr lang="pl-PL" b="1" dirty="0">
                <a:latin typeface="Times New Roman" panose="02020603050405020304" pitchFamily="18" charset="0"/>
                <a:cs typeface="Times New Roman" panose="02020603050405020304" pitchFamily="18" charset="0"/>
              </a:rPr>
              <a:t>umowy o pracę </a:t>
            </a:r>
            <a:r>
              <a:rPr lang="pl-PL" dirty="0">
                <a:latin typeface="Times New Roman" panose="02020603050405020304" pitchFamily="18" charset="0"/>
                <a:cs typeface="Times New Roman" panose="02020603050405020304" pitchFamily="18" charset="0"/>
              </a:rPr>
              <a:t>oferta powinna wskazywać co najmniej rodzaj umowy o pracę. Osoba składająca ofertę jest nią związana. Oznacza to, że nie może jej odwołać przed upływem terminu wyznaczonego na odpowiedz w ofercie. Nie może ponadto uniknąć zawarcia umowy o pracę, jeśli oferta zostanie  przyjęta przez pracownika lub pracodawcę.</a:t>
            </a:r>
          </a:p>
          <a:p>
            <a:r>
              <a:rPr lang="pl-PL" dirty="0">
                <a:latin typeface="Times New Roman" panose="02020603050405020304" pitchFamily="18" charset="0"/>
                <a:cs typeface="Times New Roman" panose="02020603050405020304" pitchFamily="18" charset="0"/>
              </a:rPr>
              <a:t>Przyjęcie oferty przez drugą stronę jest równoznaczne ze złożeniem oświadczenia woli. Oferta pracy wraz z jej przyjęciem tworzą umowę o pracę. Ofertę pracy może złożyć zarówno pracodawca i pracownik.</a:t>
            </a:r>
          </a:p>
          <a:p>
            <a:endParaRPr lang="pl-PL" dirty="0"/>
          </a:p>
        </p:txBody>
      </p:sp>
      <p:sp>
        <p:nvSpPr>
          <p:cNvPr id="2" name="Tytuł 1"/>
          <p:cNvSpPr>
            <a:spLocks noGrp="1"/>
          </p:cNvSpPr>
          <p:nvPr>
            <p:ph type="title"/>
          </p:nvPr>
        </p:nvSpPr>
        <p:spPr/>
        <p:txBody>
          <a:bodyPr/>
          <a:lstStyle/>
          <a:p>
            <a:r>
              <a:rPr lang="pl-PL" dirty="0"/>
              <a:t>Składanie ofert</a:t>
            </a:r>
          </a:p>
        </p:txBody>
      </p:sp>
    </p:spTree>
    <p:extLst>
      <p:ext uri="{BB962C8B-B14F-4D97-AF65-F5344CB8AC3E}">
        <p14:creationId xmlns:p14="http://schemas.microsoft.com/office/powerpoint/2010/main" val="32594276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20000"/>
          </a:bodyPr>
          <a:lstStyle/>
          <a:p>
            <a:pPr algn="just"/>
            <a:r>
              <a:rPr lang="pl-PL" dirty="0">
                <a:latin typeface="Times New Roman" panose="02020603050405020304" pitchFamily="18" charset="0"/>
                <a:cs typeface="Times New Roman" panose="02020603050405020304" pitchFamily="18" charset="0"/>
              </a:rPr>
              <a:t>Negocjacje są procesem, w czasie którego dochodzi do zawarcia umowy o pracę, pomiędzy pracodawcą i pracownikiem. Negocjacje są owocne, wtedy kiedy strony dojdą do porozumienia do wszystkich postanowień, które były przedmiotem negocjacji.</a:t>
            </a:r>
          </a:p>
          <a:p>
            <a:pPr algn="just"/>
            <a:r>
              <a:rPr lang="pl-PL" dirty="0">
                <a:latin typeface="Times New Roman" panose="02020603050405020304" pitchFamily="18" charset="0"/>
                <a:cs typeface="Times New Roman" panose="02020603050405020304" pitchFamily="18" charset="0"/>
              </a:rPr>
              <a:t>Pracownik i pracodawca mają obowiązek prowadzić negocjacje w dobrej wierze, z zamiarem zawarcia </a:t>
            </a:r>
            <a:r>
              <a:rPr lang="pl-PL" b="1" dirty="0">
                <a:latin typeface="Times New Roman" panose="02020603050405020304" pitchFamily="18" charset="0"/>
                <a:cs typeface="Times New Roman" panose="02020603050405020304" pitchFamily="18" charset="0"/>
              </a:rPr>
              <a:t>umowy o pracę</a:t>
            </a:r>
            <a:r>
              <a:rPr lang="pl-PL" dirty="0">
                <a:latin typeface="Times New Roman" panose="02020603050405020304" pitchFamily="18" charset="0"/>
                <a:cs typeface="Times New Roman" panose="02020603050405020304" pitchFamily="18" charset="0"/>
              </a:rPr>
              <a:t>. Strona, która rozpoczęła lub prowadziła negocjacje w złej wierze, z naruszeniem dobrych obyczajów. Przejawem niewłaściwego prowadzenia negocjacji jest brak rzeczywistego zamiaru zawarcia umowy o pracę. Strona, która prowadziła negocjacje ze złym zamiarem musi liczyć się z negatywnymi konsekwencjami. Ma obowiązek naprawienia szkody, jaka druga strona poniosła przez to, że liczyła na zawarcie umowy.</a:t>
            </a:r>
          </a:p>
          <a:p>
            <a:endParaRPr lang="pl-PL" dirty="0"/>
          </a:p>
        </p:txBody>
      </p:sp>
      <p:sp>
        <p:nvSpPr>
          <p:cNvPr id="2" name="Tytuł 1"/>
          <p:cNvSpPr>
            <a:spLocks noGrp="1"/>
          </p:cNvSpPr>
          <p:nvPr>
            <p:ph type="title"/>
          </p:nvPr>
        </p:nvSpPr>
        <p:spPr/>
        <p:txBody>
          <a:bodyPr/>
          <a:lstStyle/>
          <a:p>
            <a:r>
              <a:rPr lang="pl-PL" dirty="0"/>
              <a:t>Negocjacje</a:t>
            </a:r>
          </a:p>
        </p:txBody>
      </p:sp>
    </p:spTree>
    <p:extLst>
      <p:ext uri="{BB962C8B-B14F-4D97-AF65-F5344CB8AC3E}">
        <p14:creationId xmlns:p14="http://schemas.microsoft.com/office/powerpoint/2010/main" val="1233503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r>
              <a:rPr lang="pl-PL" dirty="0">
                <a:latin typeface="Times New Roman" panose="02020603050405020304" pitchFamily="18" charset="0"/>
                <a:cs typeface="Times New Roman" panose="02020603050405020304" pitchFamily="18" charset="0"/>
              </a:rPr>
              <a:t>Umowę o pracę zawiera się na piśmie. Jeżeli umowa </a:t>
            </a:r>
            <a:r>
              <a:rPr lang="pl-PL" dirty="0" smtClean="0">
                <a:latin typeface="Times New Roman" panose="02020603050405020304" pitchFamily="18" charset="0"/>
                <a:cs typeface="Times New Roman" panose="02020603050405020304" pitchFamily="18" charset="0"/>
              </a:rPr>
              <a:t>                       o </a:t>
            </a:r>
            <a:r>
              <a:rPr lang="pl-PL" dirty="0">
                <a:latin typeface="Times New Roman" panose="02020603050405020304" pitchFamily="18" charset="0"/>
                <a:cs typeface="Times New Roman" panose="02020603050405020304" pitchFamily="18" charset="0"/>
              </a:rPr>
              <a:t>pracę nie została zawarta z zachowaniem formy pisemnej, pracodawca przed dopuszczeniem pracownika do pracy potwierdza pracownikowi na piśmie ustalenia co do stron umowy, rodzaju umowy oraz jej warunków</a:t>
            </a:r>
            <a:r>
              <a:rPr lang="pl-PL" dirty="0" smtClean="0">
                <a:latin typeface="Times New Roman" panose="02020603050405020304" pitchFamily="18" charset="0"/>
                <a:cs typeface="Times New Roman" panose="02020603050405020304" pitchFamily="18" charset="0"/>
              </a:rPr>
              <a:t>.</a:t>
            </a:r>
          </a:p>
          <a:p>
            <a:endParaRPr lang="pl-PL" dirty="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Brak </a:t>
            </a:r>
            <a:r>
              <a:rPr lang="pl-PL" dirty="0">
                <a:latin typeface="Times New Roman" panose="02020603050405020304" pitchFamily="18" charset="0"/>
                <a:cs typeface="Times New Roman" panose="02020603050405020304" pitchFamily="18" charset="0"/>
              </a:rPr>
              <a:t>zachowania formy pisemnej nie czyni umowy </a:t>
            </a:r>
            <a:r>
              <a:rPr lang="pl-PL" dirty="0" smtClean="0">
                <a:latin typeface="Times New Roman" panose="02020603050405020304" pitchFamily="18" charset="0"/>
                <a:cs typeface="Times New Roman" panose="02020603050405020304" pitchFamily="18" charset="0"/>
              </a:rPr>
              <a:t>                      o </a:t>
            </a:r>
            <a:r>
              <a:rPr lang="pl-PL" dirty="0">
                <a:latin typeface="Times New Roman" panose="02020603050405020304" pitchFamily="18" charset="0"/>
                <a:cs typeface="Times New Roman" panose="02020603050405020304" pitchFamily="18" charset="0"/>
              </a:rPr>
              <a:t>pracę nieważną. </a:t>
            </a:r>
            <a:r>
              <a:rPr lang="pl-PL" b="1" dirty="0">
                <a:latin typeface="Times New Roman" panose="02020603050405020304" pitchFamily="18" charset="0"/>
                <a:cs typeface="Times New Roman" panose="02020603050405020304" pitchFamily="18" charset="0"/>
              </a:rPr>
              <a:t>Powstanie stosunku pracy nie jest uwarunkowane pisemną formą umowy o pracę.</a:t>
            </a:r>
            <a:endParaRPr lang="pl-PL" sz="2800" dirty="0">
              <a:latin typeface="Times New Roman" panose="02020603050405020304" pitchFamily="18" charset="0"/>
              <a:cs typeface="Times New Roman" panose="02020603050405020304" pitchFamily="18" charset="0"/>
            </a:endParaRPr>
          </a:p>
          <a:p>
            <a:endParaRPr lang="pl-PL" dirty="0">
              <a:latin typeface="Times New Roman" panose="02020603050405020304" pitchFamily="18" charset="0"/>
              <a:cs typeface="Times New Roman" panose="02020603050405020304" pitchFamily="18" charset="0"/>
            </a:endParaRPr>
          </a:p>
        </p:txBody>
      </p:sp>
      <p:sp>
        <p:nvSpPr>
          <p:cNvPr id="2" name="Tytuł 1"/>
          <p:cNvSpPr>
            <a:spLocks noGrp="1"/>
          </p:cNvSpPr>
          <p:nvPr>
            <p:ph type="title"/>
          </p:nvPr>
        </p:nvSpPr>
        <p:spPr/>
        <p:txBody>
          <a:bodyPr/>
          <a:lstStyle/>
          <a:p>
            <a:r>
              <a:rPr lang="pl-PL" dirty="0" smtClean="0"/>
              <a:t>Forma umowy o pracę</a:t>
            </a:r>
            <a:endParaRPr lang="pl-PL" dirty="0"/>
          </a:p>
        </p:txBody>
      </p:sp>
    </p:spTree>
    <p:extLst>
      <p:ext uri="{BB962C8B-B14F-4D97-AF65-F5344CB8AC3E}">
        <p14:creationId xmlns:p14="http://schemas.microsoft.com/office/powerpoint/2010/main" val="2502398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a:bodyPr>
          <a:lstStyle/>
          <a:p>
            <a:r>
              <a:rPr lang="pl-PL" dirty="0">
                <a:latin typeface="Times New Roman" panose="02020603050405020304" pitchFamily="18" charset="0"/>
                <a:cs typeface="Times New Roman" panose="02020603050405020304" pitchFamily="18" charset="0"/>
              </a:rPr>
              <a:t>Pracodawca informuje pracownika na piśmie, nie później niż w ciągu 7 dni od dnia zawarcia umowy o pracę, o: </a:t>
            </a:r>
            <a:endParaRPr lang="pl-PL"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1</a:t>
            </a:r>
            <a:r>
              <a:rPr lang="pl-PL" dirty="0">
                <a:latin typeface="Times New Roman" panose="02020603050405020304" pitchFamily="18" charset="0"/>
                <a:cs typeface="Times New Roman" panose="02020603050405020304" pitchFamily="18" charset="0"/>
              </a:rPr>
              <a:t>) obowiązującej pracownika dobowej i tygodniowej normie czasu pracy, </a:t>
            </a:r>
            <a:endParaRPr lang="pl-PL"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2</a:t>
            </a:r>
            <a:r>
              <a:rPr lang="pl-PL" dirty="0">
                <a:latin typeface="Times New Roman" panose="02020603050405020304" pitchFamily="18" charset="0"/>
                <a:cs typeface="Times New Roman" panose="02020603050405020304" pitchFamily="18" charset="0"/>
              </a:rPr>
              <a:t>) częstotliwości wypłat wynagrodzenia za pracę, </a:t>
            </a:r>
            <a:endParaRPr lang="pl-PL"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3</a:t>
            </a:r>
            <a:r>
              <a:rPr lang="pl-PL" dirty="0">
                <a:latin typeface="Times New Roman" panose="02020603050405020304" pitchFamily="18" charset="0"/>
                <a:cs typeface="Times New Roman" panose="02020603050405020304" pitchFamily="18" charset="0"/>
              </a:rPr>
              <a:t>) wymiarze przysługującego pracownikowi urlopu wypoczynkowego, </a:t>
            </a:r>
            <a:endParaRPr lang="pl-PL"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4</a:t>
            </a:r>
            <a:r>
              <a:rPr lang="pl-PL" dirty="0">
                <a:latin typeface="Times New Roman" panose="02020603050405020304" pitchFamily="18" charset="0"/>
                <a:cs typeface="Times New Roman" panose="02020603050405020304" pitchFamily="18" charset="0"/>
              </a:rPr>
              <a:t>) obowiązującej pracownika długości okresu wypowiedzenia umowy o pracę, </a:t>
            </a:r>
            <a:endParaRPr lang="pl-PL" dirty="0" smtClean="0">
              <a:latin typeface="Times New Roman" panose="02020603050405020304" pitchFamily="18" charset="0"/>
              <a:cs typeface="Times New Roman" panose="02020603050405020304" pitchFamily="18" charset="0"/>
            </a:endParaRPr>
          </a:p>
          <a:p>
            <a:r>
              <a:rPr lang="pl-PL" dirty="0" smtClean="0">
                <a:latin typeface="Times New Roman" panose="02020603050405020304" pitchFamily="18" charset="0"/>
                <a:cs typeface="Times New Roman" panose="02020603050405020304" pitchFamily="18" charset="0"/>
              </a:rPr>
              <a:t>5</a:t>
            </a:r>
            <a:r>
              <a:rPr lang="pl-PL" dirty="0">
                <a:latin typeface="Times New Roman" panose="02020603050405020304" pitchFamily="18" charset="0"/>
                <a:cs typeface="Times New Roman" panose="02020603050405020304" pitchFamily="18" charset="0"/>
              </a:rPr>
              <a:t>) układzie zbiorowym pracy, którym pracownik jest </a:t>
            </a:r>
            <a:r>
              <a:rPr lang="pl-PL" dirty="0" smtClean="0">
                <a:latin typeface="Times New Roman" panose="02020603050405020304" pitchFamily="18" charset="0"/>
                <a:cs typeface="Times New Roman" panose="02020603050405020304" pitchFamily="18" charset="0"/>
              </a:rPr>
              <a:t>objęty.</a:t>
            </a:r>
            <a:endParaRPr lang="pl-PL" dirty="0">
              <a:latin typeface="Times New Roman" panose="02020603050405020304" pitchFamily="18" charset="0"/>
              <a:cs typeface="Times New Roman" panose="02020603050405020304" pitchFamily="18" charset="0"/>
            </a:endParaRPr>
          </a:p>
        </p:txBody>
      </p:sp>
      <p:sp>
        <p:nvSpPr>
          <p:cNvPr id="2" name="Tytuł 1"/>
          <p:cNvSpPr>
            <a:spLocks noGrp="1"/>
          </p:cNvSpPr>
          <p:nvPr>
            <p:ph type="title"/>
          </p:nvPr>
        </p:nvSpPr>
        <p:spPr/>
        <p:txBody>
          <a:bodyPr/>
          <a:lstStyle/>
          <a:p>
            <a:r>
              <a:rPr lang="pl-PL" dirty="0" smtClean="0"/>
              <a:t>Forma umowy o pracę</a:t>
            </a:r>
            <a:endParaRPr lang="pl-PL" dirty="0"/>
          </a:p>
        </p:txBody>
      </p:sp>
    </p:spTree>
    <p:extLst>
      <p:ext uri="{BB962C8B-B14F-4D97-AF65-F5344CB8AC3E}">
        <p14:creationId xmlns:p14="http://schemas.microsoft.com/office/powerpoint/2010/main" val="744832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20000"/>
          </a:bodyPr>
          <a:lstStyle/>
          <a:p>
            <a:r>
              <a:rPr lang="pl-PL" dirty="0">
                <a:latin typeface="Times New Roman" panose="02020603050405020304" pitchFamily="18" charset="0"/>
                <a:cs typeface="Times New Roman" panose="02020603050405020304" pitchFamily="18" charset="0"/>
              </a:rPr>
              <a:t>Obecnie w kodeksie pracy występują następujące </a:t>
            </a:r>
            <a:r>
              <a:rPr lang="pl-PL" b="1" dirty="0">
                <a:latin typeface="Times New Roman" panose="02020603050405020304" pitchFamily="18" charset="0"/>
                <a:cs typeface="Times New Roman" panose="02020603050405020304" pitchFamily="18" charset="0"/>
              </a:rPr>
              <a:t>normy czasu pracy</a:t>
            </a:r>
            <a:r>
              <a:rPr lang="pl-PL" dirty="0">
                <a:latin typeface="Times New Roman" panose="02020603050405020304" pitchFamily="18" charset="0"/>
                <a:cs typeface="Times New Roman" panose="02020603050405020304" pitchFamily="18" charset="0"/>
              </a:rPr>
              <a:t>:</a:t>
            </a:r>
          </a:p>
          <a:p>
            <a:r>
              <a:rPr lang="pl-PL" b="1" dirty="0">
                <a:latin typeface="Times New Roman" panose="02020603050405020304" pitchFamily="18" charset="0"/>
                <a:cs typeface="Times New Roman" panose="02020603050405020304" pitchFamily="18" charset="0"/>
              </a:rPr>
              <a:t>dobowa</a:t>
            </a:r>
            <a:r>
              <a:rPr lang="pl-PL" dirty="0">
                <a:latin typeface="Times New Roman" panose="02020603050405020304" pitchFamily="18" charset="0"/>
                <a:cs typeface="Times New Roman" panose="02020603050405020304" pitchFamily="18" charset="0"/>
              </a:rPr>
              <a:t>, która nie powinna przekraczać 8 godzin,</a:t>
            </a:r>
          </a:p>
          <a:p>
            <a:r>
              <a:rPr lang="pl-PL" b="1" dirty="0">
                <a:latin typeface="Times New Roman" panose="02020603050405020304" pitchFamily="18" charset="0"/>
                <a:cs typeface="Times New Roman" panose="02020603050405020304" pitchFamily="18" charset="0"/>
              </a:rPr>
              <a:t>średniotygodniowa</a:t>
            </a:r>
            <a:r>
              <a:rPr lang="pl-PL" dirty="0">
                <a:latin typeface="Times New Roman" panose="02020603050405020304" pitchFamily="18" charset="0"/>
                <a:cs typeface="Times New Roman" panose="02020603050405020304" pitchFamily="18" charset="0"/>
              </a:rPr>
              <a:t>, która nie powinna przekraczać </a:t>
            </a:r>
            <a:r>
              <a:rPr lang="pl-PL" dirty="0" smtClean="0">
                <a:latin typeface="Times New Roman" panose="02020603050405020304" pitchFamily="18" charset="0"/>
                <a:cs typeface="Times New Roman" panose="02020603050405020304" pitchFamily="18" charset="0"/>
              </a:rPr>
              <a:t>                   w </a:t>
            </a:r>
            <a:r>
              <a:rPr lang="pl-PL" dirty="0">
                <a:latin typeface="Times New Roman" panose="02020603050405020304" pitchFamily="18" charset="0"/>
                <a:cs typeface="Times New Roman" panose="02020603050405020304" pitchFamily="18" charset="0"/>
              </a:rPr>
              <a:t>przyjętym okresie rozliczeniowym 40 godzin,</a:t>
            </a:r>
          </a:p>
          <a:p>
            <a:r>
              <a:rPr lang="pl-PL" b="1" dirty="0">
                <a:latin typeface="Times New Roman" panose="02020603050405020304" pitchFamily="18" charset="0"/>
                <a:cs typeface="Times New Roman" panose="02020603050405020304" pitchFamily="18" charset="0"/>
              </a:rPr>
              <a:t>łączna tygodniowa</a:t>
            </a:r>
            <a:r>
              <a:rPr lang="pl-PL" dirty="0">
                <a:latin typeface="Times New Roman" panose="02020603050405020304" pitchFamily="18" charset="0"/>
                <a:cs typeface="Times New Roman" panose="02020603050405020304" pitchFamily="18" charset="0"/>
              </a:rPr>
              <a:t>, obejmująca pracę w normalnym czasie pracy i w godzinach nadliczbowych, która przeciętnie w tygodniu w przyjętym okresie rozliczeniowym nie powinna przekraczać 48 godzin.</a:t>
            </a:r>
          </a:p>
          <a:p>
            <a:r>
              <a:rPr lang="pl-PL" dirty="0">
                <a:latin typeface="Times New Roman" panose="02020603050405020304" pitchFamily="18" charset="0"/>
                <a:cs typeface="Times New Roman" panose="02020603050405020304" pitchFamily="18" charset="0"/>
              </a:rPr>
              <a:t>Dobowa norma czasu pracy w określonych sytuacjach może być krótsza niż 8 godzin. Dotyczy to np. pracowników niepełnosprawnych. Dla takich pracowników dobowa norma czasu pracy wynosi 7 godzin.</a:t>
            </a:r>
          </a:p>
          <a:p>
            <a:endParaRPr lang="pl-PL" dirty="0"/>
          </a:p>
        </p:txBody>
      </p:sp>
      <p:sp>
        <p:nvSpPr>
          <p:cNvPr id="2" name="Tytuł 1"/>
          <p:cNvSpPr>
            <a:spLocks noGrp="1"/>
          </p:cNvSpPr>
          <p:nvPr>
            <p:ph type="title"/>
          </p:nvPr>
        </p:nvSpPr>
        <p:spPr/>
        <p:txBody>
          <a:bodyPr/>
          <a:lstStyle/>
          <a:p>
            <a:r>
              <a:rPr lang="pl-PL" dirty="0" smtClean="0"/>
              <a:t>Normy czasu pracy </a:t>
            </a:r>
            <a:endParaRPr lang="pl-PL" dirty="0"/>
          </a:p>
        </p:txBody>
      </p:sp>
    </p:spTree>
    <p:extLst>
      <p:ext uri="{BB962C8B-B14F-4D97-AF65-F5344CB8AC3E}">
        <p14:creationId xmlns:p14="http://schemas.microsoft.com/office/powerpoint/2010/main" val="2989726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20000"/>
          </a:bodyPr>
          <a:lstStyle/>
          <a:p>
            <a:r>
              <a:rPr lang="pl-PL" dirty="0">
                <a:latin typeface="Times New Roman" panose="02020603050405020304" pitchFamily="18" charset="0"/>
                <a:cs typeface="Times New Roman" panose="02020603050405020304" pitchFamily="18" charset="0"/>
              </a:rPr>
              <a:t>Pracowników zatrudnionych w warunkach szczególnie uciążliwych lub szczególnie </a:t>
            </a:r>
            <a:r>
              <a:rPr lang="pl-PL" dirty="0" smtClean="0">
                <a:latin typeface="Times New Roman" panose="02020603050405020304" pitchFamily="18" charset="0"/>
                <a:cs typeface="Times New Roman" panose="02020603050405020304" pitchFamily="18" charset="0"/>
              </a:rPr>
              <a:t>szkodliwych dla</a:t>
            </a:r>
            <a:r>
              <a:rPr lang="pl-PL" dirty="0">
                <a:latin typeface="Times New Roman" panose="02020603050405020304" pitchFamily="18" charset="0"/>
                <a:cs typeface="Times New Roman" panose="02020603050405020304" pitchFamily="18" charset="0"/>
              </a:rPr>
              <a:t> </a:t>
            </a:r>
            <a:r>
              <a:rPr lang="pl-PL" b="1" u="sng" dirty="0">
                <a:latin typeface="Times New Roman" panose="02020603050405020304" pitchFamily="18" charset="0"/>
                <a:cs typeface="Times New Roman" panose="02020603050405020304" pitchFamily="18" charset="0"/>
              </a:rPr>
              <a:t>zdrowia</a:t>
            </a:r>
            <a:r>
              <a:rPr lang="pl-PL" dirty="0">
                <a:latin typeface="Times New Roman" panose="02020603050405020304" pitchFamily="18" charset="0"/>
                <a:cs typeface="Times New Roman" panose="02020603050405020304" pitchFamily="18" charset="0"/>
              </a:rPr>
              <a:t> obowiązuje skrócony czas pracy. Następuje to na przykład przez określenie niższej niż 8-godzinna, dobowej normy czasu pracy. Skrócenie dobowej normy czasu pracy może nastąpić także np. w </a:t>
            </a:r>
            <a:r>
              <a:rPr lang="pl-PL" b="1" u="sng" dirty="0">
                <a:latin typeface="Times New Roman" panose="02020603050405020304" pitchFamily="18" charset="0"/>
                <a:cs typeface="Times New Roman" panose="02020603050405020304" pitchFamily="18" charset="0"/>
              </a:rPr>
              <a:t>układzie</a:t>
            </a:r>
            <a:r>
              <a:rPr lang="pl-PL" dirty="0">
                <a:latin typeface="Times New Roman" panose="02020603050405020304" pitchFamily="18" charset="0"/>
                <a:cs typeface="Times New Roman" panose="02020603050405020304" pitchFamily="18" charset="0"/>
              </a:rPr>
              <a:t> zbiorowym pracy.</a:t>
            </a:r>
          </a:p>
          <a:p>
            <a:r>
              <a:rPr lang="pl-PL" dirty="0" smtClean="0">
                <a:latin typeface="Times New Roman" panose="02020603050405020304" pitchFamily="18" charset="0"/>
                <a:cs typeface="Times New Roman" panose="02020603050405020304" pitchFamily="18" charset="0"/>
              </a:rPr>
              <a:t>Praca </a:t>
            </a:r>
            <a:r>
              <a:rPr lang="pl-PL" dirty="0">
                <a:latin typeface="Times New Roman" panose="02020603050405020304" pitchFamily="18" charset="0"/>
                <a:cs typeface="Times New Roman" panose="02020603050405020304" pitchFamily="18" charset="0"/>
              </a:rPr>
              <a:t>ponad 8 godzin na dobę może mieć jedynie miejsce w razie:</a:t>
            </a:r>
          </a:p>
          <a:p>
            <a:r>
              <a:rPr lang="pl-PL" dirty="0">
                <a:latin typeface="Times New Roman" panose="02020603050405020304" pitchFamily="18" charset="0"/>
                <a:cs typeface="Times New Roman" panose="02020603050405020304" pitchFamily="18" charset="0"/>
              </a:rPr>
              <a:t>pracy w godzinach nadliczbowych,</a:t>
            </a:r>
          </a:p>
          <a:p>
            <a:r>
              <a:rPr lang="pl-PL" dirty="0">
                <a:latin typeface="Times New Roman" panose="02020603050405020304" pitchFamily="18" charset="0"/>
                <a:cs typeface="Times New Roman" panose="02020603050405020304" pitchFamily="18" charset="0"/>
              </a:rPr>
              <a:t>pracy w systemie czasu pracy przewidującym wydłużenie dobowego wymiaru czasu pracy (np. praca 12-godzinna w systemie równoważnego czasu pracy).</a:t>
            </a:r>
          </a:p>
          <a:p>
            <a:endParaRPr lang="pl-PL" dirty="0"/>
          </a:p>
        </p:txBody>
      </p:sp>
      <p:sp>
        <p:nvSpPr>
          <p:cNvPr id="2" name="Tytuł 1"/>
          <p:cNvSpPr>
            <a:spLocks noGrp="1"/>
          </p:cNvSpPr>
          <p:nvPr>
            <p:ph type="title"/>
          </p:nvPr>
        </p:nvSpPr>
        <p:spPr/>
        <p:txBody>
          <a:bodyPr/>
          <a:lstStyle/>
          <a:p>
            <a:r>
              <a:rPr lang="pl-PL" dirty="0" smtClean="0"/>
              <a:t>Normy czasu pracy</a:t>
            </a:r>
            <a:endParaRPr lang="pl-PL" dirty="0"/>
          </a:p>
        </p:txBody>
      </p:sp>
    </p:spTree>
    <p:extLst>
      <p:ext uri="{BB962C8B-B14F-4D97-AF65-F5344CB8AC3E}">
        <p14:creationId xmlns:p14="http://schemas.microsoft.com/office/powerpoint/2010/main" val="3425484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r>
              <a:rPr lang="pl-PL" dirty="0">
                <a:latin typeface="Times New Roman" panose="02020603050405020304" pitchFamily="18" charset="0"/>
                <a:cs typeface="Times New Roman" panose="02020603050405020304" pitchFamily="18" charset="0"/>
              </a:rPr>
              <a:t>Kodeks pracy przewiduje wypłatę wynagrodzenia minimum raz w miesiącu. Nie wyklucza to możliwości wypłacania wynagrodzeń pracowniczych z większą częstotliwością, np. co tydzień lub co 2 tygodnie; 2, 3 lub więcej razy w miesiącu. Sąd Najwyższy w uzasadnieniu wyroku z 4 sierpnia 1999 r. podniósł, że strony stosunku pracy mogą wprowadzać do umowy o pracę dowolne ustalenia, pod warunkiem że nie będą one mniej korzystne dla pracownika niż obowiązujące normy prawne </a:t>
            </a:r>
            <a:r>
              <a:rPr lang="pl-PL" b="1" dirty="0">
                <a:latin typeface="Times New Roman" panose="02020603050405020304" pitchFamily="18" charset="0"/>
                <a:cs typeface="Times New Roman" panose="02020603050405020304" pitchFamily="18" charset="0"/>
              </a:rPr>
              <a:t>(art. 18 </a:t>
            </a:r>
            <a:r>
              <a:rPr lang="pl-PL" b="1" dirty="0" err="1">
                <a:latin typeface="Times New Roman" panose="02020603050405020304" pitchFamily="18" charset="0"/>
                <a:cs typeface="Times New Roman" panose="02020603050405020304" pitchFamily="18" charset="0"/>
              </a:rPr>
              <a:t>k.p</a:t>
            </a:r>
            <a:r>
              <a:rPr lang="pl-PL" b="1" dirty="0">
                <a:latin typeface="Times New Roman" panose="02020603050405020304" pitchFamily="18" charset="0"/>
                <a:cs typeface="Times New Roman" panose="02020603050405020304" pitchFamily="18" charset="0"/>
              </a:rPr>
              <a:t>.). </a:t>
            </a:r>
            <a:endParaRPr lang="pl-PL" dirty="0">
              <a:latin typeface="Times New Roman" panose="02020603050405020304" pitchFamily="18" charset="0"/>
              <a:cs typeface="Times New Roman" panose="02020603050405020304" pitchFamily="18" charset="0"/>
            </a:endParaRPr>
          </a:p>
        </p:txBody>
      </p:sp>
      <p:sp>
        <p:nvSpPr>
          <p:cNvPr id="2" name="Tytuł 1"/>
          <p:cNvSpPr>
            <a:spLocks noGrp="1"/>
          </p:cNvSpPr>
          <p:nvPr>
            <p:ph type="title"/>
          </p:nvPr>
        </p:nvSpPr>
        <p:spPr/>
        <p:txBody>
          <a:bodyPr/>
          <a:lstStyle/>
          <a:p>
            <a:r>
              <a:rPr lang="pl-PL" dirty="0" smtClean="0"/>
              <a:t>Wypłata wynagrodzenia</a:t>
            </a:r>
            <a:endParaRPr lang="pl-PL" dirty="0"/>
          </a:p>
        </p:txBody>
      </p:sp>
    </p:spTree>
    <p:extLst>
      <p:ext uri="{BB962C8B-B14F-4D97-AF65-F5344CB8AC3E}">
        <p14:creationId xmlns:p14="http://schemas.microsoft.com/office/powerpoint/2010/main" val="6897911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20000"/>
          </a:bodyPr>
          <a:lstStyle/>
          <a:p>
            <a:r>
              <a:rPr lang="pl-PL" dirty="0">
                <a:latin typeface="Times New Roman" panose="02020603050405020304" pitchFamily="18" charset="0"/>
                <a:cs typeface="Times New Roman" panose="02020603050405020304" pitchFamily="18" charset="0"/>
              </a:rPr>
              <a:t>Aby pracodawca mógł wypłacać wynagrodzenia częściej niż raz w miesiącu, powinien kwestię tę określić w przepisach płacowych. Kodeks pracy przewiduje, że warunki wynagradzania za pracę i przyznawania innych świadczeń związanych z pracą ustalają układy zbiorowe pracy (art. 77</a:t>
            </a:r>
            <a:r>
              <a:rPr lang="pl-PL" baseline="30000" dirty="0">
                <a:latin typeface="Times New Roman" panose="02020603050405020304" pitchFamily="18" charset="0"/>
                <a:cs typeface="Times New Roman" panose="02020603050405020304" pitchFamily="18" charset="0"/>
              </a:rPr>
              <a:t>1</a:t>
            </a:r>
            <a:r>
              <a:rPr lang="pl-PL" dirty="0">
                <a:latin typeface="Times New Roman" panose="02020603050405020304" pitchFamily="18" charset="0"/>
                <a:cs typeface="Times New Roman" panose="02020603050405020304" pitchFamily="18" charset="0"/>
              </a:rPr>
              <a:t> </a:t>
            </a:r>
            <a:r>
              <a:rPr lang="pl-PL" dirty="0" err="1">
                <a:latin typeface="Times New Roman" panose="02020603050405020304" pitchFamily="18" charset="0"/>
                <a:cs typeface="Times New Roman" panose="02020603050405020304" pitchFamily="18" charset="0"/>
              </a:rPr>
              <a:t>k.p</a:t>
            </a:r>
            <a:r>
              <a:rPr lang="pl-PL" dirty="0">
                <a:latin typeface="Times New Roman" panose="02020603050405020304" pitchFamily="18" charset="0"/>
                <a:cs typeface="Times New Roman" panose="02020603050405020304" pitchFamily="18" charset="0"/>
              </a:rPr>
              <a:t>.). Jeżeli jednak pracodawca zatrudnia co najmniej 20 pracowników nieobjętych zakładowym układem zbiorowym pracy ani ponadzakładowym układem zbiorowym pracy, wówczas ustala on warunki wynagradzania za pracę </a:t>
            </a:r>
            <a:r>
              <a:rPr lang="pl-PL" dirty="0" smtClean="0">
                <a:latin typeface="Times New Roman" panose="02020603050405020304" pitchFamily="18" charset="0"/>
                <a:cs typeface="Times New Roman" panose="02020603050405020304" pitchFamily="18" charset="0"/>
              </a:rPr>
              <a:t>                           w </a:t>
            </a:r>
            <a:r>
              <a:rPr lang="pl-PL" dirty="0">
                <a:latin typeface="Times New Roman" panose="02020603050405020304" pitchFamily="18" charset="0"/>
                <a:cs typeface="Times New Roman" panose="02020603050405020304" pitchFamily="18" charset="0"/>
              </a:rPr>
              <a:t>regulaminie wynagradzania (art. 77</a:t>
            </a:r>
            <a:r>
              <a:rPr lang="pl-PL" baseline="30000" dirty="0">
                <a:latin typeface="Times New Roman" panose="02020603050405020304" pitchFamily="18" charset="0"/>
                <a:cs typeface="Times New Roman" panose="02020603050405020304" pitchFamily="18" charset="0"/>
              </a:rPr>
              <a:t>2</a:t>
            </a:r>
            <a:r>
              <a:rPr lang="pl-PL" dirty="0">
                <a:latin typeface="Times New Roman" panose="02020603050405020304" pitchFamily="18" charset="0"/>
                <a:cs typeface="Times New Roman" panose="02020603050405020304" pitchFamily="18" charset="0"/>
              </a:rPr>
              <a:t> § 1 </a:t>
            </a:r>
            <a:r>
              <a:rPr lang="pl-PL" dirty="0" err="1">
                <a:latin typeface="Times New Roman" panose="02020603050405020304" pitchFamily="18" charset="0"/>
                <a:cs typeface="Times New Roman" panose="02020603050405020304" pitchFamily="18" charset="0"/>
              </a:rPr>
              <a:t>k.p</a:t>
            </a:r>
            <a:r>
              <a:rPr lang="pl-PL" dirty="0">
                <a:latin typeface="Times New Roman" panose="02020603050405020304" pitchFamily="18" charset="0"/>
                <a:cs typeface="Times New Roman" panose="02020603050405020304" pitchFamily="18" charset="0"/>
              </a:rPr>
              <a:t>.).</a:t>
            </a:r>
          </a:p>
          <a:p>
            <a:r>
              <a:rPr lang="pl-PL" dirty="0">
                <a:latin typeface="Times New Roman" panose="02020603050405020304" pitchFamily="18" charset="0"/>
                <a:cs typeface="Times New Roman" panose="02020603050405020304" pitchFamily="18" charset="0"/>
              </a:rPr>
              <a:t>W przypadku gdy pracodawca zatrudnia mniej niż 20 pracowników, nie jest objęty układem zbiorowym pracy ani przepisy szczególne nie nakazują mu wydawania regulaminu wynagradzania bez względu na liczbę zatrudnionych, termin wypłaty wynagrodzenia powinien ustalić w umowie o pracę.</a:t>
            </a:r>
          </a:p>
          <a:p>
            <a:endParaRPr lang="pl-PL" dirty="0"/>
          </a:p>
        </p:txBody>
      </p:sp>
      <p:sp>
        <p:nvSpPr>
          <p:cNvPr id="2" name="Tytuł 1"/>
          <p:cNvSpPr>
            <a:spLocks noGrp="1"/>
          </p:cNvSpPr>
          <p:nvPr>
            <p:ph type="title"/>
          </p:nvPr>
        </p:nvSpPr>
        <p:spPr/>
        <p:txBody>
          <a:bodyPr/>
          <a:lstStyle/>
          <a:p>
            <a:r>
              <a:rPr lang="pl-PL" dirty="0" smtClean="0"/>
              <a:t>Wypłata wynagrodzenia</a:t>
            </a:r>
            <a:endParaRPr lang="pl-PL" dirty="0"/>
          </a:p>
        </p:txBody>
      </p:sp>
    </p:spTree>
    <p:extLst>
      <p:ext uri="{BB962C8B-B14F-4D97-AF65-F5344CB8AC3E}">
        <p14:creationId xmlns:p14="http://schemas.microsoft.com/office/powerpoint/2010/main" val="24163510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20000"/>
          </a:bodyPr>
          <a:lstStyle/>
          <a:p>
            <a:r>
              <a:rPr lang="pl-PL" dirty="0">
                <a:latin typeface="Times New Roman" panose="02020603050405020304" pitchFamily="18" charset="0"/>
                <a:cs typeface="Times New Roman" panose="02020603050405020304" pitchFamily="18" charset="0"/>
              </a:rPr>
              <a:t>Urlop wypoczynkowy przysługuje tylko osobom zatrudnionym na podstawie umowy o pracę. Wymiar urlopu zależy od stażu pracy pracownika</a:t>
            </a:r>
            <a:r>
              <a:rPr lang="pl-PL" dirty="0" smtClean="0">
                <a:latin typeface="Times New Roman" panose="02020603050405020304" pitchFamily="18" charset="0"/>
                <a:cs typeface="Times New Roman" panose="02020603050405020304" pitchFamily="18" charset="0"/>
              </a:rPr>
              <a:t>.</a:t>
            </a:r>
          </a:p>
          <a:p>
            <a:r>
              <a:rPr lang="pl-PL" dirty="0">
                <a:latin typeface="Times New Roman" panose="02020603050405020304" pitchFamily="18" charset="0"/>
                <a:cs typeface="Times New Roman" panose="02020603050405020304" pitchFamily="18" charset="0"/>
              </a:rPr>
              <a:t>Pracodawca ma obowiązek udzielić pracownikowi urlopu w tym roku kalendarzowym, w którym pracownik uzyskał do niego prawo. </a:t>
            </a:r>
            <a:endParaRPr lang="pl-PL" dirty="0" smtClean="0">
              <a:latin typeface="Times New Roman" panose="02020603050405020304" pitchFamily="18" charset="0"/>
              <a:cs typeface="Times New Roman" panose="02020603050405020304" pitchFamily="18" charset="0"/>
            </a:endParaRPr>
          </a:p>
          <a:p>
            <a:r>
              <a:rPr lang="pl-PL" dirty="0">
                <a:latin typeface="Times New Roman" panose="02020603050405020304" pitchFamily="18" charset="0"/>
                <a:cs typeface="Times New Roman" panose="02020603050405020304" pitchFamily="18" charset="0"/>
              </a:rPr>
              <a:t>Osoba, która po raz pierwszy podjęła pracę w danym roku kalendarzowym, prawo do urlopu wypoczynkowego uzyskuje z upływem każdego miesiąca pracy. Należy jej się wtedy 1/12 rocznego urlopu. Z każdym kolejnym miesiącem tych dni wolnych jest więcej. Zatem pracownik nabywa prawo do urlopu cząstkowego z dołu, za każdy miesiąc.</a:t>
            </a:r>
          </a:p>
        </p:txBody>
      </p:sp>
      <p:sp>
        <p:nvSpPr>
          <p:cNvPr id="2" name="Tytuł 1"/>
          <p:cNvSpPr>
            <a:spLocks noGrp="1"/>
          </p:cNvSpPr>
          <p:nvPr>
            <p:ph type="title"/>
          </p:nvPr>
        </p:nvSpPr>
        <p:spPr/>
        <p:txBody>
          <a:bodyPr/>
          <a:lstStyle/>
          <a:p>
            <a:r>
              <a:rPr lang="pl-PL" dirty="0" smtClean="0"/>
              <a:t>Urlop wypoczynkowy</a:t>
            </a:r>
            <a:endParaRPr lang="pl-PL" dirty="0"/>
          </a:p>
        </p:txBody>
      </p:sp>
    </p:spTree>
    <p:extLst>
      <p:ext uri="{BB962C8B-B14F-4D97-AF65-F5344CB8AC3E}">
        <p14:creationId xmlns:p14="http://schemas.microsoft.com/office/powerpoint/2010/main" val="7889176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20000"/>
          </a:bodyPr>
          <a:lstStyle/>
          <a:p>
            <a:r>
              <a:rPr lang="pl-PL" b="1" dirty="0">
                <a:latin typeface="Times New Roman" panose="02020603050405020304" pitchFamily="18" charset="0"/>
                <a:cs typeface="Times New Roman" panose="02020603050405020304" pitchFamily="18" charset="0"/>
              </a:rPr>
              <a:t>20 dni - gdy pracownik jest zatrudniony krócej niż 10 lat;</a:t>
            </a:r>
          </a:p>
          <a:p>
            <a:r>
              <a:rPr lang="pl-PL" b="1" dirty="0">
                <a:latin typeface="Times New Roman" panose="02020603050405020304" pitchFamily="18" charset="0"/>
                <a:cs typeface="Times New Roman" panose="02020603050405020304" pitchFamily="18" charset="0"/>
              </a:rPr>
              <a:t>26 dni - gdy pracownik jest zatrudniony co najmniej 10 lat.</a:t>
            </a:r>
          </a:p>
          <a:p>
            <a:pPr marL="0" indent="0">
              <a:buNone/>
            </a:pPr>
            <a:endParaRPr lang="pl-PL" b="1" dirty="0" smtClean="0">
              <a:latin typeface="Times New Roman" panose="02020603050405020304" pitchFamily="18" charset="0"/>
              <a:cs typeface="Times New Roman" panose="02020603050405020304" pitchFamily="18" charset="0"/>
            </a:endParaRPr>
          </a:p>
          <a:p>
            <a:pPr marL="0" indent="0">
              <a:buNone/>
            </a:pPr>
            <a:endParaRPr lang="pl-PL" b="1" dirty="0" smtClean="0">
              <a:latin typeface="Times New Roman" panose="02020603050405020304" pitchFamily="18" charset="0"/>
              <a:cs typeface="Times New Roman" panose="02020603050405020304" pitchFamily="18" charset="0"/>
            </a:endParaRPr>
          </a:p>
          <a:p>
            <a:pPr marL="0" indent="0">
              <a:buNone/>
            </a:pPr>
            <a:r>
              <a:rPr lang="pl-PL" b="1" dirty="0" smtClean="0">
                <a:latin typeface="Times New Roman" panose="02020603050405020304" pitchFamily="18" charset="0"/>
                <a:cs typeface="Times New Roman" panose="02020603050405020304" pitchFamily="18" charset="0"/>
              </a:rPr>
              <a:t>Do </a:t>
            </a:r>
            <a:r>
              <a:rPr lang="pl-PL" b="1" dirty="0">
                <a:latin typeface="Times New Roman" panose="02020603050405020304" pitchFamily="18" charset="0"/>
                <a:cs typeface="Times New Roman" panose="02020603050405020304" pitchFamily="18" charset="0"/>
              </a:rPr>
              <a:t>stażu pracy, od którego zależy wymiar urlopu pracownika, dolicza się następujące okresy nauki w:</a:t>
            </a:r>
          </a:p>
          <a:p>
            <a:r>
              <a:rPr lang="pl-PL" dirty="0">
                <a:latin typeface="Times New Roman" panose="02020603050405020304" pitchFamily="18" charset="0"/>
                <a:cs typeface="Times New Roman" panose="02020603050405020304" pitchFamily="18" charset="0"/>
              </a:rPr>
              <a:t>zasadniczej lub innej równorzędnej szkole zawodowej - 3 lata;</a:t>
            </a:r>
          </a:p>
          <a:p>
            <a:r>
              <a:rPr lang="pl-PL" dirty="0">
                <a:latin typeface="Times New Roman" panose="02020603050405020304" pitchFamily="18" charset="0"/>
                <a:cs typeface="Times New Roman" panose="02020603050405020304" pitchFamily="18" charset="0"/>
              </a:rPr>
              <a:t>średniej szkole zawodowej - 5 lat;</a:t>
            </a:r>
          </a:p>
          <a:p>
            <a:r>
              <a:rPr lang="pl-PL" dirty="0">
                <a:latin typeface="Times New Roman" panose="02020603050405020304" pitchFamily="18" charset="0"/>
                <a:cs typeface="Times New Roman" panose="02020603050405020304" pitchFamily="18" charset="0"/>
              </a:rPr>
              <a:t>średniej szkole zawodowej dla absolwentów zasadniczych (równorzędnych) szkół zawodowych - 5 lat;</a:t>
            </a:r>
          </a:p>
          <a:p>
            <a:r>
              <a:rPr lang="pl-PL" dirty="0">
                <a:latin typeface="Times New Roman" panose="02020603050405020304" pitchFamily="18" charset="0"/>
                <a:cs typeface="Times New Roman" panose="02020603050405020304" pitchFamily="18" charset="0"/>
              </a:rPr>
              <a:t>średniej szkole ogólnokształcącej - 4 lata;</a:t>
            </a:r>
          </a:p>
          <a:p>
            <a:r>
              <a:rPr lang="pl-PL" dirty="0">
                <a:latin typeface="Times New Roman" panose="02020603050405020304" pitchFamily="18" charset="0"/>
                <a:cs typeface="Times New Roman" panose="02020603050405020304" pitchFamily="18" charset="0"/>
              </a:rPr>
              <a:t>szkole policealnej - 6 lat;</a:t>
            </a:r>
          </a:p>
          <a:p>
            <a:r>
              <a:rPr lang="pl-PL" dirty="0">
                <a:latin typeface="Times New Roman" panose="02020603050405020304" pitchFamily="18" charset="0"/>
                <a:cs typeface="Times New Roman" panose="02020603050405020304" pitchFamily="18" charset="0"/>
              </a:rPr>
              <a:t>szkole wyższej - 8 lat.</a:t>
            </a:r>
          </a:p>
          <a:p>
            <a:endParaRPr lang="pl-PL" dirty="0"/>
          </a:p>
        </p:txBody>
      </p:sp>
      <p:sp>
        <p:nvSpPr>
          <p:cNvPr id="2" name="Tytuł 1"/>
          <p:cNvSpPr>
            <a:spLocks noGrp="1"/>
          </p:cNvSpPr>
          <p:nvPr>
            <p:ph type="title"/>
          </p:nvPr>
        </p:nvSpPr>
        <p:spPr/>
        <p:txBody>
          <a:bodyPr/>
          <a:lstStyle/>
          <a:p>
            <a:r>
              <a:rPr lang="pl-PL" dirty="0" smtClean="0"/>
              <a:t>Urlop wypoczynkowy </a:t>
            </a:r>
            <a:endParaRPr lang="pl-PL" dirty="0"/>
          </a:p>
        </p:txBody>
      </p:sp>
    </p:spTree>
    <p:extLst>
      <p:ext uri="{BB962C8B-B14F-4D97-AF65-F5344CB8AC3E}">
        <p14:creationId xmlns:p14="http://schemas.microsoft.com/office/powerpoint/2010/main" val="1380662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r>
              <a:rPr lang="pl-PL" dirty="0">
                <a:latin typeface="Times New Roman" panose="02020603050405020304" pitchFamily="18" charset="0"/>
                <a:cs typeface="Times New Roman" panose="02020603050405020304" pitchFamily="18" charset="0"/>
              </a:rPr>
              <a:t>Zgodnie z art.22 </a:t>
            </a:r>
            <a:r>
              <a:rPr lang="pl-PL" dirty="0" err="1">
                <a:latin typeface="Times New Roman" panose="02020603050405020304" pitchFamily="18" charset="0"/>
                <a:cs typeface="Times New Roman" panose="02020603050405020304" pitchFamily="18" charset="0"/>
              </a:rPr>
              <a:t>k.p</a:t>
            </a:r>
            <a:r>
              <a:rPr lang="pl-PL" dirty="0">
                <a:latin typeface="Times New Roman" panose="02020603050405020304" pitchFamily="18" charset="0"/>
                <a:cs typeface="Times New Roman" panose="02020603050405020304" pitchFamily="18" charset="0"/>
              </a:rPr>
              <a:t>. podmiotami stosunku pracy są pracownik i pracodawca. Pojęcie pracodawcy zostało zdefiniowane w art. 3 </a:t>
            </a:r>
            <a:r>
              <a:rPr lang="pl-PL" dirty="0" err="1">
                <a:latin typeface="Times New Roman" panose="02020603050405020304" pitchFamily="18" charset="0"/>
                <a:cs typeface="Times New Roman" panose="02020603050405020304" pitchFamily="18" charset="0"/>
              </a:rPr>
              <a:t>kp</a:t>
            </a:r>
            <a:r>
              <a:rPr lang="pl-PL" dirty="0">
                <a:latin typeface="Times New Roman" panose="02020603050405020304" pitchFamily="18" charset="0"/>
                <a:cs typeface="Times New Roman" panose="02020603050405020304" pitchFamily="18" charset="0"/>
              </a:rPr>
              <a:t>. Zgodnie z tym przepisem pracodawcą jest jednostka organizacyjna choćby nieposiadająca osobowości prawnej, a także osoba fizyczna jeśli zatrudniają one pracowników we własnym imieniu. W myśl tego przepisu pracodawcami mogą być tzw. ułomne osoby prawne tj. jednostki, którym ustawa przyznaje zdolność prawną np. spółka partnerska, jawna oraz wspólnota mieszkaniowa. </a:t>
            </a:r>
          </a:p>
          <a:p>
            <a:endParaRPr lang="pl-PL" dirty="0"/>
          </a:p>
        </p:txBody>
      </p:sp>
      <p:sp>
        <p:nvSpPr>
          <p:cNvPr id="2" name="Tytuł 1"/>
          <p:cNvSpPr>
            <a:spLocks noGrp="1"/>
          </p:cNvSpPr>
          <p:nvPr>
            <p:ph type="title"/>
          </p:nvPr>
        </p:nvSpPr>
        <p:spPr/>
        <p:txBody>
          <a:bodyPr/>
          <a:lstStyle/>
          <a:p>
            <a:r>
              <a:rPr lang="pl-PL" dirty="0"/>
              <a:t>Pojęcie pracodawcy</a:t>
            </a:r>
          </a:p>
        </p:txBody>
      </p:sp>
    </p:spTree>
    <p:extLst>
      <p:ext uri="{BB962C8B-B14F-4D97-AF65-F5344CB8AC3E}">
        <p14:creationId xmlns:p14="http://schemas.microsoft.com/office/powerpoint/2010/main" val="37486730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0000" lnSpcReduction="20000"/>
          </a:bodyPr>
          <a:lstStyle/>
          <a:p>
            <a:r>
              <a:rPr lang="pl-PL" sz="2800" dirty="0">
                <a:latin typeface="Times New Roman" panose="02020603050405020304" pitchFamily="18" charset="0"/>
                <a:cs typeface="Times New Roman" panose="02020603050405020304" pitchFamily="18" charset="0"/>
              </a:rPr>
              <a:t>Zgodnie z kodeksem pracy, jedna część urlopu musi wynosić co najmniej 14 dni kalendarzowych. Pracownik sam decyduje, jak podzielić sobie przysługujące mu wolne. Może też od razu wykorzystać cały urlop wypoczynkowy</a:t>
            </a:r>
            <a:r>
              <a:rPr lang="pl-PL" sz="2800" dirty="0" smtClean="0">
                <a:latin typeface="Times New Roman" panose="02020603050405020304" pitchFamily="18" charset="0"/>
                <a:cs typeface="Times New Roman" panose="02020603050405020304" pitchFamily="18" charset="0"/>
              </a:rPr>
              <a:t>.</a:t>
            </a:r>
          </a:p>
          <a:p>
            <a:endParaRPr lang="pl-PL" sz="2800" dirty="0">
              <a:latin typeface="Times New Roman" panose="02020603050405020304" pitchFamily="18" charset="0"/>
              <a:cs typeface="Times New Roman" panose="02020603050405020304" pitchFamily="18" charset="0"/>
            </a:endParaRPr>
          </a:p>
          <a:p>
            <a:r>
              <a:rPr lang="pl-PL" sz="2800" dirty="0">
                <a:latin typeface="Times New Roman" panose="02020603050405020304" pitchFamily="18" charset="0"/>
                <a:cs typeface="Times New Roman" panose="02020603050405020304" pitchFamily="18" charset="0"/>
              </a:rPr>
              <a:t>Z kolei pracodawca powinien udzielać urlopów zgodnie z ich planem, który sam sporządza. Bierze pod uwagę wnioski pracowników i konieczność zapewnienia normalnego toku pracy.</a:t>
            </a:r>
          </a:p>
          <a:p>
            <a:r>
              <a:rPr lang="pl-PL" sz="2800" dirty="0" smtClean="0">
                <a:latin typeface="Times New Roman" panose="02020603050405020304" pitchFamily="18" charset="0"/>
                <a:cs typeface="Times New Roman" panose="02020603050405020304" pitchFamily="18" charset="0"/>
              </a:rPr>
              <a:t>W </a:t>
            </a:r>
            <a:r>
              <a:rPr lang="pl-PL" sz="2800" dirty="0">
                <a:latin typeface="Times New Roman" panose="02020603050405020304" pitchFamily="18" charset="0"/>
                <a:cs typeface="Times New Roman" panose="02020603050405020304" pitchFamily="18" charset="0"/>
              </a:rPr>
              <a:t>planie urlopów pracownik nie ma obowiązku uwzględnić urlopu udzielanego na żądanie (4 dni w każdym roku kalendarzowym). </a:t>
            </a:r>
            <a:endParaRPr lang="pl-PL" sz="2800" dirty="0" smtClean="0">
              <a:latin typeface="Times New Roman" panose="02020603050405020304" pitchFamily="18" charset="0"/>
              <a:cs typeface="Times New Roman" panose="02020603050405020304" pitchFamily="18" charset="0"/>
            </a:endParaRPr>
          </a:p>
          <a:p>
            <a:endParaRPr lang="pl-PL" sz="2800" dirty="0" smtClean="0">
              <a:latin typeface="Times New Roman" panose="02020603050405020304" pitchFamily="18" charset="0"/>
              <a:cs typeface="Times New Roman" panose="02020603050405020304" pitchFamily="18" charset="0"/>
            </a:endParaRPr>
          </a:p>
          <a:p>
            <a:r>
              <a:rPr lang="pl-PL" sz="2800" dirty="0" smtClean="0">
                <a:latin typeface="Times New Roman" panose="02020603050405020304" pitchFamily="18" charset="0"/>
                <a:cs typeface="Times New Roman" panose="02020603050405020304" pitchFamily="18" charset="0"/>
              </a:rPr>
              <a:t>Za </a:t>
            </a:r>
            <a:r>
              <a:rPr lang="pl-PL" sz="2800" dirty="0">
                <a:latin typeface="Times New Roman" panose="02020603050405020304" pitchFamily="18" charset="0"/>
                <a:cs typeface="Times New Roman" panose="02020603050405020304" pitchFamily="18" charset="0"/>
              </a:rPr>
              <a:t>czas urlopu wypoczynkowego pracownik ma prawo do takiego wynagrodzenia, jakie by otrzymywał, gdyby w tym czasie pracował.</a:t>
            </a:r>
          </a:p>
          <a:p>
            <a:r>
              <a:rPr lang="pl-PL" sz="2800" dirty="0">
                <a:latin typeface="Times New Roman" panose="02020603050405020304" pitchFamily="18" charset="0"/>
                <a:cs typeface="Times New Roman" panose="02020603050405020304" pitchFamily="18" charset="0"/>
              </a:rPr>
              <a:t>Dostanie ekwiwalent pieniężny za urlop tylko wówczas, gdy nie wykorzystał przysługującego mu urlopu w całości lub części z powodu rozwiązania umowy o pracę na czas nieokreślony lub określony.</a:t>
            </a:r>
          </a:p>
          <a:p>
            <a:endParaRPr lang="pl-PL" dirty="0"/>
          </a:p>
        </p:txBody>
      </p:sp>
      <p:sp>
        <p:nvSpPr>
          <p:cNvPr id="2" name="Tytuł 1"/>
          <p:cNvSpPr>
            <a:spLocks noGrp="1"/>
          </p:cNvSpPr>
          <p:nvPr>
            <p:ph type="title"/>
          </p:nvPr>
        </p:nvSpPr>
        <p:spPr/>
        <p:txBody>
          <a:bodyPr/>
          <a:lstStyle/>
          <a:p>
            <a:r>
              <a:rPr lang="pl-PL" dirty="0" smtClean="0"/>
              <a:t>Urlop wypoczynkowy</a:t>
            </a:r>
            <a:endParaRPr lang="pl-PL" dirty="0"/>
          </a:p>
        </p:txBody>
      </p:sp>
    </p:spTree>
    <p:extLst>
      <p:ext uri="{BB962C8B-B14F-4D97-AF65-F5344CB8AC3E}">
        <p14:creationId xmlns:p14="http://schemas.microsoft.com/office/powerpoint/2010/main" val="20674991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r>
              <a:rPr lang="pl-PL" sz="2000" dirty="0">
                <a:latin typeface="Times New Roman" panose="02020603050405020304" pitchFamily="18" charset="0"/>
                <a:cs typeface="Times New Roman" panose="02020603050405020304" pitchFamily="18" charset="0"/>
              </a:rPr>
              <a:t>Wymiar urlopu pracownika, który pracuje </a:t>
            </a:r>
            <a:r>
              <a:rPr lang="pl-PL" sz="2000" dirty="0" smtClean="0">
                <a:latin typeface="Times New Roman" panose="02020603050405020304" pitchFamily="18" charset="0"/>
                <a:cs typeface="Times New Roman" panose="02020603050405020304" pitchFamily="18" charset="0"/>
              </a:rPr>
              <a:t> w </a:t>
            </a:r>
            <a:r>
              <a:rPr lang="pl-PL" sz="2000" dirty="0">
                <a:latin typeface="Times New Roman" panose="02020603050405020304" pitchFamily="18" charset="0"/>
                <a:cs typeface="Times New Roman" panose="02020603050405020304" pitchFamily="18" charset="0"/>
              </a:rPr>
              <a:t>niepełnym wymiarze czasu pracy, ustalany jest proporcjonalnie do wymiaru czasu pracy tego pracownika, niepełny dzień urlopu zaokrągla się zawsze w górę do pełnego dnia. Niewykorzystane dni </a:t>
            </a:r>
            <a:r>
              <a:rPr lang="pl-PL" sz="2000" dirty="0" smtClean="0">
                <a:latin typeface="Times New Roman" panose="02020603050405020304" pitchFamily="18" charset="0"/>
                <a:cs typeface="Times New Roman" panose="02020603050405020304" pitchFamily="18" charset="0"/>
              </a:rPr>
              <a:t>urlopu wypoczynkowego</a:t>
            </a:r>
            <a:r>
              <a:rPr lang="pl-PL" sz="2000" dirty="0">
                <a:latin typeface="Times New Roman" panose="02020603050405020304" pitchFamily="18" charset="0"/>
                <a:cs typeface="Times New Roman" panose="02020603050405020304" pitchFamily="18" charset="0"/>
              </a:rPr>
              <a:t> przechodzą na następny rok i muszą być wyczerpane w pierwszej kolejności do 30 września </a:t>
            </a:r>
            <a:r>
              <a:rPr lang="pl-PL" sz="2000" dirty="0" smtClean="0">
                <a:latin typeface="Times New Roman" panose="02020603050405020304" pitchFamily="18" charset="0"/>
                <a:cs typeface="Times New Roman" panose="02020603050405020304" pitchFamily="18" charset="0"/>
              </a:rPr>
              <a:t>kolejnego roku. </a:t>
            </a:r>
          </a:p>
          <a:p>
            <a:endParaRPr lang="pl-PL" sz="2000" dirty="0">
              <a:latin typeface="Times New Roman" panose="02020603050405020304" pitchFamily="18" charset="0"/>
              <a:cs typeface="Times New Roman" panose="02020603050405020304" pitchFamily="18" charset="0"/>
            </a:endParaRPr>
          </a:p>
          <a:p>
            <a:endParaRPr lang="pl-PL" sz="2000" dirty="0" smtClean="0">
              <a:latin typeface="Times New Roman" panose="02020603050405020304" pitchFamily="18" charset="0"/>
              <a:cs typeface="Times New Roman" panose="02020603050405020304" pitchFamily="18" charset="0"/>
            </a:endParaRPr>
          </a:p>
          <a:p>
            <a:r>
              <a:rPr lang="pl-PL" sz="2000" dirty="0">
                <a:latin typeface="Times New Roman" panose="02020603050405020304" pitchFamily="18" charset="0"/>
                <a:cs typeface="Times New Roman" panose="02020603050405020304" pitchFamily="18" charset="0"/>
              </a:rPr>
              <a:t>Urlopu udziela się w dni, które są dla pracownika dniami pracy, zgodnie z obowiązującym go rozkładem czasu pracy, w wymiarze godzinowym, odpowiadającym dobowemu wymiarowi czasu pracy pracownika w danym dniu. Zgodnie z tym jeden dzień urlopu odpowiada 8 godzinom pracy. </a:t>
            </a:r>
          </a:p>
        </p:txBody>
      </p:sp>
      <p:sp>
        <p:nvSpPr>
          <p:cNvPr id="2" name="Tytuł 1"/>
          <p:cNvSpPr>
            <a:spLocks noGrp="1"/>
          </p:cNvSpPr>
          <p:nvPr>
            <p:ph type="title"/>
          </p:nvPr>
        </p:nvSpPr>
        <p:spPr/>
        <p:txBody>
          <a:bodyPr/>
          <a:lstStyle/>
          <a:p>
            <a:r>
              <a:rPr lang="pl-PL" dirty="0" smtClean="0"/>
              <a:t>Urlop wypoczynkowy</a:t>
            </a:r>
            <a:endParaRPr lang="pl-PL" dirty="0"/>
          </a:p>
        </p:txBody>
      </p:sp>
    </p:spTree>
    <p:extLst>
      <p:ext uri="{BB962C8B-B14F-4D97-AF65-F5344CB8AC3E}">
        <p14:creationId xmlns:p14="http://schemas.microsoft.com/office/powerpoint/2010/main" val="13897142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10000"/>
          </a:bodyPr>
          <a:lstStyle/>
          <a:p>
            <a:r>
              <a:rPr lang="pl-PL" dirty="0">
                <a:latin typeface="Times New Roman" panose="02020603050405020304" pitchFamily="18" charset="0"/>
                <a:cs typeface="Times New Roman" panose="02020603050405020304" pitchFamily="18" charset="0"/>
              </a:rPr>
              <a:t>Pracodawca ma prawo odwołania pracownika z urlopu. Podjęcie takiego działania musi być uargumentowane pojawieniem się okoliczności, które nie mogły być przewidziane w chwili rozpoczynania przez pracownika urlopu i obecność tego właśnie pracownika jest w zakładzie pracy </a:t>
            </a:r>
            <a:r>
              <a:rPr lang="pl-PL" dirty="0" smtClean="0">
                <a:latin typeface="Times New Roman" panose="02020603050405020304" pitchFamily="18" charset="0"/>
                <a:cs typeface="Times New Roman" panose="02020603050405020304" pitchFamily="18" charset="0"/>
              </a:rPr>
              <a:t>niezbędna. Odwołując </a:t>
            </a:r>
            <a:r>
              <a:rPr lang="pl-PL" dirty="0">
                <a:latin typeface="Times New Roman" panose="02020603050405020304" pitchFamily="18" charset="0"/>
                <a:cs typeface="Times New Roman" panose="02020603050405020304" pitchFamily="18" charset="0"/>
              </a:rPr>
              <a:t>pracownika z urlopu, zgodnie </a:t>
            </a:r>
            <a:r>
              <a:rPr lang="pl-PL" dirty="0" smtClean="0">
                <a:latin typeface="Times New Roman" panose="02020603050405020304" pitchFamily="18" charset="0"/>
                <a:cs typeface="Times New Roman" panose="02020603050405020304" pitchFamily="18" charset="0"/>
              </a:rPr>
              <a:t> </a:t>
            </a:r>
            <a:r>
              <a:rPr lang="pl-PL" dirty="0" smtClean="0">
                <a:latin typeface="Times New Roman" panose="02020603050405020304" pitchFamily="18" charset="0"/>
                <a:cs typeface="Times New Roman" panose="02020603050405020304" pitchFamily="18" charset="0"/>
              </a:rPr>
              <a:t>z </a:t>
            </a:r>
            <a:r>
              <a:rPr lang="pl-PL" dirty="0">
                <a:latin typeface="Times New Roman" panose="02020603050405020304" pitchFamily="18" charset="0"/>
                <a:cs typeface="Times New Roman" panose="02020603050405020304" pitchFamily="18" charset="0"/>
              </a:rPr>
              <a:t>art. 167 § 2 pracodawca ma obowiązek pokryć koszty poniesione przez pracownika w bezpośrednim związku z odwołaniem go z urlopu. Wydatki muszą być potwierdzone odpowiednimi dokumentami, można doliczyć do nich również koszt wypoczynku rodziny pracownika, jeżeli wskutek odwołania z urlopu reszta rodziny nie mogła kontynuować </a:t>
            </a:r>
            <a:r>
              <a:rPr lang="pl-PL" dirty="0" smtClean="0">
                <a:latin typeface="Times New Roman" panose="02020603050405020304" pitchFamily="18" charset="0"/>
                <a:cs typeface="Times New Roman" panose="02020603050405020304" pitchFamily="18" charset="0"/>
              </a:rPr>
              <a:t>wypoczynku. Decyzja </a:t>
            </a:r>
            <a:r>
              <a:rPr lang="pl-PL" dirty="0">
                <a:latin typeface="Times New Roman" panose="02020603050405020304" pitchFamily="18" charset="0"/>
                <a:cs typeface="Times New Roman" panose="02020603050405020304" pitchFamily="18" charset="0"/>
              </a:rPr>
              <a:t>pracodawcy jest poleceniem służbowym i nie może być kwestionowana przez pracownika, nawet jeżeli w jego opinii powrót z urlopu nie jest konieczny. </a:t>
            </a:r>
          </a:p>
        </p:txBody>
      </p:sp>
      <p:sp>
        <p:nvSpPr>
          <p:cNvPr id="2" name="Tytuł 1"/>
          <p:cNvSpPr>
            <a:spLocks noGrp="1"/>
          </p:cNvSpPr>
          <p:nvPr>
            <p:ph type="title"/>
          </p:nvPr>
        </p:nvSpPr>
        <p:spPr/>
        <p:txBody>
          <a:bodyPr/>
          <a:lstStyle/>
          <a:p>
            <a:r>
              <a:rPr lang="pl-PL" dirty="0" smtClean="0"/>
              <a:t>Urlop wypoczynkowy</a:t>
            </a:r>
            <a:endParaRPr lang="pl-PL" dirty="0"/>
          </a:p>
        </p:txBody>
      </p:sp>
    </p:spTree>
    <p:extLst>
      <p:ext uri="{BB962C8B-B14F-4D97-AF65-F5344CB8AC3E}">
        <p14:creationId xmlns:p14="http://schemas.microsoft.com/office/powerpoint/2010/main" val="1971060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r>
              <a:rPr lang="pl-PL" dirty="0" smtClean="0">
                <a:latin typeface="Times New Roman" panose="02020603050405020304" pitchFamily="18" charset="0"/>
                <a:cs typeface="Times New Roman" panose="02020603050405020304" pitchFamily="18" charset="0"/>
              </a:rPr>
              <a:t>Stronami</a:t>
            </a:r>
            <a:r>
              <a:rPr lang="pl-PL" dirty="0">
                <a:latin typeface="Times New Roman" panose="02020603050405020304" pitchFamily="18" charset="0"/>
                <a:cs typeface="Times New Roman" panose="02020603050405020304" pitchFamily="18" charset="0"/>
              </a:rPr>
              <a:t> </a:t>
            </a:r>
            <a:r>
              <a:rPr lang="pl-PL" b="1" dirty="0">
                <a:latin typeface="Times New Roman" panose="02020603050405020304" pitchFamily="18" charset="0"/>
                <a:cs typeface="Times New Roman" panose="02020603050405020304" pitchFamily="18" charset="0"/>
              </a:rPr>
              <a:t>układów zbiorowych pracy </a:t>
            </a:r>
            <a:r>
              <a:rPr lang="pl-PL" dirty="0">
                <a:latin typeface="Times New Roman" panose="02020603050405020304" pitchFamily="18" charset="0"/>
                <a:cs typeface="Times New Roman" panose="02020603050405020304" pitchFamily="18" charset="0"/>
              </a:rPr>
              <a:t>są po stronie pracowników reprezentatywna zakładowa lub ponadzakładowa organizacja związkowa, a po stronie pracodawców pracodawca lub organizacja pracodawców</a:t>
            </a:r>
            <a:r>
              <a:rPr lang="pl-PL" dirty="0" smtClean="0">
                <a:latin typeface="Times New Roman" panose="02020603050405020304" pitchFamily="18" charset="0"/>
                <a:cs typeface="Times New Roman" panose="02020603050405020304" pitchFamily="18" charset="0"/>
              </a:rPr>
              <a:t>.</a:t>
            </a:r>
          </a:p>
          <a:p>
            <a:pPr marL="0" indent="0">
              <a:buNone/>
            </a:pPr>
            <a:endParaRPr lang="pl-PL" dirty="0" smtClean="0">
              <a:latin typeface="Times New Roman" panose="02020603050405020304" pitchFamily="18" charset="0"/>
              <a:cs typeface="Times New Roman" panose="02020603050405020304" pitchFamily="18" charset="0"/>
            </a:endParaRPr>
          </a:p>
          <a:p>
            <a:pPr marL="0" indent="0">
              <a:buNone/>
            </a:pPr>
            <a:r>
              <a:rPr lang="pl-PL" dirty="0" smtClean="0">
                <a:latin typeface="Times New Roman" panose="02020603050405020304" pitchFamily="18" charset="0"/>
                <a:cs typeface="Times New Roman" panose="02020603050405020304" pitchFamily="18" charset="0"/>
              </a:rPr>
              <a:t>Układ zbiorowy określa:</a:t>
            </a:r>
          </a:p>
          <a:p>
            <a:r>
              <a:rPr lang="pl-PL" dirty="0">
                <a:latin typeface="Times New Roman" panose="02020603050405020304" pitchFamily="18" charset="0"/>
                <a:cs typeface="Times New Roman" panose="02020603050405020304" pitchFamily="18" charset="0"/>
              </a:rPr>
              <a:t>warunki, jakim powinna odpowiadać treść stosunku pracy,</a:t>
            </a:r>
          </a:p>
          <a:p>
            <a:r>
              <a:rPr lang="pl-PL" dirty="0">
                <a:latin typeface="Times New Roman" panose="02020603050405020304" pitchFamily="18" charset="0"/>
                <a:cs typeface="Times New Roman" panose="02020603050405020304" pitchFamily="18" charset="0"/>
              </a:rPr>
              <a:t>wzajemne zobowiązania stron układu, w tym dotyczące stosowania układu i przestrzegania jego postanowień.</a:t>
            </a:r>
          </a:p>
          <a:p>
            <a:endParaRPr lang="pl-PL" dirty="0"/>
          </a:p>
        </p:txBody>
      </p:sp>
      <p:sp>
        <p:nvSpPr>
          <p:cNvPr id="2" name="Tytuł 1"/>
          <p:cNvSpPr>
            <a:spLocks noGrp="1"/>
          </p:cNvSpPr>
          <p:nvPr>
            <p:ph type="title"/>
          </p:nvPr>
        </p:nvSpPr>
        <p:spPr/>
        <p:txBody>
          <a:bodyPr/>
          <a:lstStyle/>
          <a:p>
            <a:r>
              <a:rPr lang="pl-PL" dirty="0" smtClean="0"/>
              <a:t>Układ zbiorowy pracy </a:t>
            </a:r>
            <a:endParaRPr lang="pl-PL" dirty="0"/>
          </a:p>
        </p:txBody>
      </p:sp>
    </p:spTree>
    <p:extLst>
      <p:ext uri="{BB962C8B-B14F-4D97-AF65-F5344CB8AC3E}">
        <p14:creationId xmlns:p14="http://schemas.microsoft.com/office/powerpoint/2010/main" val="8815074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0000" lnSpcReduction="20000"/>
          </a:bodyPr>
          <a:lstStyle/>
          <a:p>
            <a:r>
              <a:rPr lang="pl-PL" dirty="0">
                <a:latin typeface="Times New Roman" panose="02020603050405020304" pitchFamily="18" charset="0"/>
                <a:cs typeface="Times New Roman" panose="02020603050405020304" pitchFamily="18" charset="0"/>
              </a:rPr>
              <a:t>Przedmiotem, który podlega najczęściej regulacji w układzie zbiorowym pracy wynagrodzenie za pracę oraz inne świadczenia na rzecz pracownika lub jego </a:t>
            </a:r>
            <a:r>
              <a:rPr lang="pl-PL" dirty="0" smtClean="0">
                <a:latin typeface="Times New Roman" panose="02020603050405020304" pitchFamily="18" charset="0"/>
                <a:cs typeface="Times New Roman" panose="02020603050405020304" pitchFamily="18" charset="0"/>
              </a:rPr>
              <a:t>rodziny. Układ </a:t>
            </a:r>
            <a:r>
              <a:rPr lang="pl-PL" dirty="0">
                <a:latin typeface="Times New Roman" panose="02020603050405020304" pitchFamily="18" charset="0"/>
                <a:cs typeface="Times New Roman" panose="02020603050405020304" pitchFamily="18" charset="0"/>
              </a:rPr>
              <a:t>zbiory pracy może także określać inne sprawy, nie uregulowane w przepisach prawa pracy w sposób bezwzględnie obowiązujący</a:t>
            </a:r>
            <a:r>
              <a:rPr lang="pl-PL" dirty="0" smtClean="0">
                <a:latin typeface="Times New Roman" panose="02020603050405020304" pitchFamily="18" charset="0"/>
                <a:cs typeface="Times New Roman" panose="02020603050405020304" pitchFamily="18" charset="0"/>
              </a:rPr>
              <a:t>.</a:t>
            </a:r>
          </a:p>
          <a:p>
            <a:endParaRPr lang="pl-PL" dirty="0">
              <a:latin typeface="Times New Roman" panose="02020603050405020304" pitchFamily="18" charset="0"/>
              <a:cs typeface="Times New Roman" panose="02020603050405020304" pitchFamily="18" charset="0"/>
            </a:endParaRPr>
          </a:p>
          <a:p>
            <a:r>
              <a:rPr lang="pl-PL" dirty="0">
                <a:latin typeface="Times New Roman" panose="02020603050405020304" pitchFamily="18" charset="0"/>
                <a:cs typeface="Times New Roman" panose="02020603050405020304" pitchFamily="18" charset="0"/>
              </a:rPr>
              <a:t>Układ nie może naruszać praw osób trzecich.</a:t>
            </a:r>
          </a:p>
          <a:p>
            <a:r>
              <a:rPr lang="pl-PL" dirty="0">
                <a:latin typeface="Times New Roman" panose="02020603050405020304" pitchFamily="18" charset="0"/>
                <a:cs typeface="Times New Roman" panose="02020603050405020304" pitchFamily="18" charset="0"/>
              </a:rPr>
              <a:t>Postanowienia układu nie mogą być mniej korzystne dla pracowników niż przepisy Kodeksu pracy oraz innych ustaw i aktów wykonawczych. </a:t>
            </a:r>
            <a:endParaRPr lang="pl-PL" dirty="0" smtClean="0">
              <a:latin typeface="Times New Roman" panose="02020603050405020304" pitchFamily="18" charset="0"/>
              <a:cs typeface="Times New Roman" panose="02020603050405020304" pitchFamily="18" charset="0"/>
            </a:endParaRPr>
          </a:p>
          <a:p>
            <a:endParaRPr lang="pl-PL" dirty="0">
              <a:latin typeface="Times New Roman" panose="02020603050405020304" pitchFamily="18" charset="0"/>
              <a:cs typeface="Times New Roman" panose="02020603050405020304" pitchFamily="18" charset="0"/>
            </a:endParaRPr>
          </a:p>
          <a:p>
            <a:pPr marL="0" indent="0">
              <a:buNone/>
            </a:pPr>
            <a:endParaRPr lang="pl-PL" dirty="0" smtClean="0">
              <a:latin typeface="Times New Roman" panose="02020603050405020304" pitchFamily="18" charset="0"/>
              <a:cs typeface="Times New Roman" panose="02020603050405020304" pitchFamily="18" charset="0"/>
            </a:endParaRPr>
          </a:p>
          <a:p>
            <a:pPr marL="0" indent="0">
              <a:buNone/>
            </a:pPr>
            <a:r>
              <a:rPr lang="pl-PL" dirty="0" smtClean="0">
                <a:latin typeface="Times New Roman" panose="02020603050405020304" pitchFamily="18" charset="0"/>
                <a:cs typeface="Times New Roman" panose="02020603050405020304" pitchFamily="18" charset="0"/>
              </a:rPr>
              <a:t>Układy </a:t>
            </a:r>
            <a:r>
              <a:rPr lang="pl-PL" dirty="0">
                <a:latin typeface="Times New Roman" panose="02020603050405020304" pitchFamily="18" charset="0"/>
                <a:cs typeface="Times New Roman" panose="02020603050405020304" pitchFamily="18" charset="0"/>
              </a:rPr>
              <a:t>zbiorowe pracy są zbudowane w następujący sposób:</a:t>
            </a:r>
          </a:p>
          <a:p>
            <a:r>
              <a:rPr lang="pl-PL" dirty="0">
                <a:latin typeface="Times New Roman" panose="02020603050405020304" pitchFamily="18" charset="0"/>
                <a:cs typeface="Times New Roman" panose="02020603050405020304" pitchFamily="18" charset="0"/>
              </a:rPr>
              <a:t>strona tytułowa i spis treści.</a:t>
            </a:r>
          </a:p>
          <a:p>
            <a:r>
              <a:rPr lang="pl-PL" dirty="0">
                <a:latin typeface="Times New Roman" panose="02020603050405020304" pitchFamily="18" charset="0"/>
                <a:cs typeface="Times New Roman" panose="02020603050405020304" pitchFamily="18" charset="0"/>
              </a:rPr>
              <a:t>wstęp i preambuła.</a:t>
            </a:r>
          </a:p>
          <a:p>
            <a:r>
              <a:rPr lang="pl-PL" dirty="0">
                <a:latin typeface="Times New Roman" panose="02020603050405020304" pitchFamily="18" charset="0"/>
                <a:cs typeface="Times New Roman" panose="02020603050405020304" pitchFamily="18" charset="0"/>
              </a:rPr>
              <a:t>działy, rozdziały.</a:t>
            </a:r>
          </a:p>
          <a:p>
            <a:r>
              <a:rPr lang="pl-PL" dirty="0">
                <a:latin typeface="Times New Roman" panose="02020603050405020304" pitchFamily="18" charset="0"/>
                <a:cs typeface="Times New Roman" panose="02020603050405020304" pitchFamily="18" charset="0"/>
              </a:rPr>
              <a:t>załączniki.</a:t>
            </a:r>
          </a:p>
          <a:p>
            <a:endParaRPr lang="pl-PL" dirty="0"/>
          </a:p>
        </p:txBody>
      </p:sp>
      <p:sp>
        <p:nvSpPr>
          <p:cNvPr id="2" name="Tytuł 1"/>
          <p:cNvSpPr>
            <a:spLocks noGrp="1"/>
          </p:cNvSpPr>
          <p:nvPr>
            <p:ph type="title"/>
          </p:nvPr>
        </p:nvSpPr>
        <p:spPr/>
        <p:txBody>
          <a:bodyPr/>
          <a:lstStyle/>
          <a:p>
            <a:r>
              <a:rPr lang="pl-PL" dirty="0" smtClean="0"/>
              <a:t>Układ zbiorowy pracy</a:t>
            </a:r>
            <a:endParaRPr lang="pl-PL" dirty="0"/>
          </a:p>
        </p:txBody>
      </p:sp>
    </p:spTree>
    <p:extLst>
      <p:ext uri="{BB962C8B-B14F-4D97-AF65-F5344CB8AC3E}">
        <p14:creationId xmlns:p14="http://schemas.microsoft.com/office/powerpoint/2010/main" val="4429197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85000" lnSpcReduction="20000"/>
          </a:bodyPr>
          <a:lstStyle/>
          <a:p>
            <a:pPr marL="0" indent="0">
              <a:buNone/>
            </a:pPr>
            <a:r>
              <a:rPr lang="pl-PL" dirty="0">
                <a:latin typeface="Times New Roman" panose="02020603050405020304" pitchFamily="18" charset="0"/>
                <a:cs typeface="Times New Roman" panose="02020603050405020304" pitchFamily="18" charset="0"/>
              </a:rPr>
              <a:t>U</a:t>
            </a:r>
            <a:r>
              <a:rPr lang="pl-PL" dirty="0" smtClean="0">
                <a:latin typeface="Times New Roman" panose="02020603050405020304" pitchFamily="18" charset="0"/>
                <a:cs typeface="Times New Roman" panose="02020603050405020304" pitchFamily="18" charset="0"/>
              </a:rPr>
              <a:t>kładu </a:t>
            </a:r>
            <a:r>
              <a:rPr lang="pl-PL" dirty="0">
                <a:latin typeface="Times New Roman" panose="02020603050405020304" pitchFamily="18" charset="0"/>
                <a:cs typeface="Times New Roman" panose="02020603050405020304" pitchFamily="18" charset="0"/>
              </a:rPr>
              <a:t>zbiorowego pracy nie zawiera się dla</a:t>
            </a:r>
            <a:r>
              <a:rPr lang="pl-PL" dirty="0" smtClean="0">
                <a:latin typeface="Times New Roman" panose="02020603050405020304" pitchFamily="18" charset="0"/>
                <a:cs typeface="Times New Roman" panose="02020603050405020304" pitchFamily="18" charset="0"/>
              </a:rPr>
              <a:t>:</a:t>
            </a:r>
          </a:p>
          <a:p>
            <a:pPr marL="0" indent="0">
              <a:buNone/>
            </a:pPr>
            <a:endParaRPr lang="pl-PL" dirty="0">
              <a:latin typeface="Times New Roman" panose="02020603050405020304" pitchFamily="18" charset="0"/>
              <a:cs typeface="Times New Roman" panose="02020603050405020304" pitchFamily="18" charset="0"/>
            </a:endParaRPr>
          </a:p>
          <a:p>
            <a:r>
              <a:rPr lang="pl-PL" dirty="0">
                <a:latin typeface="Times New Roman" panose="02020603050405020304" pitchFamily="18" charset="0"/>
                <a:cs typeface="Times New Roman" panose="02020603050405020304" pitchFamily="18" charset="0"/>
              </a:rPr>
              <a:t>członków korpusu służby cywilnej,</a:t>
            </a:r>
          </a:p>
          <a:p>
            <a:r>
              <a:rPr lang="pl-PL" dirty="0">
                <a:latin typeface="Times New Roman" panose="02020603050405020304" pitchFamily="18" charset="0"/>
                <a:cs typeface="Times New Roman" panose="02020603050405020304" pitchFamily="18" charset="0"/>
              </a:rPr>
              <a:t>pracowników urzędów państwowych zatrudnionych na podstawie mianowania i powołania,</a:t>
            </a:r>
          </a:p>
          <a:p>
            <a:r>
              <a:rPr lang="pl-PL" dirty="0">
                <a:latin typeface="Times New Roman" panose="02020603050405020304" pitchFamily="18" charset="0"/>
                <a:cs typeface="Times New Roman" panose="02020603050405020304" pitchFamily="18" charset="0"/>
              </a:rPr>
              <a:t>pracowników samorządowych zatrudnionych na podstawie wyboru, mianowania i powołania w:</a:t>
            </a:r>
          </a:p>
          <a:p>
            <a:pPr lvl="1"/>
            <a:r>
              <a:rPr lang="pl-PL" dirty="0">
                <a:latin typeface="Times New Roman" panose="02020603050405020304" pitchFamily="18" charset="0"/>
                <a:cs typeface="Times New Roman" panose="02020603050405020304" pitchFamily="18" charset="0"/>
              </a:rPr>
              <a:t>urzędach marszałkowskich,</a:t>
            </a:r>
          </a:p>
          <a:p>
            <a:pPr lvl="1"/>
            <a:r>
              <a:rPr lang="pl-PL" dirty="0">
                <a:latin typeface="Times New Roman" panose="02020603050405020304" pitchFamily="18" charset="0"/>
                <a:cs typeface="Times New Roman" panose="02020603050405020304" pitchFamily="18" charset="0"/>
              </a:rPr>
              <a:t>starostwach powiatowych,</a:t>
            </a:r>
          </a:p>
          <a:p>
            <a:pPr lvl="1"/>
            <a:r>
              <a:rPr lang="pl-PL" dirty="0">
                <a:latin typeface="Times New Roman" panose="02020603050405020304" pitchFamily="18" charset="0"/>
                <a:cs typeface="Times New Roman" panose="02020603050405020304" pitchFamily="18" charset="0"/>
              </a:rPr>
              <a:t>urzędach gminy,</a:t>
            </a:r>
          </a:p>
          <a:p>
            <a:pPr lvl="1"/>
            <a:r>
              <a:rPr lang="pl-PL" dirty="0">
                <a:latin typeface="Times New Roman" panose="02020603050405020304" pitchFamily="18" charset="0"/>
                <a:cs typeface="Times New Roman" panose="02020603050405020304" pitchFamily="18" charset="0"/>
              </a:rPr>
              <a:t>biurach (ich odpowiednikach) związków jednostek samorządu terytorialnego,</a:t>
            </a:r>
          </a:p>
          <a:p>
            <a:pPr lvl="1"/>
            <a:r>
              <a:rPr lang="pl-PL" dirty="0">
                <a:latin typeface="Times New Roman" panose="02020603050405020304" pitchFamily="18" charset="0"/>
                <a:cs typeface="Times New Roman" panose="02020603050405020304" pitchFamily="18" charset="0"/>
              </a:rPr>
              <a:t>biurach (ich odpowiednikach) jednostek administracyjnych jednostek samorządu terytorialnego,</a:t>
            </a:r>
          </a:p>
          <a:p>
            <a:r>
              <a:rPr lang="pl-PL" dirty="0">
                <a:latin typeface="Times New Roman" panose="02020603050405020304" pitchFamily="18" charset="0"/>
                <a:cs typeface="Times New Roman" panose="02020603050405020304" pitchFamily="18" charset="0"/>
              </a:rPr>
              <a:t>sędziów i prokuratorów.</a:t>
            </a:r>
          </a:p>
          <a:p>
            <a:endParaRPr lang="pl-PL" dirty="0"/>
          </a:p>
        </p:txBody>
      </p:sp>
      <p:sp>
        <p:nvSpPr>
          <p:cNvPr id="2" name="Tytuł 1"/>
          <p:cNvSpPr>
            <a:spLocks noGrp="1"/>
          </p:cNvSpPr>
          <p:nvPr>
            <p:ph type="title"/>
          </p:nvPr>
        </p:nvSpPr>
        <p:spPr/>
        <p:txBody>
          <a:bodyPr/>
          <a:lstStyle/>
          <a:p>
            <a:r>
              <a:rPr lang="pl-PL" dirty="0" smtClean="0"/>
              <a:t>Układ zbiorowy pracy</a:t>
            </a:r>
            <a:endParaRPr lang="pl-PL" dirty="0"/>
          </a:p>
        </p:txBody>
      </p:sp>
    </p:spTree>
    <p:extLst>
      <p:ext uri="{BB962C8B-B14F-4D97-AF65-F5344CB8AC3E}">
        <p14:creationId xmlns:p14="http://schemas.microsoft.com/office/powerpoint/2010/main" val="9516223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r>
              <a:rPr lang="pl-PL" sz="2800" dirty="0">
                <a:latin typeface="Times New Roman" panose="02020603050405020304" pitchFamily="18" charset="0"/>
                <a:cs typeface="Times New Roman" panose="02020603050405020304" pitchFamily="18" charset="0"/>
              </a:rPr>
              <a:t>Przepisy Kodeksu pracy nie zastrzegają jednak pisemnej formy umowy o pracę pod rygorem nieważności. Zawarcie umowy w innej formie jest więc ważne i wiąże strony. Nie zmienia to faktu, że prawo pracy daje pierwszeństwo formie pisemnej, nakazując zawieranie umowy o pracę w tej właśnie formie. Dopuszczenie ważności innych form nie oznacza ich równorzędności, a jedynie to, że </a:t>
            </a:r>
            <a:r>
              <a:rPr lang="pl-PL" sz="2800" dirty="0" err="1">
                <a:latin typeface="Times New Roman" panose="02020603050405020304" pitchFamily="18" charset="0"/>
                <a:cs typeface="Times New Roman" panose="02020603050405020304" pitchFamily="18" charset="0"/>
              </a:rPr>
              <a:t>niezawarcie</a:t>
            </a:r>
            <a:r>
              <a:rPr lang="pl-PL" sz="2800" dirty="0">
                <a:latin typeface="Times New Roman" panose="02020603050405020304" pitchFamily="18" charset="0"/>
                <a:cs typeface="Times New Roman" panose="02020603050405020304" pitchFamily="18" charset="0"/>
              </a:rPr>
              <a:t> umowy na piśmie nie będzie skutkowało nieważnością podjętych przez strony ustaleń.</a:t>
            </a:r>
          </a:p>
        </p:txBody>
      </p:sp>
      <p:sp>
        <p:nvSpPr>
          <p:cNvPr id="2" name="Tytuł 1"/>
          <p:cNvSpPr>
            <a:spLocks noGrp="1"/>
          </p:cNvSpPr>
          <p:nvPr>
            <p:ph type="title"/>
          </p:nvPr>
        </p:nvSpPr>
        <p:spPr/>
        <p:txBody>
          <a:bodyPr/>
          <a:lstStyle/>
          <a:p>
            <a:r>
              <a:rPr lang="pl-PL" dirty="0" smtClean="0"/>
              <a:t>Forma umowy o pracę</a:t>
            </a:r>
            <a:endParaRPr lang="pl-PL" dirty="0"/>
          </a:p>
        </p:txBody>
      </p:sp>
    </p:spTree>
    <p:extLst>
      <p:ext uri="{BB962C8B-B14F-4D97-AF65-F5344CB8AC3E}">
        <p14:creationId xmlns:p14="http://schemas.microsoft.com/office/powerpoint/2010/main" val="30124289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r>
              <a:rPr lang="pl-PL" sz="2800" dirty="0">
                <a:latin typeface="Times New Roman" panose="02020603050405020304" pitchFamily="18" charset="0"/>
                <a:cs typeface="Times New Roman" panose="02020603050405020304" pitchFamily="18" charset="0"/>
              </a:rPr>
              <a:t>Potwierdzeniem dominującej roli pisemnej formy umowy o pracę jest brzmienie art. 281 pkt 2 </a:t>
            </a:r>
            <a:r>
              <a:rPr lang="pl-PL" sz="2800" dirty="0" err="1" smtClean="0">
                <a:latin typeface="Times New Roman" panose="02020603050405020304" pitchFamily="18" charset="0"/>
                <a:cs typeface="Times New Roman" panose="02020603050405020304" pitchFamily="18" charset="0"/>
              </a:rPr>
              <a:t>k.p</a:t>
            </a:r>
            <a:r>
              <a:rPr lang="pl-PL" sz="2800" dirty="0">
                <a:latin typeface="Times New Roman" panose="02020603050405020304" pitchFamily="18" charset="0"/>
                <a:cs typeface="Times New Roman" panose="02020603050405020304" pitchFamily="18" charset="0"/>
              </a:rPr>
              <a:t>., który uznaje niepotwierdzenie na piśmie zawartej umowy o pracę za wykroczenie przeciwko prawom pracownika. Inne niż pisemna formy zawarcia wspomnianej umowy są też niedogodne dla stron pod względem dowodowym - w razie ewentualnego sporu w sądzie pracy. Jednak zasadniczo są one ważne i mogą potwierdzać nawiązanie stosunku pracy</a:t>
            </a:r>
            <a:r>
              <a:rPr lang="pl-PL" sz="2800" dirty="0" smtClean="0">
                <a:latin typeface="Times New Roman" panose="02020603050405020304" pitchFamily="18" charset="0"/>
                <a:cs typeface="Times New Roman" panose="02020603050405020304" pitchFamily="18" charset="0"/>
              </a:rPr>
              <a:t>.</a:t>
            </a:r>
          </a:p>
        </p:txBody>
      </p:sp>
      <p:sp>
        <p:nvSpPr>
          <p:cNvPr id="2" name="Tytuł 1"/>
          <p:cNvSpPr>
            <a:spLocks noGrp="1"/>
          </p:cNvSpPr>
          <p:nvPr>
            <p:ph type="title"/>
          </p:nvPr>
        </p:nvSpPr>
        <p:spPr/>
        <p:txBody>
          <a:bodyPr/>
          <a:lstStyle/>
          <a:p>
            <a:r>
              <a:rPr lang="pl-PL" dirty="0" smtClean="0"/>
              <a:t>Forma umowy o pracę</a:t>
            </a:r>
            <a:endParaRPr lang="pl-PL" dirty="0"/>
          </a:p>
        </p:txBody>
      </p:sp>
    </p:spTree>
    <p:extLst>
      <p:ext uri="{BB962C8B-B14F-4D97-AF65-F5344CB8AC3E}">
        <p14:creationId xmlns:p14="http://schemas.microsoft.com/office/powerpoint/2010/main" val="34784138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r>
              <a:rPr lang="pl-PL" sz="2800" dirty="0">
                <a:latin typeface="Times New Roman" panose="02020603050405020304" pitchFamily="18" charset="0"/>
                <a:cs typeface="Times New Roman" panose="02020603050405020304" pitchFamily="18" charset="0"/>
              </a:rPr>
              <a:t>Możliwość ustnego lub dorozumianego zawarcia umowy o pracę wynika z przepisów Kodeksu cywilnego (Dz. U. z 2016 r. poz. 380 ze zm.), które mogą być stosowane w stosunkach pracy na zasadach art. 300 </a:t>
            </a:r>
            <a:r>
              <a:rPr lang="pl-PL" sz="2800" dirty="0" err="1">
                <a:latin typeface="Times New Roman" panose="02020603050405020304" pitchFamily="18" charset="0"/>
                <a:cs typeface="Times New Roman" panose="02020603050405020304" pitchFamily="18" charset="0"/>
              </a:rPr>
              <a:t>K.p</a:t>
            </a:r>
            <a:r>
              <a:rPr lang="pl-PL" sz="2800" dirty="0">
                <a:latin typeface="Times New Roman" panose="02020603050405020304" pitchFamily="18" charset="0"/>
                <a:cs typeface="Times New Roman" panose="02020603050405020304" pitchFamily="18" charset="0"/>
              </a:rPr>
              <a:t>. Zgodnie z art. 60 </a:t>
            </a:r>
            <a:r>
              <a:rPr lang="pl-PL" sz="2800" dirty="0" smtClean="0">
                <a:latin typeface="Times New Roman" panose="02020603050405020304" pitchFamily="18" charset="0"/>
                <a:cs typeface="Times New Roman" panose="02020603050405020304" pitchFamily="18" charset="0"/>
              </a:rPr>
              <a:t>k.c</a:t>
            </a:r>
            <a:r>
              <a:rPr lang="pl-PL" sz="2800" dirty="0">
                <a:latin typeface="Times New Roman" panose="02020603050405020304" pitchFamily="18" charset="0"/>
                <a:cs typeface="Times New Roman" panose="02020603050405020304" pitchFamily="18" charset="0"/>
              </a:rPr>
              <a:t>., wola osoby dokonującej czynności prawnej może być wyrażona przez każde zachowanie się tej osoby (z zastrzeżeniem wyjątków przewidzianych ustawowo), które ujawnia jej wolę w sposób dostateczny, w tym również przez ujawnienie tej woli w postaci elektronicznej.</a:t>
            </a:r>
          </a:p>
          <a:p>
            <a:endParaRPr lang="pl-PL" dirty="0"/>
          </a:p>
        </p:txBody>
      </p:sp>
      <p:sp>
        <p:nvSpPr>
          <p:cNvPr id="2" name="Tytuł 1"/>
          <p:cNvSpPr>
            <a:spLocks noGrp="1"/>
          </p:cNvSpPr>
          <p:nvPr>
            <p:ph type="title"/>
          </p:nvPr>
        </p:nvSpPr>
        <p:spPr/>
        <p:txBody>
          <a:bodyPr/>
          <a:lstStyle/>
          <a:p>
            <a:r>
              <a:rPr lang="pl-PL" dirty="0" smtClean="0"/>
              <a:t>Forma umowy o pracę</a:t>
            </a:r>
            <a:endParaRPr lang="pl-PL" dirty="0"/>
          </a:p>
        </p:txBody>
      </p:sp>
    </p:spTree>
    <p:extLst>
      <p:ext uri="{BB962C8B-B14F-4D97-AF65-F5344CB8AC3E}">
        <p14:creationId xmlns:p14="http://schemas.microsoft.com/office/powerpoint/2010/main" val="56481445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10000"/>
          </a:bodyPr>
          <a:lstStyle/>
          <a:p>
            <a:r>
              <a:rPr lang="pl-PL" dirty="0">
                <a:latin typeface="Times New Roman" panose="02020603050405020304" pitchFamily="18" charset="0"/>
                <a:cs typeface="Times New Roman" panose="02020603050405020304" pitchFamily="18" charset="0"/>
              </a:rPr>
              <a:t>Umowa zawarta w formie ustnej pozostaje w mocy </a:t>
            </a:r>
            <a:r>
              <a:rPr lang="pl-PL" dirty="0" smtClean="0">
                <a:latin typeface="Times New Roman" panose="02020603050405020304" pitchFamily="18" charset="0"/>
                <a:cs typeface="Times New Roman" panose="02020603050405020304" pitchFamily="18" charset="0"/>
              </a:rPr>
              <a:t>                              </a:t>
            </a:r>
            <a:r>
              <a:rPr lang="pl-PL" dirty="0" smtClean="0">
                <a:latin typeface="Times New Roman" panose="02020603050405020304" pitchFamily="18" charset="0"/>
                <a:cs typeface="Times New Roman" panose="02020603050405020304" pitchFamily="18" charset="0"/>
              </a:rPr>
              <a:t>i </a:t>
            </a:r>
            <a:r>
              <a:rPr lang="pl-PL" dirty="0">
                <a:latin typeface="Times New Roman" panose="02020603050405020304" pitchFamily="18" charset="0"/>
                <a:cs typeface="Times New Roman" panose="02020603050405020304" pitchFamily="18" charset="0"/>
              </a:rPr>
              <a:t>powinna być jedynie potwierdzona na piśmie. Nie potwierdzenie na piśmie pociąga za sobą odpowiedzialność pracodawcy. Odpowiedzialność ta ma charakter karno-administracyjny. </a:t>
            </a:r>
            <a:r>
              <a:rPr lang="pl-PL" dirty="0" smtClean="0">
                <a:latin typeface="Times New Roman" panose="02020603050405020304" pitchFamily="18" charset="0"/>
                <a:cs typeface="Times New Roman" panose="02020603050405020304" pitchFamily="18" charset="0"/>
              </a:rPr>
              <a:t>Niepotwierdzenie </a:t>
            </a:r>
            <a:r>
              <a:rPr lang="pl-PL" dirty="0">
                <a:latin typeface="Times New Roman" panose="02020603050405020304" pitchFamily="18" charset="0"/>
                <a:cs typeface="Times New Roman" panose="02020603050405020304" pitchFamily="18" charset="0"/>
              </a:rPr>
              <a:t>na piśmie w ustalonym terminie treści i rodzaju zawartej </a:t>
            </a:r>
            <a:r>
              <a:rPr lang="pl-PL" dirty="0" smtClean="0">
                <a:latin typeface="Times New Roman" panose="02020603050405020304" pitchFamily="18" charset="0"/>
                <a:cs typeface="Times New Roman" panose="02020603050405020304" pitchFamily="18" charset="0"/>
              </a:rPr>
              <a:t> </a:t>
            </a:r>
            <a:r>
              <a:rPr lang="pl-PL" dirty="0" smtClean="0">
                <a:latin typeface="Times New Roman" panose="02020603050405020304" pitchFamily="18" charset="0"/>
                <a:cs typeface="Times New Roman" panose="02020603050405020304" pitchFamily="18" charset="0"/>
              </a:rPr>
              <a:t>z </a:t>
            </a:r>
            <a:r>
              <a:rPr lang="pl-PL" dirty="0">
                <a:latin typeface="Times New Roman" panose="02020603050405020304" pitchFamily="18" charset="0"/>
                <a:cs typeface="Times New Roman" panose="02020603050405020304" pitchFamily="18" charset="0"/>
              </a:rPr>
              <a:t>pracownikiem umowy </a:t>
            </a:r>
            <a:r>
              <a:rPr lang="pl-PL" dirty="0" smtClean="0">
                <a:latin typeface="Times New Roman" panose="02020603050405020304" pitchFamily="18" charset="0"/>
                <a:cs typeface="Times New Roman" panose="02020603050405020304" pitchFamily="18" charset="0"/>
              </a:rPr>
              <a:t>    o </a:t>
            </a:r>
            <a:r>
              <a:rPr lang="pl-PL" dirty="0">
                <a:latin typeface="Times New Roman" panose="02020603050405020304" pitchFamily="18" charset="0"/>
                <a:cs typeface="Times New Roman" panose="02020603050405020304" pitchFamily="18" charset="0"/>
              </a:rPr>
              <a:t>pracę stanowi wykroczenie przeciwko prawom pracownika, zagrożone zgodnie </a:t>
            </a:r>
            <a:r>
              <a:rPr lang="pl-PL" dirty="0" smtClean="0">
                <a:latin typeface="Times New Roman" panose="02020603050405020304" pitchFamily="18" charset="0"/>
                <a:cs typeface="Times New Roman" panose="02020603050405020304" pitchFamily="18" charset="0"/>
              </a:rPr>
              <a:t>z </a:t>
            </a:r>
            <a:r>
              <a:rPr lang="pl-PL" dirty="0" smtClean="0">
                <a:latin typeface="Times New Roman" panose="02020603050405020304" pitchFamily="18" charset="0"/>
                <a:cs typeface="Times New Roman" panose="02020603050405020304" pitchFamily="18" charset="0"/>
              </a:rPr>
              <a:t>kodeksem </a:t>
            </a:r>
            <a:r>
              <a:rPr lang="pl-PL" dirty="0">
                <a:latin typeface="Times New Roman" panose="02020603050405020304" pitchFamily="18" charset="0"/>
                <a:cs typeface="Times New Roman" panose="02020603050405020304" pitchFamily="18" charset="0"/>
              </a:rPr>
              <a:t>pracy karą grzywny. W takim przypadku należy zawiadomić państwową inspekcję pracy </a:t>
            </a:r>
            <a:r>
              <a:rPr lang="pl-PL" dirty="0" smtClean="0">
                <a:latin typeface="Times New Roman" panose="02020603050405020304" pitchFamily="18" charset="0"/>
                <a:cs typeface="Times New Roman" panose="02020603050405020304" pitchFamily="18" charset="0"/>
              </a:rPr>
              <a:t>o </a:t>
            </a:r>
            <a:r>
              <a:rPr lang="pl-PL" dirty="0">
                <a:latin typeface="Times New Roman" panose="02020603050405020304" pitchFamily="18" charset="0"/>
                <a:cs typeface="Times New Roman" panose="02020603050405020304" pitchFamily="18" charset="0"/>
              </a:rPr>
              <a:t>niedopełnieniu przez pracodawcę obowiązku potwierdzenia treści umowy pracy na piśmie.</a:t>
            </a:r>
          </a:p>
        </p:txBody>
      </p:sp>
      <p:sp>
        <p:nvSpPr>
          <p:cNvPr id="2" name="Tytuł 1"/>
          <p:cNvSpPr>
            <a:spLocks noGrp="1"/>
          </p:cNvSpPr>
          <p:nvPr>
            <p:ph type="title"/>
          </p:nvPr>
        </p:nvSpPr>
        <p:spPr/>
        <p:txBody>
          <a:bodyPr/>
          <a:lstStyle/>
          <a:p>
            <a:r>
              <a:rPr lang="pl-PL" dirty="0" smtClean="0"/>
              <a:t>Forma umowy o pracę</a:t>
            </a:r>
            <a:endParaRPr lang="pl-PL" dirty="0"/>
          </a:p>
        </p:txBody>
      </p:sp>
    </p:spTree>
    <p:extLst>
      <p:ext uri="{BB962C8B-B14F-4D97-AF65-F5344CB8AC3E}">
        <p14:creationId xmlns:p14="http://schemas.microsoft.com/office/powerpoint/2010/main" val="1933704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lnSpcReduction="20000"/>
          </a:bodyPr>
          <a:lstStyle/>
          <a:p>
            <a:r>
              <a:rPr lang="pl-PL" dirty="0">
                <a:latin typeface="Times New Roman" panose="02020603050405020304" pitchFamily="18" charset="0"/>
                <a:cs typeface="Times New Roman" panose="02020603050405020304" pitchFamily="18" charset="0"/>
              </a:rPr>
              <a:t>W myśl przepisów prawa pracy pracownikiem jest osoba zatrudniona na podstawie umowy o pracę, powołania, wyboru, mianowania lub spółdzielczej umowy o pracę - art. 2 kodeksu pracy. Pracownikiem w rozumieniu tego przepisu nie jest osoba, która wykonuje określone czynności na rzecz innej osoby na innych podstawach niż tutaj wymienione (np. umowa zlecenia, umowa o dzieło, umowa agencyjna). O statusie pracownika decyduje nawiązanie stosunku pracy. Pracownikiem może być tylko osoba fizyczna. Pojęcia pracownika nie można w żaden sposób odnosić do osoby prawnej. Pracownikiem jest osoba fizyczna wykonująca określonego rodzaju pracę na rzecz pracodawcy, pod jego kierownictwem, w wyznaczonym przez niego miejscu i czasie, za co przysługuje mu wynagrodzenie.</a:t>
            </a:r>
          </a:p>
          <a:p>
            <a:endParaRPr lang="pl-PL" dirty="0"/>
          </a:p>
        </p:txBody>
      </p:sp>
      <p:sp>
        <p:nvSpPr>
          <p:cNvPr id="2" name="Tytuł 1"/>
          <p:cNvSpPr>
            <a:spLocks noGrp="1"/>
          </p:cNvSpPr>
          <p:nvPr>
            <p:ph type="title"/>
          </p:nvPr>
        </p:nvSpPr>
        <p:spPr/>
        <p:txBody>
          <a:bodyPr/>
          <a:lstStyle/>
          <a:p>
            <a:r>
              <a:rPr lang="pl-PL" dirty="0"/>
              <a:t>Pojęcie pracownika </a:t>
            </a:r>
          </a:p>
        </p:txBody>
      </p:sp>
    </p:spTree>
    <p:extLst>
      <p:ext uri="{BB962C8B-B14F-4D97-AF65-F5344CB8AC3E}">
        <p14:creationId xmlns:p14="http://schemas.microsoft.com/office/powerpoint/2010/main" val="22668938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pPr marL="0" indent="0">
              <a:buNone/>
            </a:pPr>
            <a:r>
              <a:rPr lang="pl-PL" dirty="0">
                <a:latin typeface="Times New Roman" panose="02020603050405020304" pitchFamily="18" charset="0"/>
                <a:cs typeface="Times New Roman" panose="02020603050405020304" pitchFamily="18" charset="0"/>
              </a:rPr>
              <a:t>Jeżeli pracodawca nie ma obowiązku ustalania regulaminu pracy, wówczas informacja o warunkach zatrudnienia powinna również zawierać zagadnienia dotyczące</a:t>
            </a:r>
            <a:r>
              <a:rPr lang="pl-PL" dirty="0" smtClean="0">
                <a:latin typeface="Times New Roman" panose="02020603050405020304" pitchFamily="18" charset="0"/>
                <a:cs typeface="Times New Roman" panose="02020603050405020304" pitchFamily="18" charset="0"/>
              </a:rPr>
              <a:t>:</a:t>
            </a:r>
          </a:p>
          <a:p>
            <a:pPr marL="0" indent="0">
              <a:buNone/>
            </a:pPr>
            <a:endParaRPr lang="pl-PL" dirty="0" smtClean="0">
              <a:latin typeface="Times New Roman" panose="02020603050405020304" pitchFamily="18" charset="0"/>
              <a:cs typeface="Times New Roman" panose="02020603050405020304" pitchFamily="18" charset="0"/>
            </a:endParaRPr>
          </a:p>
          <a:p>
            <a:r>
              <a:rPr lang="pl-PL" dirty="0">
                <a:latin typeface="Times New Roman" panose="02020603050405020304" pitchFamily="18" charset="0"/>
                <a:cs typeface="Times New Roman" panose="02020603050405020304" pitchFamily="18" charset="0"/>
              </a:rPr>
              <a:t>pory nocnej</a:t>
            </a:r>
            <a:r>
              <a:rPr lang="pl-PL" dirty="0" smtClean="0">
                <a:latin typeface="Times New Roman" panose="02020603050405020304" pitchFamily="18" charset="0"/>
                <a:cs typeface="Times New Roman" panose="02020603050405020304" pitchFamily="18" charset="0"/>
              </a:rPr>
              <a:t>,</a:t>
            </a:r>
          </a:p>
          <a:p>
            <a:r>
              <a:rPr lang="pl-PL" dirty="0" smtClean="0">
                <a:latin typeface="Times New Roman" panose="02020603050405020304" pitchFamily="18" charset="0"/>
                <a:cs typeface="Times New Roman" panose="02020603050405020304" pitchFamily="18" charset="0"/>
              </a:rPr>
              <a:t>miejscu</a:t>
            </a:r>
            <a:r>
              <a:rPr lang="pl-PL" dirty="0">
                <a:latin typeface="Times New Roman" panose="02020603050405020304" pitchFamily="18" charset="0"/>
                <a:cs typeface="Times New Roman" panose="02020603050405020304" pitchFamily="18" charset="0"/>
              </a:rPr>
              <a:t>, terminie i czasie wypłaty wynagrodzenia</a:t>
            </a:r>
            <a:r>
              <a:rPr lang="pl-PL" dirty="0" smtClean="0">
                <a:latin typeface="Times New Roman" panose="02020603050405020304" pitchFamily="18" charset="0"/>
                <a:cs typeface="Times New Roman" panose="02020603050405020304" pitchFamily="18" charset="0"/>
              </a:rPr>
              <a:t>,</a:t>
            </a:r>
          </a:p>
          <a:p>
            <a:r>
              <a:rPr lang="pl-PL" dirty="0" smtClean="0">
                <a:latin typeface="Times New Roman" panose="02020603050405020304" pitchFamily="18" charset="0"/>
                <a:cs typeface="Times New Roman" panose="02020603050405020304" pitchFamily="18" charset="0"/>
              </a:rPr>
              <a:t>przyjętym </a:t>
            </a:r>
            <a:r>
              <a:rPr lang="pl-PL" dirty="0">
                <a:latin typeface="Times New Roman" panose="02020603050405020304" pitchFamily="18" charset="0"/>
                <a:cs typeface="Times New Roman" panose="02020603050405020304" pitchFamily="18" charset="0"/>
              </a:rPr>
              <a:t>sposobie potwierdzania przez pracowników przybycia i obecności w pracy</a:t>
            </a:r>
            <a:r>
              <a:rPr lang="pl-PL" dirty="0" smtClean="0">
                <a:latin typeface="Times New Roman" panose="02020603050405020304" pitchFamily="18" charset="0"/>
                <a:cs typeface="Times New Roman" panose="02020603050405020304" pitchFamily="18" charset="0"/>
              </a:rPr>
              <a:t>,</a:t>
            </a:r>
          </a:p>
          <a:p>
            <a:r>
              <a:rPr lang="pl-PL" dirty="0" smtClean="0">
                <a:latin typeface="Times New Roman" panose="02020603050405020304" pitchFamily="18" charset="0"/>
                <a:cs typeface="Times New Roman" panose="02020603050405020304" pitchFamily="18" charset="0"/>
              </a:rPr>
              <a:t>przyjętym </a:t>
            </a:r>
            <a:r>
              <a:rPr lang="pl-PL" dirty="0">
                <a:latin typeface="Times New Roman" panose="02020603050405020304" pitchFamily="18" charset="0"/>
                <a:cs typeface="Times New Roman" panose="02020603050405020304" pitchFamily="18" charset="0"/>
              </a:rPr>
              <a:t>sposobie usprawiedliwiania nieobecności </a:t>
            </a:r>
            <a:r>
              <a:rPr lang="pl-PL" dirty="0" smtClean="0">
                <a:latin typeface="Times New Roman" panose="02020603050405020304" pitchFamily="18" charset="0"/>
                <a:cs typeface="Times New Roman" panose="02020603050405020304" pitchFamily="18" charset="0"/>
              </a:rPr>
              <a:t>                   w </a:t>
            </a:r>
            <a:r>
              <a:rPr lang="pl-PL" dirty="0">
                <a:latin typeface="Times New Roman" panose="02020603050405020304" pitchFamily="18" charset="0"/>
                <a:cs typeface="Times New Roman" panose="02020603050405020304" pitchFamily="18" charset="0"/>
              </a:rPr>
              <a:t>pracy</a:t>
            </a:r>
            <a:r>
              <a:rPr lang="pl-PL" dirty="0" smtClean="0">
                <a:latin typeface="Times New Roman" panose="02020603050405020304" pitchFamily="18" charset="0"/>
                <a:cs typeface="Times New Roman" panose="02020603050405020304" pitchFamily="18" charset="0"/>
              </a:rPr>
              <a:t>. </a:t>
            </a:r>
            <a:endParaRPr lang="pl-PL" dirty="0">
              <a:latin typeface="Times New Roman" panose="02020603050405020304" pitchFamily="18" charset="0"/>
              <a:cs typeface="Times New Roman" panose="02020603050405020304" pitchFamily="18" charset="0"/>
            </a:endParaRPr>
          </a:p>
        </p:txBody>
      </p:sp>
      <p:sp>
        <p:nvSpPr>
          <p:cNvPr id="2" name="Tytuł 1"/>
          <p:cNvSpPr>
            <a:spLocks noGrp="1"/>
          </p:cNvSpPr>
          <p:nvPr>
            <p:ph type="title"/>
          </p:nvPr>
        </p:nvSpPr>
        <p:spPr/>
        <p:txBody>
          <a:bodyPr>
            <a:normAutofit fontScale="90000"/>
          </a:bodyPr>
          <a:lstStyle/>
          <a:p>
            <a:r>
              <a:rPr lang="pl-PL" dirty="0" smtClean="0"/>
              <a:t>Dodatkowe informacje do umowy</a:t>
            </a:r>
            <a:endParaRPr lang="pl-PL" dirty="0"/>
          </a:p>
        </p:txBody>
      </p:sp>
    </p:spTree>
    <p:extLst>
      <p:ext uri="{BB962C8B-B14F-4D97-AF65-F5344CB8AC3E}">
        <p14:creationId xmlns:p14="http://schemas.microsoft.com/office/powerpoint/2010/main" val="9116249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r>
              <a:rPr lang="pl-PL" sz="3200" dirty="0">
                <a:latin typeface="Times New Roman" panose="02020603050405020304" pitchFamily="18" charset="0"/>
                <a:cs typeface="Times New Roman" panose="02020603050405020304" pitchFamily="18" charset="0"/>
              </a:rPr>
              <a:t>Każda umowa może zawierać jeszcze inne postanowienia, jeśli strony chcą żeby się w niej znalazły. </a:t>
            </a:r>
            <a:endParaRPr lang="pl-PL" sz="3200" dirty="0" smtClean="0">
              <a:latin typeface="Times New Roman" panose="02020603050405020304" pitchFamily="18" charset="0"/>
              <a:cs typeface="Times New Roman" panose="02020603050405020304" pitchFamily="18" charset="0"/>
            </a:endParaRPr>
          </a:p>
          <a:p>
            <a:endParaRPr lang="pl-PL" sz="3200" b="1" dirty="0" smtClean="0">
              <a:latin typeface="Times New Roman" panose="02020603050405020304" pitchFamily="18" charset="0"/>
              <a:cs typeface="Times New Roman" panose="02020603050405020304" pitchFamily="18" charset="0"/>
            </a:endParaRPr>
          </a:p>
          <a:p>
            <a:pPr marL="0" indent="0">
              <a:buNone/>
            </a:pPr>
            <a:r>
              <a:rPr lang="pl-PL" sz="3200" b="1" dirty="0" smtClean="0">
                <a:latin typeface="Times New Roman" panose="02020603050405020304" pitchFamily="18" charset="0"/>
                <a:cs typeface="Times New Roman" panose="02020603050405020304" pitchFamily="18" charset="0"/>
              </a:rPr>
              <a:t>Do </a:t>
            </a:r>
            <a:r>
              <a:rPr lang="pl-PL" sz="3200" b="1" dirty="0">
                <a:latin typeface="Times New Roman" panose="02020603050405020304" pitchFamily="18" charset="0"/>
                <a:cs typeface="Times New Roman" panose="02020603050405020304" pitchFamily="18" charset="0"/>
              </a:rPr>
              <a:t>najczęściej występujących można zaliczyć m.in.:</a:t>
            </a:r>
            <a:endParaRPr lang="pl-PL" sz="3200" dirty="0">
              <a:latin typeface="Times New Roman" panose="02020603050405020304" pitchFamily="18" charset="0"/>
              <a:cs typeface="Times New Roman" panose="02020603050405020304" pitchFamily="18" charset="0"/>
            </a:endParaRPr>
          </a:p>
          <a:p>
            <a:r>
              <a:rPr lang="pl-PL" sz="3200" dirty="0">
                <a:latin typeface="Times New Roman" panose="02020603050405020304" pitchFamily="18" charset="0"/>
                <a:cs typeface="Times New Roman" panose="02020603050405020304" pitchFamily="18" charset="0"/>
              </a:rPr>
              <a:t>• zakaz prowadzenia działalności konkurencyjnej,</a:t>
            </a:r>
          </a:p>
          <a:p>
            <a:r>
              <a:rPr lang="pl-PL" sz="3200" dirty="0" smtClean="0">
                <a:latin typeface="Times New Roman" panose="02020603050405020304" pitchFamily="18" charset="0"/>
                <a:cs typeface="Times New Roman" panose="02020603050405020304" pitchFamily="18" charset="0"/>
              </a:rPr>
              <a:t>• </a:t>
            </a:r>
            <a:r>
              <a:rPr lang="pl-PL" sz="3200" dirty="0">
                <a:latin typeface="Times New Roman" panose="02020603050405020304" pitchFamily="18" charset="0"/>
                <a:cs typeface="Times New Roman" panose="02020603050405020304" pitchFamily="18" charset="0"/>
              </a:rPr>
              <a:t>dłuższy okres wypowiedzenia w stosunku do pracownika zatrudnionego na stanowisku związanym </a:t>
            </a:r>
            <a:r>
              <a:rPr lang="pl-PL" sz="3200" dirty="0" smtClean="0">
                <a:latin typeface="Times New Roman" panose="02020603050405020304" pitchFamily="18" charset="0"/>
                <a:cs typeface="Times New Roman" panose="02020603050405020304" pitchFamily="18" charset="0"/>
              </a:rPr>
              <a:t>                   z </a:t>
            </a:r>
            <a:r>
              <a:rPr lang="pl-PL" sz="3200" dirty="0">
                <a:latin typeface="Times New Roman" panose="02020603050405020304" pitchFamily="18" charset="0"/>
                <a:cs typeface="Times New Roman" panose="02020603050405020304" pitchFamily="18" charset="0"/>
              </a:rPr>
              <a:t>odpowiedzialnością materialną za powierzone mienie </a:t>
            </a:r>
            <a:endParaRPr lang="pl-PL" sz="3200" dirty="0" smtClean="0">
              <a:latin typeface="Times New Roman" panose="02020603050405020304" pitchFamily="18" charset="0"/>
              <a:cs typeface="Times New Roman" panose="02020603050405020304" pitchFamily="18" charset="0"/>
            </a:endParaRPr>
          </a:p>
          <a:p>
            <a:r>
              <a:rPr lang="pl-PL" sz="3200" dirty="0" smtClean="0">
                <a:latin typeface="Times New Roman" panose="02020603050405020304" pitchFamily="18" charset="0"/>
                <a:cs typeface="Times New Roman" panose="02020603050405020304" pitchFamily="18" charset="0"/>
              </a:rPr>
              <a:t>• </a:t>
            </a:r>
            <a:r>
              <a:rPr lang="pl-PL" sz="3200" dirty="0">
                <a:latin typeface="Times New Roman" panose="02020603050405020304" pitchFamily="18" charset="0"/>
                <a:cs typeface="Times New Roman" panose="02020603050405020304" pitchFamily="18" charset="0"/>
              </a:rPr>
              <a:t>prawo do dodatkowego urlopu, samochodu służbowego, telefonu komórkowego,</a:t>
            </a:r>
          </a:p>
          <a:p>
            <a:r>
              <a:rPr lang="pl-PL" sz="3200" dirty="0">
                <a:latin typeface="Times New Roman" panose="02020603050405020304" pitchFamily="18" charset="0"/>
                <a:cs typeface="Times New Roman" panose="02020603050405020304" pitchFamily="18" charset="0"/>
              </a:rPr>
              <a:t>• zmiany wysokości świadczeń z tytułu podróży służbowych.</a:t>
            </a:r>
          </a:p>
          <a:p>
            <a:endParaRPr lang="pl-PL" sz="3200" dirty="0" smtClean="0">
              <a:latin typeface="Times New Roman" panose="02020603050405020304" pitchFamily="18" charset="0"/>
              <a:cs typeface="Times New Roman" panose="02020603050405020304" pitchFamily="18" charset="0"/>
            </a:endParaRPr>
          </a:p>
          <a:p>
            <a:endParaRPr lang="pl-PL" sz="3200" dirty="0">
              <a:latin typeface="Times New Roman" panose="02020603050405020304" pitchFamily="18" charset="0"/>
              <a:cs typeface="Times New Roman" panose="02020603050405020304" pitchFamily="18" charset="0"/>
            </a:endParaRPr>
          </a:p>
        </p:txBody>
      </p:sp>
      <p:sp>
        <p:nvSpPr>
          <p:cNvPr id="2" name="Tytuł 1"/>
          <p:cNvSpPr>
            <a:spLocks noGrp="1"/>
          </p:cNvSpPr>
          <p:nvPr>
            <p:ph type="title"/>
          </p:nvPr>
        </p:nvSpPr>
        <p:spPr/>
        <p:txBody>
          <a:bodyPr>
            <a:normAutofit fontScale="90000"/>
          </a:bodyPr>
          <a:lstStyle/>
          <a:p>
            <a:r>
              <a:rPr lang="pl-PL" dirty="0" smtClean="0"/>
              <a:t>Fakultatywne postanowienia umów</a:t>
            </a:r>
            <a:endParaRPr lang="pl-PL" dirty="0"/>
          </a:p>
        </p:txBody>
      </p:sp>
    </p:spTree>
    <p:extLst>
      <p:ext uri="{BB962C8B-B14F-4D97-AF65-F5344CB8AC3E}">
        <p14:creationId xmlns:p14="http://schemas.microsoft.com/office/powerpoint/2010/main" val="8326446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77500" lnSpcReduction="20000"/>
          </a:bodyPr>
          <a:lstStyle/>
          <a:p>
            <a:r>
              <a:rPr lang="pl-PL" dirty="0">
                <a:latin typeface="Times New Roman" panose="02020603050405020304" pitchFamily="18" charset="0"/>
                <a:cs typeface="Times New Roman" panose="02020603050405020304" pitchFamily="18" charset="0"/>
              </a:rPr>
              <a:t>Zgodnie z art. 101</a:t>
            </a:r>
            <a:r>
              <a:rPr lang="pl-PL" baseline="30000" dirty="0">
                <a:latin typeface="Times New Roman" panose="02020603050405020304" pitchFamily="18" charset="0"/>
                <a:cs typeface="Times New Roman" panose="02020603050405020304" pitchFamily="18" charset="0"/>
              </a:rPr>
              <a:t>1</a:t>
            </a:r>
            <a:r>
              <a:rPr lang="pl-PL" dirty="0">
                <a:latin typeface="Times New Roman" panose="02020603050405020304" pitchFamily="18" charset="0"/>
                <a:cs typeface="Times New Roman" panose="02020603050405020304" pitchFamily="18" charset="0"/>
              </a:rPr>
              <a:t> </a:t>
            </a:r>
            <a:r>
              <a:rPr lang="pl-PL" dirty="0" err="1">
                <a:latin typeface="Times New Roman" panose="02020603050405020304" pitchFamily="18" charset="0"/>
                <a:cs typeface="Times New Roman" panose="02020603050405020304" pitchFamily="18" charset="0"/>
              </a:rPr>
              <a:t>k.p</a:t>
            </a:r>
            <a:r>
              <a:rPr lang="pl-PL" dirty="0">
                <a:latin typeface="Times New Roman" panose="02020603050405020304" pitchFamily="18" charset="0"/>
                <a:cs typeface="Times New Roman" panose="02020603050405020304" pitchFamily="18" charset="0"/>
              </a:rPr>
              <a:t>., aby zakaz działalności konkurencyjnej obowiązywał, musi zostać zawarta odrębna umowa. Odrębność tej umowy nie musi polegać na fizycznym wyodrębnieniu jej poza umowę o pracę (tzn. podpisanie drugiego dokumentu), ale na tym, że umowa ta ma samodzielny byt prawny. Nic nie stoi jednak na przeszkodzie, aby umowa o zakazie konkurencji została zawarta równocześnie z umową o pracę lub by odpowiednie zapisy zostały wprowadzone do treści umowy o pracę</a:t>
            </a:r>
            <a:r>
              <a:rPr lang="pl-PL" dirty="0" smtClean="0">
                <a:latin typeface="Times New Roman" panose="02020603050405020304" pitchFamily="18" charset="0"/>
                <a:cs typeface="Times New Roman" panose="02020603050405020304" pitchFamily="18" charset="0"/>
              </a:rPr>
              <a:t>.</a:t>
            </a:r>
          </a:p>
          <a:p>
            <a:endParaRPr lang="pl-PL" dirty="0">
              <a:latin typeface="Times New Roman" panose="02020603050405020304" pitchFamily="18" charset="0"/>
              <a:cs typeface="Times New Roman" panose="02020603050405020304" pitchFamily="18" charset="0"/>
            </a:endParaRPr>
          </a:p>
          <a:p>
            <a:r>
              <a:rPr lang="pl-PL" dirty="0">
                <a:latin typeface="Times New Roman" panose="02020603050405020304" pitchFamily="18" charset="0"/>
                <a:cs typeface="Times New Roman" panose="02020603050405020304" pitchFamily="18" charset="0"/>
              </a:rPr>
              <a:t>Kodeks nie definiuje pojęcia „działalność konkurencyjna”. Należy uznać, że jest to każda działalność, która wchodzi w zakres działania pracodawcy. Musi ona obiektywnie zagrażać jego interesom, przy czym nie ma znaczenia, czy faktycznie zostały one naruszone. Nie będzie miało znaczenia także to, czy pracownik wykonywał dane działania odpłatnie czy nieodpłatnie ani na jakiej podstawie prawnej.</a:t>
            </a:r>
          </a:p>
          <a:p>
            <a:endParaRPr lang="pl-PL" dirty="0"/>
          </a:p>
        </p:txBody>
      </p:sp>
      <p:sp>
        <p:nvSpPr>
          <p:cNvPr id="2" name="Tytuł 1"/>
          <p:cNvSpPr>
            <a:spLocks noGrp="1"/>
          </p:cNvSpPr>
          <p:nvPr>
            <p:ph type="title"/>
          </p:nvPr>
        </p:nvSpPr>
        <p:spPr/>
        <p:txBody>
          <a:bodyPr/>
          <a:lstStyle/>
          <a:p>
            <a:r>
              <a:rPr lang="pl-PL" dirty="0" smtClean="0"/>
              <a:t>Działalność konkurencyjna </a:t>
            </a:r>
            <a:endParaRPr lang="pl-PL" dirty="0"/>
          </a:p>
        </p:txBody>
      </p:sp>
    </p:spTree>
    <p:extLst>
      <p:ext uri="{BB962C8B-B14F-4D97-AF65-F5344CB8AC3E}">
        <p14:creationId xmlns:p14="http://schemas.microsoft.com/office/powerpoint/2010/main" val="905782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fontScale="92500"/>
          </a:bodyPr>
          <a:lstStyle/>
          <a:p>
            <a:pPr algn="just">
              <a:lnSpc>
                <a:spcPct val="160000"/>
              </a:lnSpc>
            </a:pPr>
            <a:r>
              <a:rPr lang="pl-PL" b="1" dirty="0">
                <a:latin typeface="Times New Roman" panose="02020603050405020304" pitchFamily="18" charset="0"/>
                <a:cs typeface="Times New Roman" panose="02020603050405020304" pitchFamily="18" charset="0"/>
              </a:rPr>
              <a:t>- osobisty charakter świadczenia pracy przez pracownika</a:t>
            </a:r>
          </a:p>
          <a:p>
            <a:pPr algn="just">
              <a:lnSpc>
                <a:spcPct val="160000"/>
              </a:lnSpc>
            </a:pPr>
            <a:r>
              <a:rPr lang="pl-PL" b="1" dirty="0">
                <a:latin typeface="Times New Roman" panose="02020603050405020304" pitchFamily="18" charset="0"/>
                <a:cs typeface="Times New Roman" panose="02020603050405020304" pitchFamily="18" charset="0"/>
              </a:rPr>
              <a:t>- podporządkowanie pracownika pracodawcy</a:t>
            </a:r>
          </a:p>
          <a:p>
            <a:pPr algn="just">
              <a:lnSpc>
                <a:spcPct val="160000"/>
              </a:lnSpc>
            </a:pPr>
            <a:r>
              <a:rPr lang="pl-PL" b="1" dirty="0">
                <a:latin typeface="Times New Roman" panose="02020603050405020304" pitchFamily="18" charset="0"/>
                <a:cs typeface="Times New Roman" panose="02020603050405020304" pitchFamily="18" charset="0"/>
              </a:rPr>
              <a:t>- odpłatność pracy</a:t>
            </a:r>
          </a:p>
          <a:p>
            <a:pPr algn="just">
              <a:lnSpc>
                <a:spcPct val="160000"/>
              </a:lnSpc>
            </a:pPr>
            <a:r>
              <a:rPr lang="pl-PL" b="1" dirty="0">
                <a:latin typeface="Times New Roman" panose="02020603050405020304" pitchFamily="18" charset="0"/>
                <a:cs typeface="Times New Roman" panose="02020603050405020304" pitchFamily="18" charset="0"/>
              </a:rPr>
              <a:t>- ryzyko pracodawcy ( ryzyko osobowe, ryzyko </a:t>
            </a:r>
            <a:r>
              <a:rPr lang="pl-PL" b="1" dirty="0" err="1">
                <a:latin typeface="Times New Roman" panose="02020603050405020304" pitchFamily="18" charset="0"/>
                <a:cs typeface="Times New Roman" panose="02020603050405020304" pitchFamily="18" charset="0"/>
              </a:rPr>
              <a:t>techniczno</a:t>
            </a:r>
            <a:r>
              <a:rPr lang="pl-PL" b="1" dirty="0">
                <a:latin typeface="Times New Roman" panose="02020603050405020304" pitchFamily="18" charset="0"/>
                <a:cs typeface="Times New Roman" panose="02020603050405020304" pitchFamily="18" charset="0"/>
              </a:rPr>
              <a:t> – organizacyjne, ryzyko socjalne, ryzyko gospodarcze)</a:t>
            </a:r>
          </a:p>
          <a:p>
            <a:endParaRPr lang="pl-PL" dirty="0"/>
          </a:p>
        </p:txBody>
      </p:sp>
      <p:sp>
        <p:nvSpPr>
          <p:cNvPr id="2" name="Tytuł 1"/>
          <p:cNvSpPr>
            <a:spLocks noGrp="1"/>
          </p:cNvSpPr>
          <p:nvPr>
            <p:ph type="title"/>
          </p:nvPr>
        </p:nvSpPr>
        <p:spPr/>
        <p:txBody>
          <a:bodyPr>
            <a:normAutofit fontScale="90000"/>
          </a:bodyPr>
          <a:lstStyle/>
          <a:p>
            <a:r>
              <a:rPr lang="pl-PL" b="1" dirty="0"/>
              <a:t>CECHY STOSUNKU PRACY:</a:t>
            </a:r>
            <a:r>
              <a:rPr lang="pl-PL" dirty="0"/>
              <a:t/>
            </a:r>
            <a:br>
              <a:rPr lang="pl-PL" dirty="0"/>
            </a:br>
            <a:endParaRPr lang="pl-PL" dirty="0"/>
          </a:p>
        </p:txBody>
      </p:sp>
    </p:spTree>
    <p:extLst>
      <p:ext uri="{BB962C8B-B14F-4D97-AF65-F5344CB8AC3E}">
        <p14:creationId xmlns:p14="http://schemas.microsoft.com/office/powerpoint/2010/main" val="38933483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600200"/>
            <a:ext cx="8291264" cy="4873752"/>
          </a:xfrm>
        </p:spPr>
        <p:txBody>
          <a:bodyPr>
            <a:normAutofit lnSpcReduction="10000"/>
          </a:bodyPr>
          <a:lstStyle/>
          <a:p>
            <a:r>
              <a:rPr lang="pl-PL" dirty="0">
                <a:latin typeface="Times New Roman" panose="02020603050405020304" pitchFamily="18" charset="0"/>
                <a:cs typeface="Times New Roman" panose="02020603050405020304" pitchFamily="18" charset="0"/>
              </a:rPr>
              <a:t>Kodeks pracy ściśle </a:t>
            </a:r>
            <a:r>
              <a:rPr lang="pl-PL" dirty="0" smtClean="0">
                <a:latin typeface="Times New Roman" panose="02020603050405020304" pitchFamily="18" charset="0"/>
                <a:cs typeface="Times New Roman" panose="02020603050405020304" pitchFamily="18" charset="0"/>
              </a:rPr>
              <a:t>określa </a:t>
            </a:r>
            <a:r>
              <a:rPr lang="pl-PL" dirty="0">
                <a:latin typeface="Times New Roman" panose="02020603050405020304" pitchFamily="18" charset="0"/>
                <a:cs typeface="Times New Roman" panose="02020603050405020304" pitchFamily="18" charset="0"/>
              </a:rPr>
              <a:t>rodzaje umów o pracę, jakie mogą  stanowić podstawę stosunku </a:t>
            </a:r>
            <a:r>
              <a:rPr lang="pl-PL" dirty="0" smtClean="0">
                <a:latin typeface="Times New Roman" panose="02020603050405020304" pitchFamily="18" charset="0"/>
                <a:cs typeface="Times New Roman" panose="02020603050405020304" pitchFamily="18" charset="0"/>
              </a:rPr>
              <a:t>pracy, dlatego też stosunek </a:t>
            </a:r>
            <a:r>
              <a:rPr lang="pl-PL" dirty="0">
                <a:latin typeface="Times New Roman" panose="02020603050405020304" pitchFamily="18" charset="0"/>
                <a:cs typeface="Times New Roman" panose="02020603050405020304" pitchFamily="18" charset="0"/>
              </a:rPr>
              <a:t>pracy nie  może być nawiązany na podstawie umowy nienazwanej.   </a:t>
            </a:r>
            <a:r>
              <a:rPr lang="pl-PL" dirty="0" smtClean="0">
                <a:latin typeface="Times New Roman" panose="02020603050405020304" pitchFamily="18" charset="0"/>
                <a:cs typeface="Times New Roman" panose="02020603050405020304" pitchFamily="18" charset="0"/>
              </a:rPr>
              <a:t>Co więcej, nie jest możliwe uznanie</a:t>
            </a:r>
            <a:r>
              <a:rPr lang="pl-PL" dirty="0">
                <a:latin typeface="Times New Roman" panose="02020603050405020304" pitchFamily="18" charset="0"/>
                <a:cs typeface="Times New Roman" panose="02020603050405020304" pitchFamily="18" charset="0"/>
              </a:rPr>
              <a:t>, że umowa ma charakter </a:t>
            </a:r>
            <a:r>
              <a:rPr lang="pl-PL" dirty="0" smtClean="0">
                <a:latin typeface="Times New Roman" panose="02020603050405020304" pitchFamily="18" charset="0"/>
                <a:cs typeface="Times New Roman" panose="02020603050405020304" pitchFamily="18" charset="0"/>
              </a:rPr>
              <a:t>mieszany. </a:t>
            </a:r>
          </a:p>
          <a:p>
            <a:endParaRPr lang="pl-PL" dirty="0">
              <a:latin typeface="Times New Roman" panose="02020603050405020304" pitchFamily="18" charset="0"/>
              <a:cs typeface="Times New Roman" panose="02020603050405020304" pitchFamily="18" charset="0"/>
            </a:endParaRPr>
          </a:p>
          <a:p>
            <a:r>
              <a:rPr lang="pl-PL" b="1" dirty="0">
                <a:latin typeface="Times New Roman" panose="02020603050405020304" pitchFamily="18" charset="0"/>
                <a:cs typeface="Times New Roman" panose="02020603050405020304" pitchFamily="18" charset="0"/>
              </a:rPr>
              <a:t>Kodeks pracy wyróżnia następujące podstawowe rodzaje umów o pracę:</a:t>
            </a:r>
            <a:br>
              <a:rPr lang="pl-PL" b="1" dirty="0">
                <a:latin typeface="Times New Roman" panose="02020603050405020304" pitchFamily="18" charset="0"/>
                <a:cs typeface="Times New Roman" panose="02020603050405020304" pitchFamily="18" charset="0"/>
              </a:rPr>
            </a:br>
            <a:r>
              <a:rPr lang="pl-PL" dirty="0">
                <a:latin typeface="Times New Roman" panose="02020603050405020304" pitchFamily="18" charset="0"/>
                <a:cs typeface="Times New Roman" panose="02020603050405020304" pitchFamily="18" charset="0"/>
              </a:rPr>
              <a:t>- umowa na okres próbny,</a:t>
            </a:r>
            <a:br>
              <a:rPr lang="pl-PL" dirty="0">
                <a:latin typeface="Times New Roman" panose="02020603050405020304" pitchFamily="18" charset="0"/>
                <a:cs typeface="Times New Roman" panose="02020603050405020304" pitchFamily="18" charset="0"/>
              </a:rPr>
            </a:br>
            <a:r>
              <a:rPr lang="pl-PL" dirty="0">
                <a:latin typeface="Times New Roman" panose="02020603050405020304" pitchFamily="18" charset="0"/>
                <a:cs typeface="Times New Roman" panose="02020603050405020304" pitchFamily="18" charset="0"/>
              </a:rPr>
              <a:t>- umowa na czas określony,</a:t>
            </a:r>
            <a:br>
              <a:rPr lang="pl-PL" dirty="0">
                <a:latin typeface="Times New Roman" panose="02020603050405020304" pitchFamily="18" charset="0"/>
                <a:cs typeface="Times New Roman" panose="02020603050405020304" pitchFamily="18" charset="0"/>
              </a:rPr>
            </a:br>
            <a:r>
              <a:rPr lang="pl-PL" dirty="0">
                <a:latin typeface="Times New Roman" panose="02020603050405020304" pitchFamily="18" charset="0"/>
                <a:cs typeface="Times New Roman" panose="02020603050405020304" pitchFamily="18" charset="0"/>
              </a:rPr>
              <a:t>- umowa na czas nieokreślony,</a:t>
            </a:r>
            <a:r>
              <a:rPr lang="pl-PL" dirty="0"/>
              <a:t/>
            </a:r>
            <a:br>
              <a:rPr lang="pl-PL" dirty="0"/>
            </a:br>
            <a:r>
              <a:rPr lang="pl-PL" dirty="0"/>
              <a:t> </a:t>
            </a:r>
          </a:p>
          <a:p>
            <a:pPr marL="0" indent="0">
              <a:buNone/>
            </a:pPr>
            <a:endParaRPr lang="pl-PL" dirty="0" smtClean="0"/>
          </a:p>
        </p:txBody>
      </p:sp>
      <p:sp>
        <p:nvSpPr>
          <p:cNvPr id="2" name="Tytuł 1"/>
          <p:cNvSpPr>
            <a:spLocks noGrp="1"/>
          </p:cNvSpPr>
          <p:nvPr>
            <p:ph type="title"/>
          </p:nvPr>
        </p:nvSpPr>
        <p:spPr/>
        <p:txBody>
          <a:bodyPr/>
          <a:lstStyle/>
          <a:p>
            <a:r>
              <a:rPr lang="pl-PL" dirty="0" smtClean="0"/>
              <a:t>Umowa o pracę </a:t>
            </a:r>
            <a:endParaRPr lang="pl-PL" dirty="0"/>
          </a:p>
        </p:txBody>
      </p:sp>
    </p:spTree>
    <p:extLst>
      <p:ext uri="{BB962C8B-B14F-4D97-AF65-F5344CB8AC3E}">
        <p14:creationId xmlns:p14="http://schemas.microsoft.com/office/powerpoint/2010/main" val="2551762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pPr>
              <a:buNone/>
            </a:pPr>
            <a:r>
              <a:rPr lang="pl-PL" dirty="0">
                <a:latin typeface="Times New Roman" panose="02020603050405020304" pitchFamily="18" charset="0"/>
                <a:cs typeface="Times New Roman" panose="02020603050405020304" pitchFamily="18" charset="0"/>
              </a:rPr>
              <a:t>Umowa na czas określony jest zawierana do ustalonego z góry  terminu albo momentu dającego się  oznaczyć przez wskazanie faktu, który powinien w  przyszłości nastąpić</a:t>
            </a:r>
            <a:r>
              <a:rPr lang="pl-PL" dirty="0" smtClean="0">
                <a:latin typeface="Times New Roman" panose="02020603050405020304" pitchFamily="18" charset="0"/>
                <a:cs typeface="Times New Roman" panose="02020603050405020304" pitchFamily="18" charset="0"/>
              </a:rPr>
              <a:t>.</a:t>
            </a:r>
            <a:endParaRPr lang="pl-PL" dirty="0">
              <a:latin typeface="Times New Roman" panose="02020603050405020304" pitchFamily="18" charset="0"/>
              <a:cs typeface="Times New Roman" panose="02020603050405020304" pitchFamily="18" charset="0"/>
            </a:endParaRPr>
          </a:p>
          <a:p>
            <a:pPr>
              <a:buNone/>
            </a:pPr>
            <a:r>
              <a:rPr lang="pl-PL" dirty="0">
                <a:latin typeface="Times New Roman" panose="02020603050405020304" pitchFamily="18" charset="0"/>
                <a:cs typeface="Times New Roman" panose="02020603050405020304" pitchFamily="18" charset="0"/>
              </a:rPr>
              <a:t>  </a:t>
            </a:r>
            <a:r>
              <a:rPr lang="pl-PL" dirty="0" smtClean="0">
                <a:latin typeface="Times New Roman" panose="02020603050405020304" pitchFamily="18" charset="0"/>
                <a:cs typeface="Times New Roman" panose="02020603050405020304" pitchFamily="18" charset="0"/>
              </a:rPr>
              <a:t>Okres </a:t>
            </a:r>
            <a:r>
              <a:rPr lang="pl-PL" dirty="0">
                <a:latin typeface="Times New Roman" panose="02020603050405020304" pitchFamily="18" charset="0"/>
                <a:cs typeface="Times New Roman" panose="02020603050405020304" pitchFamily="18" charset="0"/>
              </a:rPr>
              <a:t>zatrudnienia na podstawie umowy na czas określony jest ograniczony </a:t>
            </a:r>
            <a:r>
              <a:rPr lang="pl-PL" b="1" dirty="0">
                <a:latin typeface="Times New Roman" panose="02020603050405020304" pitchFamily="18" charset="0"/>
                <a:cs typeface="Times New Roman" panose="02020603050405020304" pitchFamily="18" charset="0"/>
              </a:rPr>
              <a:t>do 33 miesięcy. </a:t>
            </a:r>
            <a:r>
              <a:rPr lang="pl-PL" dirty="0">
                <a:latin typeface="Times New Roman" panose="02020603050405020304" pitchFamily="18" charset="0"/>
                <a:cs typeface="Times New Roman" panose="02020603050405020304" pitchFamily="18" charset="0"/>
              </a:rPr>
              <a:t>Ten okres zatrudnienia ma zastosowanie do umów zawieranych między tym samym pracownikiem </a:t>
            </a:r>
            <a:r>
              <a:rPr lang="pl-PL" dirty="0" smtClean="0">
                <a:latin typeface="Times New Roman" panose="02020603050405020304" pitchFamily="18" charset="0"/>
                <a:cs typeface="Times New Roman" panose="02020603050405020304" pitchFamily="18" charset="0"/>
              </a:rPr>
              <a:t>i </a:t>
            </a:r>
            <a:r>
              <a:rPr lang="pl-PL" dirty="0">
                <a:latin typeface="Times New Roman" panose="02020603050405020304" pitchFamily="18" charset="0"/>
                <a:cs typeface="Times New Roman" panose="02020603050405020304" pitchFamily="18" charset="0"/>
              </a:rPr>
              <a:t>pracodawcą, a łączna liczba tych umów nie może  przekraczać </a:t>
            </a:r>
            <a:r>
              <a:rPr lang="pl-PL" b="1" dirty="0">
                <a:latin typeface="Times New Roman" panose="02020603050405020304" pitchFamily="18" charset="0"/>
                <a:cs typeface="Times New Roman" panose="02020603050405020304" pitchFamily="18" charset="0"/>
              </a:rPr>
              <a:t>trzech </a:t>
            </a:r>
            <a:r>
              <a:rPr lang="pl-PL" dirty="0">
                <a:latin typeface="Times New Roman" panose="02020603050405020304" pitchFamily="18" charset="0"/>
                <a:cs typeface="Times New Roman" panose="02020603050405020304" pitchFamily="18" charset="0"/>
              </a:rPr>
              <a:t> ( art. 25 (1)§1 </a:t>
            </a:r>
            <a:r>
              <a:rPr lang="pl-PL" dirty="0" err="1">
                <a:latin typeface="Times New Roman" panose="02020603050405020304" pitchFamily="18" charset="0"/>
                <a:cs typeface="Times New Roman" panose="02020603050405020304" pitchFamily="18" charset="0"/>
              </a:rPr>
              <a:t>k.p</a:t>
            </a:r>
            <a:r>
              <a:rPr lang="pl-PL" dirty="0">
                <a:latin typeface="Times New Roman" panose="02020603050405020304" pitchFamily="18" charset="0"/>
                <a:cs typeface="Times New Roman" panose="02020603050405020304" pitchFamily="18" charset="0"/>
              </a:rPr>
              <a:t>.)</a:t>
            </a:r>
            <a:r>
              <a:rPr lang="pl-PL" b="1" dirty="0">
                <a:latin typeface="Times New Roman" panose="02020603050405020304" pitchFamily="18" charset="0"/>
                <a:cs typeface="Times New Roman" panose="02020603050405020304" pitchFamily="18" charset="0"/>
              </a:rPr>
              <a:t>. </a:t>
            </a:r>
            <a:r>
              <a:rPr lang="pl-PL" dirty="0">
                <a:latin typeface="Times New Roman" panose="02020603050405020304" pitchFamily="18" charset="0"/>
                <a:cs typeface="Times New Roman" panose="02020603050405020304" pitchFamily="18" charset="0"/>
              </a:rPr>
              <a:t>Czwarta umowa staje się automatycznie umową na czas nieokreślony. </a:t>
            </a:r>
          </a:p>
          <a:p>
            <a:endParaRPr lang="pl-PL" dirty="0"/>
          </a:p>
        </p:txBody>
      </p:sp>
      <p:sp>
        <p:nvSpPr>
          <p:cNvPr id="2" name="Tytuł 1"/>
          <p:cNvSpPr>
            <a:spLocks noGrp="1"/>
          </p:cNvSpPr>
          <p:nvPr>
            <p:ph type="title"/>
          </p:nvPr>
        </p:nvSpPr>
        <p:spPr/>
        <p:txBody>
          <a:bodyPr/>
          <a:lstStyle/>
          <a:p>
            <a:r>
              <a:rPr lang="pl-PL" b="1" dirty="0"/>
              <a:t>Umowa na czas określony </a:t>
            </a:r>
            <a:endParaRPr lang="pl-PL" dirty="0"/>
          </a:p>
        </p:txBody>
      </p:sp>
    </p:spTree>
    <p:extLst>
      <p:ext uri="{BB962C8B-B14F-4D97-AF65-F5344CB8AC3E}">
        <p14:creationId xmlns:p14="http://schemas.microsoft.com/office/powerpoint/2010/main" val="1515197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a:bodyPr>
          <a:lstStyle/>
          <a:p>
            <a:pPr>
              <a:buNone/>
            </a:pPr>
            <a:r>
              <a:rPr lang="pl-PL" dirty="0">
                <a:latin typeface="Times New Roman" panose="02020603050405020304" pitchFamily="18" charset="0"/>
                <a:cs typeface="Times New Roman" panose="02020603050405020304" pitchFamily="18" charset="0"/>
              </a:rPr>
              <a:t>Limitu czasowego i ilościowego </a:t>
            </a:r>
            <a:r>
              <a:rPr lang="pl-PL" b="1" dirty="0">
                <a:latin typeface="Times New Roman" panose="02020603050405020304" pitchFamily="18" charset="0"/>
                <a:cs typeface="Times New Roman" panose="02020603050405020304" pitchFamily="18" charset="0"/>
              </a:rPr>
              <a:t>nie stosuje się </a:t>
            </a:r>
            <a:r>
              <a:rPr lang="pl-PL" dirty="0">
                <a:latin typeface="Times New Roman" panose="02020603050405020304" pitchFamily="18" charset="0"/>
                <a:cs typeface="Times New Roman" panose="02020603050405020304" pitchFamily="18" charset="0"/>
              </a:rPr>
              <a:t>do umów o pracę zawartych na czas określony:</a:t>
            </a:r>
          </a:p>
          <a:p>
            <a:pPr>
              <a:buNone/>
            </a:pPr>
            <a:endParaRPr lang="pl-PL"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pl-PL" dirty="0">
                <a:latin typeface="Times New Roman" panose="02020603050405020304" pitchFamily="18" charset="0"/>
                <a:cs typeface="Times New Roman" panose="02020603050405020304" pitchFamily="18" charset="0"/>
              </a:rPr>
              <a:t>w celu zastępstwa pracownika w czasie jego usprawiedliwionej nieobecności w pracy,</a:t>
            </a:r>
          </a:p>
          <a:p>
            <a:pPr>
              <a:buFont typeface="Arial" panose="020B0604020202020204" pitchFamily="34" charset="0"/>
              <a:buChar char="•"/>
            </a:pPr>
            <a:r>
              <a:rPr lang="pl-PL" dirty="0">
                <a:latin typeface="Times New Roman" panose="02020603050405020304" pitchFamily="18" charset="0"/>
                <a:cs typeface="Times New Roman" panose="02020603050405020304" pitchFamily="18" charset="0"/>
              </a:rPr>
              <a:t>w celu wykonywania pracy o charakterze dorywczym lub sezonowym,</a:t>
            </a:r>
          </a:p>
          <a:p>
            <a:pPr>
              <a:buFont typeface="Arial" panose="020B0604020202020204" pitchFamily="34" charset="0"/>
              <a:buChar char="•"/>
            </a:pPr>
            <a:r>
              <a:rPr lang="pl-PL" dirty="0">
                <a:latin typeface="Times New Roman" panose="02020603050405020304" pitchFamily="18" charset="0"/>
                <a:cs typeface="Times New Roman" panose="02020603050405020304" pitchFamily="18" charset="0"/>
              </a:rPr>
              <a:t>w celu wykonywania pracy przez okres kadencji,</a:t>
            </a:r>
          </a:p>
          <a:p>
            <a:pPr>
              <a:buFont typeface="Arial" panose="020B0604020202020204" pitchFamily="34" charset="0"/>
              <a:buChar char="•"/>
            </a:pPr>
            <a:r>
              <a:rPr lang="pl-PL" dirty="0">
                <a:latin typeface="Times New Roman" panose="02020603050405020304" pitchFamily="18" charset="0"/>
                <a:cs typeface="Times New Roman" panose="02020603050405020304" pitchFamily="18" charset="0"/>
              </a:rPr>
              <a:t>w przypadku gdy pracodawca wskaże obiektywne przyczyny leżące po jego stronie. </a:t>
            </a:r>
          </a:p>
          <a:p>
            <a:endParaRPr lang="pl-PL" dirty="0"/>
          </a:p>
        </p:txBody>
      </p:sp>
      <p:sp>
        <p:nvSpPr>
          <p:cNvPr id="2" name="Tytuł 1"/>
          <p:cNvSpPr>
            <a:spLocks noGrp="1"/>
          </p:cNvSpPr>
          <p:nvPr>
            <p:ph type="title"/>
          </p:nvPr>
        </p:nvSpPr>
        <p:spPr/>
        <p:txBody>
          <a:bodyPr/>
          <a:lstStyle/>
          <a:p>
            <a:r>
              <a:rPr lang="pl-PL" dirty="0" smtClean="0"/>
              <a:t>WYJĄTKI </a:t>
            </a:r>
            <a:endParaRPr lang="pl-PL" dirty="0"/>
          </a:p>
        </p:txBody>
      </p:sp>
    </p:spTree>
    <p:extLst>
      <p:ext uri="{BB962C8B-B14F-4D97-AF65-F5344CB8AC3E}">
        <p14:creationId xmlns:p14="http://schemas.microsoft.com/office/powerpoint/2010/main" val="1966881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normAutofit lnSpcReduction="10000"/>
          </a:bodyPr>
          <a:lstStyle/>
          <a:p>
            <a:r>
              <a:rPr lang="pl-PL" dirty="0">
                <a:latin typeface="Times New Roman" panose="02020603050405020304" pitchFamily="18" charset="0"/>
                <a:cs typeface="Times New Roman" panose="02020603050405020304" pitchFamily="18" charset="0"/>
              </a:rPr>
              <a:t>Umowa o pracę na zastępstwo jest umową o pracę na czas określony, stosowaną w szczególnych okolicznościach. </a:t>
            </a:r>
          </a:p>
          <a:p>
            <a:r>
              <a:rPr lang="pl-PL" dirty="0">
                <a:latin typeface="Times New Roman" panose="02020603050405020304" pitchFamily="18" charset="0"/>
                <a:cs typeface="Times New Roman" panose="02020603050405020304" pitchFamily="18" charset="0"/>
              </a:rPr>
              <a:t>W trakcie trwania stosunku pracy mogą się zdarzyć różnego rodzaju sytuacje powodujące dłuższą, ale usprawiedliwioną nieobecność pracownika. Dłuższa nieobecność może być w szczególności spowodowana:</a:t>
            </a:r>
          </a:p>
          <a:p>
            <a:r>
              <a:rPr lang="pl-PL" dirty="0">
                <a:latin typeface="Times New Roman" panose="02020603050405020304" pitchFamily="18" charset="0"/>
                <a:cs typeface="Times New Roman" panose="02020603050405020304" pitchFamily="18" charset="0"/>
              </a:rPr>
              <a:t>przedłużającą się chorobą,</a:t>
            </a:r>
          </a:p>
          <a:p>
            <a:r>
              <a:rPr lang="pl-PL" dirty="0">
                <a:latin typeface="Times New Roman" panose="02020603050405020304" pitchFamily="18" charset="0"/>
                <a:cs typeface="Times New Roman" panose="02020603050405020304" pitchFamily="18" charset="0"/>
              </a:rPr>
              <a:t>urlopem macierzyńskim,</a:t>
            </a:r>
          </a:p>
          <a:p>
            <a:r>
              <a:rPr lang="pl-PL" dirty="0">
                <a:latin typeface="Times New Roman" panose="02020603050405020304" pitchFamily="18" charset="0"/>
                <a:cs typeface="Times New Roman" panose="02020603050405020304" pitchFamily="18" charset="0"/>
              </a:rPr>
              <a:t>urlopem wychowawczym,</a:t>
            </a:r>
          </a:p>
          <a:p>
            <a:r>
              <a:rPr lang="pl-PL" dirty="0">
                <a:latin typeface="Times New Roman" panose="02020603050405020304" pitchFamily="18" charset="0"/>
                <a:cs typeface="Times New Roman" panose="02020603050405020304" pitchFamily="18" charset="0"/>
              </a:rPr>
              <a:t>urlopem bezpłatnym.</a:t>
            </a:r>
          </a:p>
          <a:p>
            <a:endParaRPr lang="pl-PL" dirty="0"/>
          </a:p>
        </p:txBody>
      </p:sp>
      <p:sp>
        <p:nvSpPr>
          <p:cNvPr id="2" name="Tytuł 1"/>
          <p:cNvSpPr>
            <a:spLocks noGrp="1"/>
          </p:cNvSpPr>
          <p:nvPr>
            <p:ph type="title"/>
          </p:nvPr>
        </p:nvSpPr>
        <p:spPr/>
        <p:txBody>
          <a:bodyPr/>
          <a:lstStyle/>
          <a:p>
            <a:r>
              <a:rPr lang="pl-PL" dirty="0"/>
              <a:t>Umowa na zastępstwo </a:t>
            </a:r>
          </a:p>
        </p:txBody>
      </p:sp>
    </p:spTree>
    <p:extLst>
      <p:ext uri="{BB962C8B-B14F-4D97-AF65-F5344CB8AC3E}">
        <p14:creationId xmlns:p14="http://schemas.microsoft.com/office/powerpoint/2010/main" val="7755536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85</TotalTime>
  <Words>2384</Words>
  <Application>Microsoft Office PowerPoint</Application>
  <PresentationFormat>Pokaz na ekranie (4:3)</PresentationFormat>
  <Paragraphs>215</Paragraphs>
  <Slides>42</Slides>
  <Notes>0</Notes>
  <HiddenSlides>0</HiddenSlides>
  <MMClips>0</MMClips>
  <ScaleCrop>false</ScaleCrop>
  <HeadingPairs>
    <vt:vector size="4" baseType="variant">
      <vt:variant>
        <vt:lpstr>Motyw</vt:lpstr>
      </vt:variant>
      <vt:variant>
        <vt:i4>1</vt:i4>
      </vt:variant>
      <vt:variant>
        <vt:lpstr>Tytuły slajdów</vt:lpstr>
      </vt:variant>
      <vt:variant>
        <vt:i4>42</vt:i4>
      </vt:variant>
    </vt:vector>
  </HeadingPairs>
  <TitlesOfParts>
    <vt:vector size="43" baseType="lpstr">
      <vt:lpstr>Hol</vt:lpstr>
      <vt:lpstr>PODSTAWY PRAWA PRACY </vt:lpstr>
      <vt:lpstr>Pojęcie stosunku pracy</vt:lpstr>
      <vt:lpstr>Pojęcie pracodawcy</vt:lpstr>
      <vt:lpstr>Pojęcie pracownika </vt:lpstr>
      <vt:lpstr>CECHY STOSUNKU PRACY: </vt:lpstr>
      <vt:lpstr>Umowa o pracę </vt:lpstr>
      <vt:lpstr>Umowa na czas określony </vt:lpstr>
      <vt:lpstr>WYJĄTKI </vt:lpstr>
      <vt:lpstr>Umowa na zastępstwo </vt:lpstr>
      <vt:lpstr>Prezentacja programu PowerPoint</vt:lpstr>
      <vt:lpstr>Umowa na czas nieokreślony </vt:lpstr>
      <vt:lpstr>Umowa na okres próbny </vt:lpstr>
      <vt:lpstr>Umowa na okres próbny </vt:lpstr>
      <vt:lpstr>Umowa w celu przygotowania zawodowego </vt:lpstr>
      <vt:lpstr>Umowa w celu przygotowania zawodowego </vt:lpstr>
      <vt:lpstr>Spółdzielcza umowa o pracę</vt:lpstr>
      <vt:lpstr>Treść umowy o pracę</vt:lpstr>
      <vt:lpstr>Termin nawiązania stosunku pracy</vt:lpstr>
      <vt:lpstr>Zawarcie umowy o pracę</vt:lpstr>
      <vt:lpstr>Składanie ofert</vt:lpstr>
      <vt:lpstr>Negocjacje</vt:lpstr>
      <vt:lpstr>Forma umowy o pracę</vt:lpstr>
      <vt:lpstr>Forma umowy o pracę</vt:lpstr>
      <vt:lpstr>Normy czasu pracy </vt:lpstr>
      <vt:lpstr>Normy czasu pracy</vt:lpstr>
      <vt:lpstr>Wypłata wynagrodzenia</vt:lpstr>
      <vt:lpstr>Wypłata wynagrodzenia</vt:lpstr>
      <vt:lpstr>Urlop wypoczynkowy</vt:lpstr>
      <vt:lpstr>Urlop wypoczynkowy </vt:lpstr>
      <vt:lpstr>Urlop wypoczynkowy</vt:lpstr>
      <vt:lpstr>Urlop wypoczynkowy</vt:lpstr>
      <vt:lpstr>Urlop wypoczynkowy</vt:lpstr>
      <vt:lpstr>Układ zbiorowy pracy </vt:lpstr>
      <vt:lpstr>Układ zbiorowy pracy</vt:lpstr>
      <vt:lpstr>Układ zbiorowy pracy</vt:lpstr>
      <vt:lpstr>Forma umowy o pracę</vt:lpstr>
      <vt:lpstr>Forma umowy o pracę</vt:lpstr>
      <vt:lpstr>Forma umowy o pracę</vt:lpstr>
      <vt:lpstr>Forma umowy o pracę</vt:lpstr>
      <vt:lpstr>Dodatkowe informacje do umowy</vt:lpstr>
      <vt:lpstr>Fakultatywne postanowienia umów</vt:lpstr>
      <vt:lpstr>Działalność konkurencyjna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PRAWA PRACY</dc:title>
  <dc:creator>JA</dc:creator>
  <cp:lastModifiedBy>JA</cp:lastModifiedBy>
  <cp:revision>9</cp:revision>
  <dcterms:created xsi:type="dcterms:W3CDTF">2018-03-09T07:39:44Z</dcterms:created>
  <dcterms:modified xsi:type="dcterms:W3CDTF">2018-10-19T22:06:34Z</dcterms:modified>
</cp:coreProperties>
</file>