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legacyDocTextInfo.bin" ContentType="application/vnd.ms-office.legacyDocTextInfo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4" r:id="rId8"/>
    <p:sldId id="262" r:id="rId9"/>
    <p:sldId id="265" r:id="rId10"/>
    <p:sldId id="268" r:id="rId11"/>
    <p:sldId id="269" r:id="rId12"/>
    <p:sldId id="270" r:id="rId13"/>
    <p:sldId id="271" r:id="rId14"/>
    <p:sldId id="292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2" autoAdjust="0"/>
    <p:restoredTop sz="94728" autoAdjust="0"/>
  </p:normalViewPr>
  <p:slideViewPr>
    <p:cSldViewPr>
      <p:cViewPr>
        <p:scale>
          <a:sx n="66" d="100"/>
          <a:sy n="66" d="100"/>
        </p:scale>
        <p:origin x="-88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06/relationships/legacyDocTextInfo" Target="legacyDocTextInfo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7.bin"/><Relationship Id="rId2" Type="http://schemas.microsoft.com/office/2006/relationships/legacyDiagramText" Target="legacyDiagramText6.bin"/><Relationship Id="rId1" Type="http://schemas.microsoft.com/office/2006/relationships/legacyDiagramText" Target="legacyDiagramText5.bin"/><Relationship Id="rId4" Type="http://schemas.microsoft.com/office/2006/relationships/legacyDiagramText" Target="legacyDiagramText8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1.bin"/><Relationship Id="rId2" Type="http://schemas.microsoft.com/office/2006/relationships/legacyDiagramText" Target="legacyDiagramText10.bin"/><Relationship Id="rId1" Type="http://schemas.microsoft.com/office/2006/relationships/legacyDiagramText" Target="legacyDiagramText9.bin"/><Relationship Id="rId5" Type="http://schemas.microsoft.com/office/2006/relationships/legacyDiagramText" Target="legacyDiagramText13.bin"/><Relationship Id="rId4" Type="http://schemas.microsoft.com/office/2006/relationships/legacyDiagramText" Target="legacyDiagramText12.bin"/></Relationships>
</file>

<file path=ppt/drawings/_rels/vmlDrawing4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6.bin"/><Relationship Id="rId2" Type="http://schemas.microsoft.com/office/2006/relationships/legacyDiagramText" Target="legacyDiagramText15.bin"/><Relationship Id="rId1" Type="http://schemas.microsoft.com/office/2006/relationships/legacyDiagramText" Target="legacyDiagramText14.bin"/><Relationship Id="rId6" Type="http://schemas.microsoft.com/office/2006/relationships/legacyDiagramText" Target="legacyDiagramText19.bin"/><Relationship Id="rId5" Type="http://schemas.microsoft.com/office/2006/relationships/legacyDiagramText" Target="legacyDiagramText18.bin"/><Relationship Id="rId4" Type="http://schemas.microsoft.com/office/2006/relationships/legacyDiagramText" Target="legacyDiagramText17.bin"/></Relationships>
</file>

<file path=ppt/drawings/_rels/vmlDrawing5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22.bin"/><Relationship Id="rId2" Type="http://schemas.microsoft.com/office/2006/relationships/legacyDiagramText" Target="legacyDiagramText21.bin"/><Relationship Id="rId1" Type="http://schemas.microsoft.com/office/2006/relationships/legacyDiagramText" Target="legacyDiagramText20.bin"/><Relationship Id="rId4" Type="http://schemas.microsoft.com/office/2006/relationships/legacyDiagramText" Target="legacyDiagramText23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751931-74D0-4A91-8F56-682540FFBA1C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778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D9297B-69A0-49E9-BA00-E6D84ACE988C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1630A-C739-427B-817B-A42287A77C0A}" type="slidenum">
              <a:rPr lang="pl-PL"/>
              <a:pPr/>
              <a:t>1</a:t>
            </a:fld>
            <a:endParaRPr lang="pl-PL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B19C15-C4DB-4ABA-AEB6-354D447C70A6}" type="slidenum">
              <a:rPr lang="pl-PL"/>
              <a:pPr/>
              <a:t>10</a:t>
            </a:fld>
            <a:endParaRPr lang="pl-PL"/>
          </a:p>
        </p:txBody>
      </p:sp>
      <p:sp>
        <p:nvSpPr>
          <p:cNvPr id="125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1FFEF4-984F-435E-9D7A-4FAEE4E93607}" type="slidenum">
              <a:rPr lang="pl-PL"/>
              <a:pPr/>
              <a:t>11</a:t>
            </a:fld>
            <a:endParaRPr lang="pl-PL"/>
          </a:p>
        </p:txBody>
      </p:sp>
      <p:sp>
        <p:nvSpPr>
          <p:cNvPr id="126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FFD156-0ADE-4EDF-9800-EB234DCF8C6C}" type="slidenum">
              <a:rPr lang="pl-PL"/>
              <a:pPr/>
              <a:t>12</a:t>
            </a:fld>
            <a:endParaRPr lang="pl-PL"/>
          </a:p>
        </p:txBody>
      </p:sp>
      <p:sp>
        <p:nvSpPr>
          <p:cNvPr id="128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1BBE61-2D30-4659-AA5F-A24D18A9990E}" type="slidenum">
              <a:rPr lang="pl-PL"/>
              <a:pPr/>
              <a:t>13</a:t>
            </a:fld>
            <a:endParaRPr lang="pl-PL"/>
          </a:p>
        </p:txBody>
      </p:sp>
      <p:sp>
        <p:nvSpPr>
          <p:cNvPr id="129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79705B-687B-4195-B6AA-2B32EFE6391B}" type="slidenum">
              <a:rPr lang="pl-PL"/>
              <a:pPr/>
              <a:t>14</a:t>
            </a:fld>
            <a:endParaRPr lang="pl-PL"/>
          </a:p>
        </p:txBody>
      </p:sp>
      <p:sp>
        <p:nvSpPr>
          <p:cNvPr id="178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8ECABA-CE06-4E21-948C-8D9B47C4D437}" type="slidenum">
              <a:rPr lang="pl-PL"/>
              <a:pPr/>
              <a:t>15</a:t>
            </a:fld>
            <a:endParaRPr lang="pl-PL"/>
          </a:p>
        </p:txBody>
      </p:sp>
      <p:sp>
        <p:nvSpPr>
          <p:cNvPr id="132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833FC2-B601-43A5-8B0F-F119541083AB}" type="slidenum">
              <a:rPr lang="pl-PL"/>
              <a:pPr/>
              <a:t>16</a:t>
            </a:fld>
            <a:endParaRPr lang="pl-PL"/>
          </a:p>
        </p:txBody>
      </p:sp>
      <p:sp>
        <p:nvSpPr>
          <p:cNvPr id="133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1019D7-B70F-4D73-A353-2945F6B0C6F2}" type="slidenum">
              <a:rPr lang="pl-PL"/>
              <a:pPr/>
              <a:t>17</a:t>
            </a:fld>
            <a:endParaRPr lang="pl-PL"/>
          </a:p>
        </p:txBody>
      </p:sp>
      <p:sp>
        <p:nvSpPr>
          <p:cNvPr id="141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195A69-2168-49BE-AE4B-CCD44278E0BE}" type="slidenum">
              <a:rPr lang="pl-PL"/>
              <a:pPr/>
              <a:t>18</a:t>
            </a:fld>
            <a:endParaRPr lang="pl-PL"/>
          </a:p>
        </p:txBody>
      </p:sp>
      <p:sp>
        <p:nvSpPr>
          <p:cNvPr id="142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72E05A-7E62-47DB-ABC7-EE10CBD2CA35}" type="slidenum">
              <a:rPr lang="pl-PL"/>
              <a:pPr/>
              <a:t>19</a:t>
            </a:fld>
            <a:endParaRPr lang="pl-PL"/>
          </a:p>
        </p:txBody>
      </p:sp>
      <p:sp>
        <p:nvSpPr>
          <p:cNvPr id="143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800C47-5619-4908-A3F4-2BC8E03ACA6E}" type="slidenum">
              <a:rPr lang="pl-PL"/>
              <a:pPr/>
              <a:t>2</a:t>
            </a:fld>
            <a:endParaRPr lang="pl-PL"/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CD6AF4-DD42-4B4C-A976-731D7C7C7E20}" type="slidenum">
              <a:rPr lang="pl-PL"/>
              <a:pPr/>
              <a:t>20</a:t>
            </a:fld>
            <a:endParaRPr lang="pl-PL"/>
          </a:p>
        </p:txBody>
      </p:sp>
      <p:sp>
        <p:nvSpPr>
          <p:cNvPr id="144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D324D4-F85A-4059-B59B-C0EFCE926A7A}" type="slidenum">
              <a:rPr lang="pl-PL"/>
              <a:pPr/>
              <a:t>21</a:t>
            </a:fld>
            <a:endParaRPr lang="pl-PL"/>
          </a:p>
        </p:txBody>
      </p:sp>
      <p:sp>
        <p:nvSpPr>
          <p:cNvPr id="145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F8AD37-8080-4F89-898F-615417FE5D5B}" type="slidenum">
              <a:rPr lang="pl-PL"/>
              <a:pPr/>
              <a:t>22</a:t>
            </a:fld>
            <a:endParaRPr lang="pl-PL"/>
          </a:p>
        </p:txBody>
      </p:sp>
      <p:sp>
        <p:nvSpPr>
          <p:cNvPr id="146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8C454D-5E7C-4980-B38D-6F8D27430A6C}" type="slidenum">
              <a:rPr lang="pl-PL"/>
              <a:pPr/>
              <a:t>23</a:t>
            </a:fld>
            <a:endParaRPr lang="pl-PL"/>
          </a:p>
        </p:txBody>
      </p:sp>
      <p:sp>
        <p:nvSpPr>
          <p:cNvPr id="148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5C2256-CF67-4B9B-A5DB-679D90802232}" type="slidenum">
              <a:rPr lang="pl-PL"/>
              <a:pPr/>
              <a:t>24</a:t>
            </a:fld>
            <a:endParaRPr lang="pl-PL"/>
          </a:p>
        </p:txBody>
      </p:sp>
      <p:sp>
        <p:nvSpPr>
          <p:cNvPr id="152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02E0C-227D-423B-99C1-75FA7CF7B6FB}" type="slidenum">
              <a:rPr lang="pl-PL"/>
              <a:pPr/>
              <a:t>25</a:t>
            </a:fld>
            <a:endParaRPr lang="pl-PL"/>
          </a:p>
        </p:txBody>
      </p:sp>
      <p:sp>
        <p:nvSpPr>
          <p:cNvPr id="153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DC0BDE-9EAA-4E02-9B97-E38CE4B21678}" type="slidenum">
              <a:rPr lang="pl-PL"/>
              <a:pPr/>
              <a:t>26</a:t>
            </a:fld>
            <a:endParaRPr lang="pl-PL"/>
          </a:p>
        </p:txBody>
      </p:sp>
      <p:sp>
        <p:nvSpPr>
          <p:cNvPr id="154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0D0C7B-DD62-49D3-93AD-2B891783405D}" type="slidenum">
              <a:rPr lang="pl-PL"/>
              <a:pPr/>
              <a:t>27</a:t>
            </a:fld>
            <a:endParaRPr lang="pl-PL"/>
          </a:p>
        </p:txBody>
      </p:sp>
      <p:sp>
        <p:nvSpPr>
          <p:cNvPr id="157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E1017-0BD6-4FC6-9728-5AB06F181195}" type="slidenum">
              <a:rPr lang="pl-PL"/>
              <a:pPr/>
              <a:t>28</a:t>
            </a:fld>
            <a:endParaRPr lang="pl-PL"/>
          </a:p>
        </p:txBody>
      </p:sp>
      <p:sp>
        <p:nvSpPr>
          <p:cNvPr id="158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D3A4D0-93F2-4BE4-B018-578CD4211539}" type="slidenum">
              <a:rPr lang="pl-PL"/>
              <a:pPr/>
              <a:t>29</a:t>
            </a:fld>
            <a:endParaRPr lang="pl-PL"/>
          </a:p>
        </p:txBody>
      </p:sp>
      <p:sp>
        <p:nvSpPr>
          <p:cNvPr id="169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6863F7-A606-42F3-B2ED-60D7AAADDF66}" type="slidenum">
              <a:rPr lang="pl-PL"/>
              <a:pPr/>
              <a:t>3</a:t>
            </a:fld>
            <a:endParaRPr lang="pl-PL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D7B3BA-49E2-4F44-999E-E3DD893339A4}" type="slidenum">
              <a:rPr lang="pl-PL"/>
              <a:pPr/>
              <a:t>30</a:t>
            </a:fld>
            <a:endParaRPr lang="pl-PL"/>
          </a:p>
        </p:txBody>
      </p:sp>
      <p:sp>
        <p:nvSpPr>
          <p:cNvPr id="171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BE70C2-4992-44D0-9D7B-19FF9E7EF416}" type="slidenum">
              <a:rPr lang="pl-PL"/>
              <a:pPr/>
              <a:t>31</a:t>
            </a:fld>
            <a:endParaRPr lang="pl-PL"/>
          </a:p>
        </p:txBody>
      </p:sp>
      <p:sp>
        <p:nvSpPr>
          <p:cNvPr id="172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5C8D-005F-40B0-986E-8D40520E8FF9}" type="slidenum">
              <a:rPr lang="pl-PL"/>
              <a:pPr/>
              <a:t>32</a:t>
            </a:fld>
            <a:endParaRPr lang="pl-PL"/>
          </a:p>
        </p:txBody>
      </p:sp>
      <p:sp>
        <p:nvSpPr>
          <p:cNvPr id="173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33C27B-5197-49FD-AE5A-E90540DA7D6A}" type="slidenum">
              <a:rPr lang="pl-PL"/>
              <a:pPr/>
              <a:t>33</a:t>
            </a:fld>
            <a:endParaRPr lang="pl-PL"/>
          </a:p>
        </p:txBody>
      </p:sp>
      <p:sp>
        <p:nvSpPr>
          <p:cNvPr id="174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F3EA8D-4EBA-466C-B47A-77AC18EFAC07}" type="slidenum">
              <a:rPr lang="pl-PL"/>
              <a:pPr/>
              <a:t>34</a:t>
            </a:fld>
            <a:endParaRPr lang="pl-PL"/>
          </a:p>
        </p:txBody>
      </p:sp>
      <p:sp>
        <p:nvSpPr>
          <p:cNvPr id="175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E1F7C4-0AC7-462F-9DA7-FA64BF5BACA8}" type="slidenum">
              <a:rPr lang="pl-PL"/>
              <a:pPr/>
              <a:t>4</a:t>
            </a:fld>
            <a:endParaRPr lang="pl-PL"/>
          </a:p>
        </p:txBody>
      </p:sp>
      <p:sp>
        <p:nvSpPr>
          <p:cNvPr id="98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EC1CA6-AB3A-478E-9BA2-2B3B7C17713D}" type="slidenum">
              <a:rPr lang="pl-PL"/>
              <a:pPr/>
              <a:t>5</a:t>
            </a:fld>
            <a:endParaRPr lang="pl-PL"/>
          </a:p>
        </p:txBody>
      </p:sp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F99A10-4D3D-4AC8-B017-2B7ABBA903C5}" type="slidenum">
              <a:rPr lang="pl-PL"/>
              <a:pPr/>
              <a:t>6</a:t>
            </a:fld>
            <a:endParaRPr lang="pl-PL"/>
          </a:p>
        </p:txBody>
      </p:sp>
      <p:sp>
        <p:nvSpPr>
          <p:cNvPr id="101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9A12B-45A7-4B51-A2F6-2ADCCF6AE98C}" type="slidenum">
              <a:rPr lang="pl-PL"/>
              <a:pPr/>
              <a:t>7</a:t>
            </a:fld>
            <a:endParaRPr lang="pl-PL"/>
          </a:p>
        </p:txBody>
      </p:sp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ABA7D0-B66B-445F-B855-033784D46EAD}" type="slidenum">
              <a:rPr lang="pl-PL"/>
              <a:pPr/>
              <a:t>8</a:t>
            </a:fld>
            <a:endParaRPr lang="pl-PL"/>
          </a:p>
        </p:txBody>
      </p:sp>
      <p:sp>
        <p:nvSpPr>
          <p:cNvPr id="103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D4F008-A71F-4F2D-87EC-27323402E37C}" type="slidenum">
              <a:rPr lang="pl-PL"/>
              <a:pPr/>
              <a:t>9</a:t>
            </a:fld>
            <a:endParaRPr lang="pl-PL"/>
          </a:p>
        </p:txBody>
      </p:sp>
      <p:sp>
        <p:nvSpPr>
          <p:cNvPr id="104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758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pl-PL" sz="2400">
                <a:latin typeface="Times New Roman" pitchFamily="18" charset="0"/>
              </a:endParaRPr>
            </a:p>
          </p:txBody>
        </p:sp>
        <p:sp>
          <p:nvSpPr>
            <p:cNvPr id="67588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 sz="2400">
                <a:latin typeface="Times New Roman" pitchFamily="18" charset="0"/>
              </a:endParaRPr>
            </a:p>
          </p:txBody>
        </p:sp>
        <p:grpSp>
          <p:nvGrpSpPr>
            <p:cNvPr id="67589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67590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67591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67592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67593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67594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67595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67596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67597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67598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67599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7600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7601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7602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82034AB-51E9-4B72-85C8-0BE1FDFE077D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6760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6760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pl-PL"/>
              <a:t>Kliknij, aby edytować styl wzorca podtytułu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37363C-904C-4E19-BE79-572EEBF965D8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FEBD5A-A67D-44D3-96B6-4703E8E5C4EB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ytuł i zawartość nad teks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9EC7128-28AA-46F5-A9DE-C14E1C0E8C87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8F43E9F-04F5-4660-ADAF-470C0B862B3F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1B3C7A5-7C5F-42DD-BE49-8A81B461422B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08E259-2C38-4058-9E7E-00DC3FAAE345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A7B5E6-62B1-427F-834A-76D078347B3B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0B0692-6EB2-43A4-BD7C-4615EBF86517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E68048-6579-4277-B159-73AC7D750D7F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9" name="Symbol zastępczy daty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471811-88A3-407A-AC88-B00ACB0F8444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AE6E6A-1414-434C-AE8F-BBDD06C7CF3C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2B735A-8CE2-4BC0-B915-55764490F85C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1E479D-1792-46D8-BACA-3C1A652D1194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pl-PL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AE7A1D8A-729A-4F08-A484-98808F709593}" type="slidenum">
              <a:rPr lang="pl-PL"/>
              <a:pPr/>
              <a:t>‹#›</a:t>
            </a:fld>
            <a:endParaRPr lang="pl-PL"/>
          </a:p>
        </p:txBody>
      </p:sp>
      <p:grpSp>
        <p:nvGrpSpPr>
          <p:cNvPr id="6656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656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pl-PL" sz="2400">
                <a:latin typeface="Times New Roman" pitchFamily="18" charset="0"/>
              </a:endParaRPr>
            </a:p>
          </p:txBody>
        </p:sp>
        <p:sp>
          <p:nvSpPr>
            <p:cNvPr id="6656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 sz="2400">
                <a:latin typeface="Times New Roman" pitchFamily="18" charset="0"/>
              </a:endParaRPr>
            </a:p>
          </p:txBody>
        </p:sp>
        <p:sp>
          <p:nvSpPr>
            <p:cNvPr id="6656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>
                <a:solidFill>
                  <a:schemeClr val="hlink"/>
                </a:solidFill>
              </a:endParaRPr>
            </a:p>
          </p:txBody>
        </p:sp>
        <p:sp>
          <p:nvSpPr>
            <p:cNvPr id="6656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>
                <a:solidFill>
                  <a:schemeClr val="hlink"/>
                </a:solidFill>
              </a:endParaRPr>
            </a:p>
          </p:txBody>
        </p:sp>
        <p:sp>
          <p:nvSpPr>
            <p:cNvPr id="6656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>
                <a:solidFill>
                  <a:schemeClr val="accent2"/>
                </a:solidFill>
              </a:endParaRPr>
            </a:p>
          </p:txBody>
        </p:sp>
        <p:sp>
          <p:nvSpPr>
            <p:cNvPr id="6657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>
                <a:solidFill>
                  <a:schemeClr val="hlink"/>
                </a:solidFill>
              </a:endParaRPr>
            </a:p>
          </p:txBody>
        </p:sp>
        <p:sp>
          <p:nvSpPr>
            <p:cNvPr id="6657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 sz="2400">
                <a:latin typeface="Times New Roman" pitchFamily="18" charset="0"/>
              </a:endParaRPr>
            </a:p>
          </p:txBody>
        </p:sp>
        <p:sp>
          <p:nvSpPr>
            <p:cNvPr id="6657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>
                <a:solidFill>
                  <a:schemeClr val="accent2"/>
                </a:solidFill>
              </a:endParaRPr>
            </a:p>
          </p:txBody>
        </p:sp>
        <p:sp>
          <p:nvSpPr>
            <p:cNvPr id="6657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>
                <a:solidFill>
                  <a:schemeClr val="accent2"/>
                </a:solidFill>
              </a:endParaRPr>
            </a:p>
          </p:txBody>
        </p:sp>
      </p:grpSp>
      <p:sp>
        <p:nvSpPr>
          <p:cNvPr id="6657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6657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665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PRAWO ZOBOWIĄZAŃ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/>
              <a:t>Zagadnienia wstępne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45" name="Organization Chart 5"/>
          <p:cNvGraphicFramePr>
            <a:graphicFrameLocks/>
          </p:cNvGraphicFramePr>
          <p:nvPr>
            <p:ph/>
          </p:nvPr>
        </p:nvGraphicFramePr>
        <p:xfrm>
          <a:off x="468313" y="476250"/>
          <a:ext cx="8675687" cy="5703888"/>
        </p:xfrm>
        <a:graphic>
          <a:graphicData uri="http://schemas.openxmlformats.org/drawingml/2006/compatibility">
            <com:legacyDrawing xmlns:com="http://schemas.openxmlformats.org/drawingml/2006/compatibility" spid="_x0000_s11264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693" name="Organization Chart 5"/>
          <p:cNvGraphicFramePr>
            <a:graphicFrameLocks/>
          </p:cNvGraphicFramePr>
          <p:nvPr>
            <p:ph/>
          </p:nvPr>
        </p:nvGraphicFramePr>
        <p:xfrm>
          <a:off x="457200" y="457200"/>
          <a:ext cx="8229600" cy="5410200"/>
        </p:xfrm>
        <a:graphic>
          <a:graphicData uri="http://schemas.openxmlformats.org/drawingml/2006/compatibility">
            <com:legacyDrawing xmlns:com="http://schemas.openxmlformats.org/drawingml/2006/compatibility" spid="_x0000_s11469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ZOBOWIĄZANIE</a:t>
            </a:r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/>
              <a:t>i jego struktura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4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Czym jest zobowiązanie?</a:t>
            </a:r>
          </a:p>
        </p:txBody>
      </p:sp>
      <p:sp>
        <p:nvSpPr>
          <p:cNvPr id="120843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4427538" y="1628775"/>
            <a:ext cx="4465637" cy="42386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2000" b="1">
              <a:sym typeface="Wingdings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000" b="1">
                <a:sym typeface="Wingdings" pitchFamily="2" charset="2"/>
              </a:rPr>
              <a:t>Wierzyciel                      Dłużnik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000" b="1">
                <a:sym typeface="Wingdings" pitchFamily="2" charset="2"/>
              </a:rPr>
              <a:t>                      </a:t>
            </a:r>
            <a:r>
              <a:rPr lang="pl-PL" sz="1400" b="1">
                <a:sym typeface="Wingdings" pitchFamily="2" charset="2"/>
              </a:rPr>
              <a:t>świadczenie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1400" b="1">
                <a:sym typeface="Wingdings" pitchFamily="2" charset="2"/>
              </a:rPr>
              <a:t>       (zachowanie się dłużnika na rzecz wierzyciela)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pl-PL" sz="1400" b="1">
              <a:sym typeface="Wingdings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1800">
                <a:sym typeface="Wingdings" pitchFamily="2" charset="2"/>
              </a:rPr>
              <a:t> podmiot	                               podmiot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1800">
                <a:sym typeface="Wingdings" pitchFamily="2" charset="2"/>
              </a:rPr>
              <a:t>uprawniony                       zobowiązany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1800">
              <a:sym typeface="Wingdings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1800">
              <a:sym typeface="Wingdings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1800">
              <a:sym typeface="Wingdings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1800" b="1">
              <a:sym typeface="Wingdings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1800" b="1">
                <a:sym typeface="Wingdings" pitchFamily="2" charset="2"/>
              </a:rPr>
              <a:t>Wierzytelność                       Dług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1800">
                <a:sym typeface="Wingdings" pitchFamily="2" charset="2"/>
              </a:rPr>
              <a:t>ogół uprawnień              ogół obowiązków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pl-PL" sz="1800">
              <a:sym typeface="Wingdings" pitchFamily="2" charset="2"/>
            </a:endParaRPr>
          </a:p>
        </p:txBody>
      </p:sp>
      <p:sp>
        <p:nvSpPr>
          <p:cNvPr id="120844" name="Rectangle 1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pl-PL" sz="2400"/>
              <a:t>Art. 353 KC:</a:t>
            </a:r>
          </a:p>
          <a:p>
            <a:pPr>
              <a:buFont typeface="Wingdings" pitchFamily="2" charset="2"/>
              <a:buNone/>
            </a:pPr>
            <a:r>
              <a:rPr lang="pl-PL" sz="2400" i="1">
                <a:latin typeface="Arial Narrow" pitchFamily="34" charset="0"/>
              </a:rPr>
              <a:t>	§ 1.Zobowiązanie polega na tym, że wierzyciel może żądać od dłużnika świadczenia, a dłużnik powinien świadczenie spełnić.</a:t>
            </a:r>
          </a:p>
          <a:p>
            <a:pPr>
              <a:buFont typeface="Wingdings" pitchFamily="2" charset="2"/>
              <a:buNone/>
            </a:pPr>
            <a:r>
              <a:rPr lang="pl-PL" sz="2400" i="1">
                <a:latin typeface="Arial Narrow" pitchFamily="34" charset="0"/>
              </a:rPr>
              <a:t>	§ 2.Świadczenie może polegać na działaniu albo na zaniechaniu.</a:t>
            </a:r>
          </a:p>
        </p:txBody>
      </p:sp>
      <p:sp>
        <p:nvSpPr>
          <p:cNvPr id="120846" name="AutoShape 14"/>
          <p:cNvSpPr>
            <a:spLocks noChangeArrowheads="1"/>
          </p:cNvSpPr>
          <p:nvPr/>
        </p:nvSpPr>
        <p:spPr bwMode="auto">
          <a:xfrm>
            <a:off x="5003800" y="38608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>
              <a:alpha val="35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20849" name="AutoShape 17"/>
          <p:cNvSpPr>
            <a:spLocks noChangeArrowheads="1"/>
          </p:cNvSpPr>
          <p:nvPr/>
        </p:nvSpPr>
        <p:spPr bwMode="auto">
          <a:xfrm>
            <a:off x="6011863" y="1989138"/>
            <a:ext cx="1152525" cy="360362"/>
          </a:xfrm>
          <a:prstGeom prst="leftRightArrow">
            <a:avLst>
              <a:gd name="adj1" fmla="val 50000"/>
              <a:gd name="adj2" fmla="val 6396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20850" name="AutoShape 18"/>
          <p:cNvSpPr>
            <a:spLocks noChangeArrowheads="1"/>
          </p:cNvSpPr>
          <p:nvPr/>
        </p:nvSpPr>
        <p:spPr bwMode="auto">
          <a:xfrm>
            <a:off x="7667625" y="38608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>
              <a:alpha val="35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0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0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0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0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0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0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0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0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0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0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0" grpId="0"/>
      <p:bldP spid="120843" grpId="0" build="p"/>
      <p:bldP spid="12084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7154" name="Organization Chart 2"/>
          <p:cNvGraphicFramePr>
            <a:graphicFrameLocks/>
          </p:cNvGraphicFramePr>
          <p:nvPr>
            <p:ph type="dgm" idx="1"/>
          </p:nvPr>
        </p:nvGraphicFramePr>
        <p:xfrm>
          <a:off x="442913" y="1341438"/>
          <a:ext cx="8208962" cy="4454525"/>
        </p:xfrm>
        <a:graphic>
          <a:graphicData uri="http://schemas.openxmlformats.org/drawingml/2006/compatibility">
            <com:legacyDrawing xmlns:com="http://schemas.openxmlformats.org/drawingml/2006/compatibility" spid="_x0000_s17715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Modele zobowiązania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/>
              <a:t>Prosty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l-PL" sz="2800"/>
              <a:t>1 dłużnik                1 wierzyciel</a:t>
            </a:r>
            <a:r>
              <a:rPr lang="pl-PL"/>
              <a:t> </a:t>
            </a:r>
          </a:p>
          <a:p>
            <a:pPr lvl="1" algn="ctr">
              <a:lnSpc>
                <a:spcPct val="90000"/>
              </a:lnSpc>
              <a:buFont typeface="Wingdings" pitchFamily="2" charset="2"/>
              <a:buNone/>
            </a:pPr>
            <a:r>
              <a:rPr lang="pl-PL" sz="2000"/>
              <a:t>Jedna strona ma same obowiązki, druga same uprawnienia</a:t>
            </a:r>
          </a:p>
          <a:p>
            <a:pPr lvl="1" algn="ctr">
              <a:lnSpc>
                <a:spcPct val="90000"/>
              </a:lnSpc>
              <a:buFont typeface="Wingdings" pitchFamily="2" charset="2"/>
              <a:buNone/>
            </a:pPr>
            <a:endParaRPr lang="pl-PL" sz="2000"/>
          </a:p>
          <a:p>
            <a:pPr>
              <a:lnSpc>
                <a:spcPct val="90000"/>
              </a:lnSpc>
            </a:pPr>
            <a:r>
              <a:rPr lang="pl-PL"/>
              <a:t>Złożony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800"/>
              <a:t>			dłużnik                    </a:t>
            </a:r>
            <a:r>
              <a:rPr lang="pl-PL" sz="2800">
                <a:sym typeface="Wingdings" pitchFamily="2" charset="2"/>
              </a:rPr>
              <a:t>wierzyciel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800">
                <a:sym typeface="Wingdings" pitchFamily="2" charset="2"/>
              </a:rPr>
              <a:t>		      wierzyciel                     dłużnik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l-PL" sz="2000"/>
              <a:t>W ramach 1 stosunku zobowiązaniowego obie strony są wierzycielami i dłużnikami wobec siebie, choć każda strona w innym zakresie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2000"/>
          </a:p>
        </p:txBody>
      </p:sp>
      <p:sp>
        <p:nvSpPr>
          <p:cNvPr id="130052" name="AutoShape 4"/>
          <p:cNvSpPr>
            <a:spLocks noChangeArrowheads="1"/>
          </p:cNvSpPr>
          <p:nvPr/>
        </p:nvSpPr>
        <p:spPr bwMode="auto">
          <a:xfrm>
            <a:off x="3851275" y="2565400"/>
            <a:ext cx="1081088" cy="431800"/>
          </a:xfrm>
          <a:prstGeom prst="leftRightArrow">
            <a:avLst>
              <a:gd name="adj1" fmla="val 50000"/>
              <a:gd name="adj2" fmla="val 50074"/>
            </a:avLst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30053" name="AutoShape 5"/>
          <p:cNvSpPr>
            <a:spLocks noChangeArrowheads="1"/>
          </p:cNvSpPr>
          <p:nvPr/>
        </p:nvSpPr>
        <p:spPr bwMode="auto">
          <a:xfrm>
            <a:off x="3924300" y="4437063"/>
            <a:ext cx="1295400" cy="503237"/>
          </a:xfrm>
          <a:prstGeom prst="leftRightArrow">
            <a:avLst>
              <a:gd name="adj1" fmla="val 50000"/>
              <a:gd name="adj2" fmla="val 51483"/>
            </a:avLst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Wierzytelność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sz="2400"/>
              <a:t>Prawo podmiotowe, które w stosunku zobowiązaniowym przysługuje wierzycielowi.</a:t>
            </a:r>
          </a:p>
          <a:p>
            <a:pPr>
              <a:lnSpc>
                <a:spcPct val="80000"/>
              </a:lnSpc>
            </a:pPr>
            <a:r>
              <a:rPr lang="pl-PL" sz="2400"/>
              <a:t>Służy do zaspokojenia interesów wierzyciela.</a:t>
            </a:r>
          </a:p>
          <a:p>
            <a:pPr>
              <a:lnSpc>
                <a:spcPct val="80000"/>
              </a:lnSpc>
            </a:pPr>
            <a:r>
              <a:rPr lang="pl-PL" sz="2400"/>
              <a:t>Treść zobowiązania kształtowana jest również przez przepisy zawierające tzw. klauzule generalne, które odsyłają do pewnego systemu norm i ocen pozaprawnych</a:t>
            </a:r>
          </a:p>
          <a:p>
            <a:pPr>
              <a:lnSpc>
                <a:spcPct val="80000"/>
              </a:lnSpc>
            </a:pPr>
            <a:r>
              <a:rPr lang="pl-PL" sz="2400"/>
              <a:t>Uprawnienie wierzyciela kierowane jest do tylko przeciwko konkretnemu dłużnikowi i tylko ten dłużnik odpowiada za dług (rozszerzona skuteczność wyjątkowo: art. 59 KC, 690 KC, niektóre prawa w księdze wieczystej).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Dług 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Dług jest wyrazem powinności dłużnika, która polega na obowiązku spełnienia świadczenia, co ma na celu zaspokojenie interesu wierzyciela. </a:t>
            </a:r>
          </a:p>
          <a:p>
            <a:r>
              <a:rPr lang="pl-PL"/>
              <a:t>Korelat wierzytelności</a:t>
            </a:r>
          </a:p>
          <a:p>
            <a:r>
              <a:rPr lang="pl-PL"/>
              <a:t>Odpowiedzialność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Dług a odpowiedzialność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sz="2800" b="1"/>
              <a:t>Odpowiedzialność</a:t>
            </a:r>
            <a:r>
              <a:rPr lang="pl-PL" sz="2800"/>
              <a:t> dotyczy pokrycia długu i obejmuje </a:t>
            </a:r>
            <a:r>
              <a:rPr lang="pl-PL" sz="2800" b="1"/>
              <a:t>wszelkie ujemne konsekwencje</a:t>
            </a:r>
            <a:r>
              <a:rPr lang="pl-PL" sz="2800"/>
              <a:t> przewidziane przez system prawny, związany z przymusową realizacją świadczenia.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pl-PL" sz="2400">
                <a:sym typeface="Wingdings" pitchFamily="2" charset="2"/>
              </a:rPr>
              <a:t> </a:t>
            </a:r>
            <a:r>
              <a:rPr lang="pl-PL" b="1">
                <a:sym typeface="Wingdings" pitchFamily="2" charset="2"/>
              </a:rPr>
              <a:t>Możliwość przymusowego egzekwowania świadczenia od dłużnika</a:t>
            </a:r>
            <a:endParaRPr lang="pl-PL" b="1"/>
          </a:p>
          <a:p>
            <a:pPr>
              <a:lnSpc>
                <a:spcPct val="90000"/>
              </a:lnSpc>
            </a:pPr>
            <a:r>
              <a:rPr lang="pl-PL" sz="2800"/>
              <a:t>Wyróżniamy: odpowiedzialność osobistą i rzeczowa</a:t>
            </a:r>
          </a:p>
          <a:p>
            <a:pPr>
              <a:lnSpc>
                <a:spcPct val="90000"/>
              </a:lnSpc>
            </a:pPr>
            <a:r>
              <a:rPr lang="pl-PL" sz="2800"/>
              <a:t>Czy dług może istnieć bez odpowiedzialności?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/>
              <a:t>Powstanie stosunku zobowiązaniowego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/>
              <a:t>Czynność prawna</a:t>
            </a:r>
          </a:p>
          <a:p>
            <a:pPr>
              <a:lnSpc>
                <a:spcPct val="90000"/>
              </a:lnSpc>
            </a:pPr>
            <a:r>
              <a:rPr lang="pl-PL"/>
              <a:t>Orzeczenie sądu</a:t>
            </a:r>
          </a:p>
          <a:p>
            <a:pPr>
              <a:lnSpc>
                <a:spcPct val="90000"/>
              </a:lnSpc>
            </a:pPr>
            <a:r>
              <a:rPr lang="pl-PL"/>
              <a:t>Akt administracyjny</a:t>
            </a:r>
          </a:p>
          <a:p>
            <a:pPr>
              <a:lnSpc>
                <a:spcPct val="90000"/>
              </a:lnSpc>
            </a:pPr>
            <a:r>
              <a:rPr lang="pl-PL"/>
              <a:t>Czyny niedozwolone</a:t>
            </a:r>
          </a:p>
          <a:p>
            <a:pPr>
              <a:lnSpc>
                <a:spcPct val="90000"/>
              </a:lnSpc>
            </a:pPr>
            <a:r>
              <a:rPr lang="pl-PL"/>
              <a:t>Inne zdarzenia:</a:t>
            </a:r>
          </a:p>
          <a:p>
            <a:pPr lvl="1">
              <a:lnSpc>
                <a:spcPct val="90000"/>
              </a:lnSpc>
            </a:pPr>
            <a:r>
              <a:rPr lang="pl-PL"/>
              <a:t>Bezpodstawne wzbogacenia</a:t>
            </a:r>
          </a:p>
          <a:p>
            <a:pPr lvl="1">
              <a:lnSpc>
                <a:spcPct val="90000"/>
              </a:lnSpc>
            </a:pPr>
            <a:r>
              <a:rPr lang="pl-PL"/>
              <a:t>Prowadzenie cudzych spraw bez zlecenia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/>
      <p:bldP spid="1361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Wprowadzenie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sz="2800"/>
              <a:t>Stosunek prawny</a:t>
            </a:r>
          </a:p>
          <a:p>
            <a:pPr lvl="1">
              <a:lnSpc>
                <a:spcPct val="80000"/>
              </a:lnSpc>
            </a:pPr>
            <a:r>
              <a:rPr lang="pl-PL" sz="2400"/>
              <a:t>Stosunek cywilnoprawny</a:t>
            </a:r>
          </a:p>
          <a:p>
            <a:pPr lvl="1">
              <a:lnSpc>
                <a:spcPct val="80000"/>
              </a:lnSpc>
            </a:pPr>
            <a:r>
              <a:rPr lang="pl-PL" sz="2400"/>
              <a:t>Prawo podmiotowe</a:t>
            </a:r>
          </a:p>
          <a:p>
            <a:pPr>
              <a:lnSpc>
                <a:spcPct val="80000"/>
              </a:lnSpc>
            </a:pPr>
            <a:r>
              <a:rPr lang="pl-PL" sz="2800"/>
              <a:t>Zobowiązanie – powstanie i struktura</a:t>
            </a:r>
          </a:p>
          <a:p>
            <a:pPr>
              <a:lnSpc>
                <a:spcPct val="80000"/>
              </a:lnSpc>
            </a:pPr>
            <a:r>
              <a:rPr lang="pl-PL" sz="2800"/>
              <a:t>Dług a odpowiedzialność</a:t>
            </a:r>
          </a:p>
          <a:p>
            <a:pPr>
              <a:lnSpc>
                <a:spcPct val="80000"/>
              </a:lnSpc>
            </a:pPr>
            <a:r>
              <a:rPr lang="pl-PL" sz="2800"/>
              <a:t>Pojęcie świadczenia</a:t>
            </a:r>
          </a:p>
          <a:p>
            <a:pPr lvl="1">
              <a:lnSpc>
                <a:spcPct val="80000"/>
              </a:lnSpc>
            </a:pPr>
            <a:r>
              <a:rPr lang="pl-PL" sz="2400"/>
              <a:t>Treść świadczenia</a:t>
            </a:r>
          </a:p>
          <a:p>
            <a:pPr lvl="1">
              <a:lnSpc>
                <a:spcPct val="80000"/>
              </a:lnSpc>
            </a:pPr>
            <a:r>
              <a:rPr lang="pl-PL" sz="2400"/>
              <a:t>Rodzaje świadczeń</a:t>
            </a:r>
          </a:p>
          <a:p>
            <a:pPr lvl="1">
              <a:lnSpc>
                <a:spcPct val="80000"/>
              </a:lnSpc>
            </a:pPr>
            <a:r>
              <a:rPr lang="pl-PL" sz="2400"/>
              <a:t>Świadczenia pieniężne, odsetki, naprawienie szkody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Świadczenie</a:t>
            </a:r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/>
              <a:t>pojęcie, treść, rodzaje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Pojęcie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sz="2800"/>
              <a:t>Świadczenie to zachowanie się dłużnika zgodne z treścią zobowiązania i czyniące zadość interesom wierzyciela. </a:t>
            </a:r>
          </a:p>
          <a:p>
            <a:pPr lvl="1">
              <a:lnSpc>
                <a:spcPct val="90000"/>
              </a:lnSpc>
            </a:pPr>
            <a:r>
              <a:rPr lang="pl-PL" sz="2400"/>
              <a:t>Dare</a:t>
            </a:r>
          </a:p>
          <a:p>
            <a:pPr lvl="1">
              <a:lnSpc>
                <a:spcPct val="90000"/>
              </a:lnSpc>
            </a:pPr>
            <a:r>
              <a:rPr lang="pl-PL" sz="2400"/>
              <a:t>Facere</a:t>
            </a:r>
          </a:p>
          <a:p>
            <a:pPr lvl="1">
              <a:lnSpc>
                <a:spcPct val="90000"/>
              </a:lnSpc>
            </a:pPr>
            <a:r>
              <a:rPr lang="pl-PL" sz="2400"/>
              <a:t>Non facere</a:t>
            </a:r>
          </a:p>
          <a:p>
            <a:pPr lvl="1">
              <a:lnSpc>
                <a:spcPct val="90000"/>
              </a:lnSpc>
            </a:pPr>
            <a:r>
              <a:rPr lang="pl-PL" sz="2400"/>
              <a:t>Pati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2800"/>
          </a:p>
          <a:p>
            <a:pPr>
              <a:lnSpc>
                <a:spcPct val="90000"/>
              </a:lnSpc>
            </a:pPr>
            <a:r>
              <a:rPr lang="pl-PL" sz="2800"/>
              <a:t>Element woli?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pl-PL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Treść świadczenia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362950" cy="52292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1800"/>
              <a:t>Art. 353 par. 2 KC:</a:t>
            </a:r>
          </a:p>
          <a:p>
            <a:pPr lvl="1">
              <a:lnSpc>
                <a:spcPct val="80000"/>
              </a:lnSpc>
            </a:pPr>
            <a:r>
              <a:rPr lang="pl-PL" sz="1600"/>
              <a:t>Działanie</a:t>
            </a:r>
          </a:p>
          <a:p>
            <a:pPr lvl="1">
              <a:lnSpc>
                <a:spcPct val="80000"/>
              </a:lnSpc>
            </a:pPr>
            <a:r>
              <a:rPr lang="pl-PL" sz="1600"/>
              <a:t>Zaniechanie</a:t>
            </a:r>
          </a:p>
          <a:p>
            <a:pPr>
              <a:lnSpc>
                <a:spcPct val="80000"/>
              </a:lnSpc>
            </a:pPr>
            <a:r>
              <a:rPr lang="pl-PL" sz="1800"/>
              <a:t>Treść =&gt; to jak dłużnik ma się zachować</a:t>
            </a:r>
          </a:p>
          <a:p>
            <a:pPr>
              <a:lnSpc>
                <a:spcPct val="80000"/>
              </a:lnSpc>
            </a:pPr>
            <a:r>
              <a:rPr lang="pl-PL" sz="1800"/>
              <a:t>Przykłady: wykonanie dzieła, przeniesienie prawa własności, przechowanie rzeczy</a:t>
            </a:r>
          </a:p>
          <a:p>
            <a:pPr>
              <a:lnSpc>
                <a:spcPct val="80000"/>
              </a:lnSpc>
            </a:pPr>
            <a:r>
              <a:rPr lang="pl-PL" sz="1800"/>
              <a:t>Chwila oznaczenia świadczenia?</a:t>
            </a:r>
          </a:p>
          <a:p>
            <a:pPr lvl="1">
              <a:lnSpc>
                <a:spcPct val="80000"/>
              </a:lnSpc>
            </a:pPr>
            <a:r>
              <a:rPr lang="pl-PL" sz="1600"/>
              <a:t>Świadczenie powinno być oznaczone najpóźniej w chwili jego spełnienia!</a:t>
            </a:r>
          </a:p>
          <a:p>
            <a:pPr lvl="1">
              <a:lnSpc>
                <a:spcPct val="80000"/>
              </a:lnSpc>
            </a:pPr>
            <a:r>
              <a:rPr lang="pl-PL" sz="1600"/>
              <a:t>Może być ściśle określone w chwili powstania zobowiązania</a:t>
            </a:r>
          </a:p>
          <a:p>
            <a:pPr lvl="1">
              <a:lnSpc>
                <a:spcPct val="80000"/>
              </a:lnSpc>
            </a:pPr>
            <a:r>
              <a:rPr lang="pl-PL" sz="1600"/>
              <a:t>Strony mogą wskazać sposób jego określenia w przyszłości</a:t>
            </a:r>
          </a:p>
          <a:p>
            <a:pPr>
              <a:lnSpc>
                <a:spcPct val="80000"/>
              </a:lnSpc>
            </a:pPr>
            <a:r>
              <a:rPr lang="pl-PL" sz="1800"/>
              <a:t>Możliwość wykonania świadczenia</a:t>
            </a:r>
          </a:p>
          <a:p>
            <a:pPr lvl="1">
              <a:lnSpc>
                <a:spcPct val="80000"/>
              </a:lnSpc>
            </a:pPr>
            <a:r>
              <a:rPr lang="pl-PL" sz="1600"/>
              <a:t>„Sprzedający sprzedaje Polskę, za którą Kupujący zobowiązuje się do zapłaty ceny w kwocie 1 zł”.</a:t>
            </a:r>
          </a:p>
          <a:p>
            <a:pPr lvl="2">
              <a:lnSpc>
                <a:spcPct val="80000"/>
              </a:lnSpc>
            </a:pPr>
            <a:r>
              <a:rPr lang="pl-PL" sz="1400"/>
              <a:t>Uprzednia (pierwotna) niemożność </a:t>
            </a:r>
            <a:r>
              <a:rPr lang="pl-PL" sz="1400">
                <a:sym typeface="Wingdings" pitchFamily="2" charset="2"/>
              </a:rPr>
              <a:t> jeśli w momencie zawarcia umowy świadczenie było niewykonalne, zobowiązanie w ogóle nie powstaje</a:t>
            </a:r>
          </a:p>
          <a:p>
            <a:pPr lvl="1">
              <a:lnSpc>
                <a:spcPct val="80000"/>
              </a:lnSpc>
            </a:pPr>
            <a:r>
              <a:rPr lang="pl-PL" sz="1600"/>
              <a:t>„Sprzedający sprzedaje samochód, za który Kupujący zobowiązuje się do zapłaty ceny w kwocie 1 mln zł”. (Następnie okazuje się, że po zawarciu umowy, a przed wydaniem samochodu Kupującemu, Sprzedający prowadząc samochód pod wpływem alkoholu, uderza w drzewo. Samochód płonie (Sprzedający wychodzi cało).</a:t>
            </a:r>
          </a:p>
          <a:p>
            <a:pPr lvl="2">
              <a:lnSpc>
                <a:spcPct val="80000"/>
              </a:lnSpc>
            </a:pPr>
            <a:r>
              <a:rPr lang="pl-PL" sz="1400"/>
              <a:t>Następna niemożność </a:t>
            </a:r>
            <a:r>
              <a:rPr lang="pl-PL" sz="1400">
                <a:sym typeface="Wingdings" pitchFamily="2" charset="2"/>
              </a:rPr>
              <a:t> dłużnik zobowiązany będzie do zapłaty odszkodowania w miejsce pierwotnego świadczenia</a:t>
            </a:r>
            <a:endParaRPr lang="pl-PL" sz="1400"/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pl-PL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0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40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40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0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0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0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0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/>
              <a:t>Zobowiązanie rezultatu a zobowiązanie starannego działania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1200"/>
            <a:ext cx="8218487" cy="4471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400"/>
              <a:t> „Jan Kowalski zleca, a Kazimierz Nowak zobowiązuje się sporządzić roczny bilans księgowy spółki XYZ”</a:t>
            </a:r>
          </a:p>
          <a:p>
            <a:pPr lvl="1">
              <a:lnSpc>
                <a:spcPct val="80000"/>
              </a:lnSpc>
            </a:pPr>
            <a:r>
              <a:rPr lang="pl-PL" sz="2000"/>
              <a:t>Ściśle określony efekt</a:t>
            </a:r>
          </a:p>
          <a:p>
            <a:pPr lvl="1">
              <a:lnSpc>
                <a:spcPct val="80000"/>
              </a:lnSpc>
            </a:pPr>
            <a:r>
              <a:rPr lang="pl-PL" sz="2000"/>
              <a:t>Istotny jest skutek, objęty treścią zobowiązania</a:t>
            </a:r>
          </a:p>
          <a:p>
            <a:pPr lvl="2">
              <a:lnSpc>
                <a:spcPct val="80000"/>
              </a:lnSpc>
            </a:pPr>
            <a:r>
              <a:rPr lang="pl-PL" sz="1400"/>
              <a:t>Danie</a:t>
            </a:r>
          </a:p>
          <a:p>
            <a:pPr lvl="2">
              <a:lnSpc>
                <a:spcPct val="80000"/>
              </a:lnSpc>
            </a:pPr>
            <a:r>
              <a:rPr lang="pl-PL" sz="1400"/>
              <a:t>Wykonanie </a:t>
            </a:r>
          </a:p>
          <a:p>
            <a:pPr>
              <a:lnSpc>
                <a:spcPct val="80000"/>
              </a:lnSpc>
            </a:pPr>
            <a:r>
              <a:rPr lang="pl-PL" sz="2400"/>
              <a:t>„Zleceniodawca zleca, a Zleceniobiorca zobowiązuje się do świadczenia usług prawnych, polegających w szczególności na reprezentowaniu Zleceniodawcy przez Zleceniobiorcę przed organami państwowymi.” </a:t>
            </a:r>
            <a:endParaRPr lang="pl-PL" sz="1800"/>
          </a:p>
          <a:p>
            <a:pPr lvl="1">
              <a:lnSpc>
                <a:spcPct val="80000"/>
              </a:lnSpc>
            </a:pPr>
            <a:r>
              <a:rPr lang="pl-PL" sz="2000"/>
              <a:t>Nie ma obowiązku osiągnięcia wskazanego celu </a:t>
            </a:r>
          </a:p>
          <a:p>
            <a:pPr lvl="1">
              <a:lnSpc>
                <a:spcPct val="80000"/>
              </a:lnSpc>
            </a:pPr>
            <a:r>
              <a:rPr lang="pl-PL" sz="2000"/>
              <a:t>Dłużnik ma podjąć określone działanie, ukierunkowane na osiągnięcie celu </a:t>
            </a:r>
          </a:p>
          <a:p>
            <a:pPr lvl="1">
              <a:lnSpc>
                <a:spcPct val="80000"/>
              </a:lnSpc>
            </a:pPr>
            <a:r>
              <a:rPr lang="pl-PL" sz="2000"/>
              <a:t>Brak obowiązku osiągnięcia określonego rezultatu</a:t>
            </a:r>
          </a:p>
          <a:p>
            <a:pPr lvl="1">
              <a:lnSpc>
                <a:spcPct val="80000"/>
              </a:lnSpc>
            </a:pPr>
            <a:r>
              <a:rPr lang="pl-PL" sz="2000"/>
              <a:t>Obowiązek dołożenia należytej staranności</a:t>
            </a:r>
          </a:p>
          <a:p>
            <a:pPr lvl="1">
              <a:lnSpc>
                <a:spcPct val="80000"/>
              </a:lnSpc>
            </a:pPr>
            <a:endParaRPr lang="pl-PL" sz="200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pl-PL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57200"/>
            <a:ext cx="8218487" cy="523875"/>
          </a:xfrm>
        </p:spPr>
        <p:txBody>
          <a:bodyPr/>
          <a:lstStyle/>
          <a:p>
            <a:r>
              <a:rPr lang="pl-PL" sz="2400" b="1"/>
              <a:t>Zobowiązanie przemienne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640763" cy="57324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1800" b="1"/>
              <a:t>„Naprawienie szkody powinno nastąpić, według wyboru poszkodowanego, bądź przez przywrócenie stanu poprzedniego, bądź przez zapłatę odpowiedniej sumy pieniężnej.”</a:t>
            </a:r>
          </a:p>
          <a:p>
            <a:pPr>
              <a:lnSpc>
                <a:spcPct val="80000"/>
              </a:lnSpc>
            </a:pPr>
            <a:r>
              <a:rPr lang="pl-PL" sz="1600"/>
              <a:t>Art.363 par. 1 KC</a:t>
            </a:r>
          </a:p>
          <a:p>
            <a:pPr>
              <a:lnSpc>
                <a:spcPct val="80000"/>
              </a:lnSpc>
            </a:pPr>
            <a:r>
              <a:rPr lang="pl-PL" sz="1600"/>
              <a:t>Świadczenie </a:t>
            </a:r>
            <a:r>
              <a:rPr lang="pl-PL" sz="1600" u="sng"/>
              <a:t>nie jest ściśle określone w chwili powstania zobowiązania</a:t>
            </a:r>
          </a:p>
          <a:p>
            <a:pPr>
              <a:lnSpc>
                <a:spcPct val="80000"/>
              </a:lnSpc>
            </a:pPr>
            <a:r>
              <a:rPr lang="pl-PL" sz="1600"/>
              <a:t>Wynika z treści czynności prawnej lub ustawy</a:t>
            </a:r>
          </a:p>
          <a:p>
            <a:pPr>
              <a:lnSpc>
                <a:spcPct val="80000"/>
              </a:lnSpc>
            </a:pPr>
            <a:r>
              <a:rPr lang="pl-PL" sz="1600" u="sng"/>
              <a:t>Wykonanie zobowiązania może nastąpić przez spełnienie jednego z kilku świadczeń</a:t>
            </a:r>
          </a:p>
          <a:p>
            <a:pPr>
              <a:lnSpc>
                <a:spcPct val="80000"/>
              </a:lnSpc>
            </a:pPr>
            <a:r>
              <a:rPr lang="pl-PL" sz="1600"/>
              <a:t>1 stosunek zobowiązaniowy o kilku alternatywnych, odrębnych świadczeniach</a:t>
            </a:r>
          </a:p>
          <a:p>
            <a:pPr>
              <a:lnSpc>
                <a:spcPct val="80000"/>
              </a:lnSpc>
            </a:pPr>
            <a:r>
              <a:rPr lang="pl-PL" sz="1600"/>
              <a:t>Świadczenia muszą być </a:t>
            </a:r>
            <a:r>
              <a:rPr lang="pl-PL" sz="1600" u="sng"/>
              <a:t>odrębne</a:t>
            </a:r>
            <a:r>
              <a:rPr lang="pl-PL" sz="1600"/>
              <a:t>:</a:t>
            </a:r>
          </a:p>
          <a:p>
            <a:pPr lvl="1">
              <a:lnSpc>
                <a:spcPct val="80000"/>
              </a:lnSpc>
            </a:pPr>
            <a:r>
              <a:rPr lang="pl-PL" sz="1400"/>
              <a:t>Różna treść / Różne przedmioty / Różny sposób / Różne miejsca</a:t>
            </a:r>
          </a:p>
          <a:p>
            <a:pPr>
              <a:lnSpc>
                <a:spcPct val="80000"/>
              </a:lnSpc>
            </a:pPr>
            <a:r>
              <a:rPr lang="pl-PL" sz="1600"/>
              <a:t>Wybór – jednostronna czynność prawna</a:t>
            </a:r>
          </a:p>
          <a:p>
            <a:pPr lvl="1">
              <a:lnSpc>
                <a:spcPct val="80000"/>
              </a:lnSpc>
            </a:pPr>
            <a:r>
              <a:rPr lang="pl-PL" sz="1400"/>
              <a:t>Kto dokonuje wyboru?</a:t>
            </a:r>
          </a:p>
          <a:p>
            <a:pPr lvl="2">
              <a:lnSpc>
                <a:spcPct val="80000"/>
              </a:lnSpc>
            </a:pPr>
            <a:r>
              <a:rPr lang="pl-PL" sz="1400"/>
              <a:t>Wierzyciel</a:t>
            </a:r>
          </a:p>
          <a:p>
            <a:pPr lvl="2">
              <a:lnSpc>
                <a:spcPct val="80000"/>
              </a:lnSpc>
            </a:pPr>
            <a:r>
              <a:rPr lang="pl-PL" sz="1400"/>
              <a:t>Dłużnik </a:t>
            </a:r>
          </a:p>
          <a:p>
            <a:pPr lvl="2">
              <a:lnSpc>
                <a:spcPct val="80000"/>
              </a:lnSpc>
            </a:pPr>
            <a:r>
              <a:rPr lang="pl-PL" sz="1400"/>
              <a:t>Osoba trzecia</a:t>
            </a:r>
          </a:p>
          <a:p>
            <a:pPr lvl="1">
              <a:lnSpc>
                <a:spcPct val="80000"/>
              </a:lnSpc>
            </a:pPr>
            <a:r>
              <a:rPr lang="pl-PL" sz="1400"/>
              <a:t>Skąd wiemy kto ma wyboru dokonać?</a:t>
            </a:r>
          </a:p>
          <a:p>
            <a:pPr lvl="2">
              <a:lnSpc>
                <a:spcPct val="80000"/>
              </a:lnSpc>
            </a:pPr>
            <a:r>
              <a:rPr lang="pl-PL" sz="1400"/>
              <a:t>Z treści czynności prawnej</a:t>
            </a:r>
          </a:p>
          <a:p>
            <a:pPr lvl="2">
              <a:lnSpc>
                <a:spcPct val="80000"/>
              </a:lnSpc>
            </a:pPr>
            <a:r>
              <a:rPr lang="pl-PL" sz="1400"/>
              <a:t>Z okoliczności</a:t>
            </a:r>
          </a:p>
          <a:p>
            <a:pPr lvl="1">
              <a:lnSpc>
                <a:spcPct val="80000"/>
              </a:lnSpc>
            </a:pPr>
            <a:r>
              <a:rPr lang="pl-PL" sz="1400"/>
              <a:t>A co w jeśli w treści czynności prawnej nie wskazano kto dokonuje wyboru?</a:t>
            </a:r>
          </a:p>
          <a:p>
            <a:pPr lvl="2">
              <a:lnSpc>
                <a:spcPct val="80000"/>
              </a:lnSpc>
            </a:pPr>
            <a:r>
              <a:rPr lang="pl-PL" sz="1400"/>
              <a:t>Art. 365 par. 1 KC</a:t>
            </a:r>
          </a:p>
          <a:p>
            <a:pPr lvl="1">
              <a:lnSpc>
                <a:spcPct val="80000"/>
              </a:lnSpc>
            </a:pPr>
            <a:r>
              <a:rPr lang="pl-PL" sz="1400"/>
              <a:t>A gdy uprawniona osoba nie dokona wyboru?</a:t>
            </a:r>
          </a:p>
          <a:p>
            <a:pPr lvl="2">
              <a:lnSpc>
                <a:spcPct val="80000"/>
              </a:lnSpc>
            </a:pPr>
            <a:r>
              <a:rPr lang="pl-PL" sz="1400"/>
              <a:t>Art. 365 par. 3 KC </a:t>
            </a:r>
          </a:p>
          <a:p>
            <a:pPr lvl="2">
              <a:lnSpc>
                <a:spcPct val="80000"/>
              </a:lnSpc>
            </a:pPr>
            <a:r>
              <a:rPr lang="pl-PL" sz="1400"/>
              <a:t>Druga strona może wyznaczyć termin, po bezskutecznym upływie którego uprawnienie do wyboru przechodzi na drugą stronę</a:t>
            </a:r>
            <a:endParaRPr lang="pl-PL" sz="1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49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49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49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49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9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9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9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9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9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495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49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495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4950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4950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4" name="Rectangle 6"/>
          <p:cNvSpPr>
            <a:spLocks noGrp="1" noChangeArrowheads="1"/>
          </p:cNvSpPr>
          <p:nvPr>
            <p:ph type="title"/>
          </p:nvPr>
        </p:nvSpPr>
        <p:spPr>
          <a:xfrm>
            <a:off x="395288" y="457200"/>
            <a:ext cx="8291512" cy="884238"/>
          </a:xfrm>
        </p:spPr>
        <p:txBody>
          <a:bodyPr/>
          <a:lstStyle/>
          <a:p>
            <a:r>
              <a:rPr lang="pl-PL" sz="2800"/>
              <a:t>Świadczenie z upoważnieniem przemiennym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447088" cy="5445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400" b="1"/>
              <a:t>„Wyrok w imieniu Rzeczpospolitej Polskiej: Sąd Okręgowy we Wrocławiu nakazuje pozwanemu wydać przedmiot A, od czego pozwany może się zwolnić poprzez zapłatę kwoty 100.000 zł.”</a:t>
            </a:r>
            <a:r>
              <a:rPr lang="pl-PL" sz="2000" b="1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l-PL" sz="2000" b="1"/>
          </a:p>
          <a:p>
            <a:pPr>
              <a:lnSpc>
                <a:spcPct val="80000"/>
              </a:lnSpc>
            </a:pPr>
            <a:r>
              <a:rPr lang="pl-PL" sz="2200"/>
              <a:t>Od samego początku opiewa na 1 świadczenie </a:t>
            </a:r>
            <a:r>
              <a:rPr lang="pl-PL" sz="2200">
                <a:sym typeface="Wingdings" pitchFamily="2" charset="2"/>
              </a:rPr>
              <a:t> wierzyciel może domagać się spełnienia tylko tego świadczenia (do egzekucji nadaje się tylko pierwsze świadczenie).</a:t>
            </a:r>
            <a:endParaRPr lang="pl-PL" sz="2200"/>
          </a:p>
          <a:p>
            <a:pPr>
              <a:lnSpc>
                <a:spcPct val="80000"/>
              </a:lnSpc>
            </a:pPr>
            <a:r>
              <a:rPr lang="pl-PL" sz="2200"/>
              <a:t>Natomiast dłużnik może spełnić inne świadczenie, które również spowoduje wykonanie i wygaśnięcie zobowiązania.</a:t>
            </a:r>
          </a:p>
          <a:p>
            <a:pPr>
              <a:lnSpc>
                <a:spcPct val="80000"/>
              </a:lnSpc>
            </a:pPr>
            <a:r>
              <a:rPr lang="pl-PL" sz="2200"/>
              <a:t>Wybór należy do dłużnika.</a:t>
            </a:r>
          </a:p>
          <a:p>
            <a:pPr>
              <a:lnSpc>
                <a:spcPct val="80000"/>
              </a:lnSpc>
            </a:pPr>
            <a:r>
              <a:rPr lang="pl-PL" sz="2200"/>
              <a:t>Upoważnienie przemienne może wynikać z:</a:t>
            </a:r>
          </a:p>
          <a:p>
            <a:pPr lvl="1">
              <a:lnSpc>
                <a:spcPct val="80000"/>
              </a:lnSpc>
            </a:pPr>
            <a:r>
              <a:rPr lang="pl-PL" sz="2000"/>
              <a:t>ustawy (np. przy darowiźnie: obdarowany dostarcza środki utrzymania darczyńcy w niedostatku albo zwraca wartość wzbogacenia),</a:t>
            </a:r>
          </a:p>
          <a:p>
            <a:pPr lvl="1">
              <a:lnSpc>
                <a:spcPct val="80000"/>
              </a:lnSpc>
            </a:pPr>
            <a:r>
              <a:rPr lang="pl-PL" sz="2000"/>
              <a:t>umowy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57200"/>
            <a:ext cx="8291512" cy="595313"/>
          </a:xfrm>
        </p:spPr>
        <p:txBody>
          <a:bodyPr/>
          <a:lstStyle/>
          <a:p>
            <a:r>
              <a:rPr lang="pl-PL" sz="4000"/>
              <a:t>Rodzaje świadczeń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362950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1600" b="1"/>
              <a:t>„Za wykonane prace zleceniobiorcy zostanie wypłacone wynagrodzenie w wysokości 100 złotych na podstawie rachunku.”</a:t>
            </a:r>
            <a:endParaRPr lang="pl-PL" sz="1400" b="1"/>
          </a:p>
          <a:p>
            <a:pPr lvl="1">
              <a:lnSpc>
                <a:spcPct val="80000"/>
              </a:lnSpc>
            </a:pPr>
            <a:r>
              <a:rPr lang="pl-PL" sz="1400"/>
              <a:t>Świadczenie jednorazowe – brak odwołania do czynnika czasu</a:t>
            </a:r>
          </a:p>
          <a:p>
            <a:pPr>
              <a:lnSpc>
                <a:spcPct val="80000"/>
              </a:lnSpc>
            </a:pPr>
            <a:r>
              <a:rPr lang="pl-PL" sz="1600" b="1"/>
              <a:t>„Najemca zobowiązany jest płacić Wynajmującemu miesięczny czynsz w wysokości 500 zł. Czynsz płatny będzie z góry do 5 dnia każdego miesiąca.”</a:t>
            </a:r>
          </a:p>
          <a:p>
            <a:pPr lvl="1">
              <a:lnSpc>
                <a:spcPct val="80000"/>
              </a:lnSpc>
            </a:pPr>
            <a:r>
              <a:rPr lang="pl-PL" sz="1400"/>
              <a:t>Świadczenie okresowe</a:t>
            </a:r>
          </a:p>
          <a:p>
            <a:pPr lvl="1">
              <a:lnSpc>
                <a:spcPct val="80000"/>
              </a:lnSpc>
            </a:pPr>
            <a:r>
              <a:rPr lang="pl-PL" sz="1400"/>
              <a:t>Element czasu – wpływa na rozmiar świadczenia, im dłużej trwa stosunek tym więcej świadczeń</a:t>
            </a:r>
          </a:p>
          <a:p>
            <a:pPr lvl="1">
              <a:lnSpc>
                <a:spcPct val="80000"/>
              </a:lnSpc>
            </a:pPr>
            <a:r>
              <a:rPr lang="pl-PL" sz="1400"/>
              <a:t>Czynności powtarzające się cyklicznie w określonych z góry odstępach czasu</a:t>
            </a:r>
          </a:p>
          <a:p>
            <a:pPr>
              <a:lnSpc>
                <a:spcPct val="80000"/>
              </a:lnSpc>
            </a:pPr>
            <a:r>
              <a:rPr lang="pl-PL" sz="1600" b="1"/>
              <a:t>„Kupujący zobowiązuje się do zapłaty ceny w wysokości 3.000 zł. Powyższa cena zostanie zapłacona przez Kupującego w 5 miesięcznych ratach, płatnych na rachunek bankowy Sprzedającego do 5 dnia każdego miesiąca. Pierwsza rata zostanie zapłacona w grudniu.”</a:t>
            </a:r>
          </a:p>
          <a:p>
            <a:pPr lvl="1">
              <a:lnSpc>
                <a:spcPct val="80000"/>
              </a:lnSpc>
            </a:pPr>
            <a:r>
              <a:rPr lang="pl-PL" sz="1400"/>
              <a:t>Świadczenie jednorazowe rozłożone na raty</a:t>
            </a:r>
          </a:p>
          <a:p>
            <a:pPr lvl="1">
              <a:lnSpc>
                <a:spcPct val="80000"/>
              </a:lnSpc>
            </a:pPr>
            <a:r>
              <a:rPr lang="pl-PL" sz="1400"/>
              <a:t>Rozmiar świadczenia znany od razu, z góry jest określony</a:t>
            </a:r>
          </a:p>
          <a:p>
            <a:pPr>
              <a:lnSpc>
                <a:spcPct val="80000"/>
              </a:lnSpc>
            </a:pPr>
            <a:r>
              <a:rPr lang="pl-PL" sz="1600" b="1"/>
              <a:t>„Wydzierżawiający oddaje przedsiębiorstwo XYZ Dzierżawcy do używania i pobierania pożytków”.</a:t>
            </a:r>
          </a:p>
          <a:p>
            <a:pPr lvl="1">
              <a:lnSpc>
                <a:spcPct val="80000"/>
              </a:lnSpc>
            </a:pPr>
            <a:r>
              <a:rPr lang="pl-PL" sz="1400"/>
              <a:t>Świadczenia ciągłe</a:t>
            </a:r>
          </a:p>
          <a:p>
            <a:pPr lvl="1">
              <a:lnSpc>
                <a:spcPct val="80000"/>
              </a:lnSpc>
            </a:pPr>
            <a:r>
              <a:rPr lang="pl-PL" sz="1400"/>
              <a:t>Stałe, określone zachowanie dłużnika</a:t>
            </a:r>
          </a:p>
          <a:p>
            <a:pPr lvl="1">
              <a:lnSpc>
                <a:spcPct val="80000"/>
              </a:lnSpc>
            </a:pPr>
            <a:r>
              <a:rPr lang="pl-PL" sz="1400"/>
              <a:t>Zobowiązanie ciągłe:</a:t>
            </a:r>
          </a:p>
          <a:p>
            <a:pPr lvl="2">
              <a:lnSpc>
                <a:spcPct val="80000"/>
              </a:lnSpc>
            </a:pPr>
            <a:r>
              <a:rPr lang="pl-PL" sz="1400"/>
              <a:t>Ustanowione na czas oznaczony </a:t>
            </a:r>
            <a:r>
              <a:rPr lang="pl-PL" sz="1400">
                <a:sym typeface="Wingdings" pitchFamily="2" charset="2"/>
              </a:rPr>
              <a:t> wygasają z upływem terminu:</a:t>
            </a:r>
          </a:p>
          <a:p>
            <a:pPr lvl="2">
              <a:lnSpc>
                <a:spcPct val="80000"/>
              </a:lnSpc>
            </a:pPr>
            <a:r>
              <a:rPr lang="pl-PL" sz="1400"/>
              <a:t>Ustanowione na czas nieoznaczony (bezterminowe) </a:t>
            </a:r>
            <a:r>
              <a:rPr lang="pl-PL" sz="1400">
                <a:sym typeface="Wingdings" pitchFamily="2" charset="2"/>
              </a:rPr>
              <a:t> wypowiedzenie</a:t>
            </a:r>
            <a:endParaRPr lang="pl-PL" sz="140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pl-PL" sz="140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pl-PL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1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5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51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51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51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515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51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57200"/>
            <a:ext cx="8291512" cy="955675"/>
          </a:xfrm>
        </p:spPr>
        <p:txBody>
          <a:bodyPr/>
          <a:lstStyle/>
          <a:p>
            <a:r>
              <a:rPr lang="pl-PL" sz="3600"/>
              <a:t>Rodzaje świadczeń II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362950" cy="4968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400" b="1"/>
              <a:t>„Sprzedawca wyda przedmiot sprzedaży Kupującemu w terminie 10 dni od dnia zawarcia umowy sprzedaży”</a:t>
            </a:r>
          </a:p>
          <a:p>
            <a:pPr lvl="1">
              <a:lnSpc>
                <a:spcPct val="80000"/>
              </a:lnSpc>
            </a:pPr>
            <a:r>
              <a:rPr lang="pl-PL" sz="2000"/>
              <a:t>Świadczenia niepodzielne</a:t>
            </a:r>
          </a:p>
          <a:p>
            <a:pPr lvl="1">
              <a:lnSpc>
                <a:spcPct val="80000"/>
              </a:lnSpc>
            </a:pPr>
            <a:r>
              <a:rPr lang="pl-PL" sz="2000"/>
              <a:t>Nie można wykonać ich częściowo (bez istotnej zmiany przedmiotu lub wartości)</a:t>
            </a:r>
          </a:p>
          <a:p>
            <a:pPr>
              <a:lnSpc>
                <a:spcPct val="80000"/>
              </a:lnSpc>
            </a:pPr>
            <a:endParaRPr lang="pl-PL" sz="2400"/>
          </a:p>
          <a:p>
            <a:pPr>
              <a:lnSpc>
                <a:spcPct val="80000"/>
              </a:lnSpc>
            </a:pPr>
            <a:r>
              <a:rPr lang="pl-PL" sz="2400" b="1"/>
              <a:t>„Kupujący zobowiązuje się do zapłaty ceny w wysokości 100 zł”.</a:t>
            </a:r>
          </a:p>
          <a:p>
            <a:pPr lvl="1">
              <a:lnSpc>
                <a:spcPct val="80000"/>
              </a:lnSpc>
            </a:pPr>
            <a:r>
              <a:rPr lang="pl-PL" sz="2000"/>
              <a:t>Świadczenia podzielne</a:t>
            </a:r>
          </a:p>
          <a:p>
            <a:pPr lvl="1">
              <a:lnSpc>
                <a:spcPct val="80000"/>
              </a:lnSpc>
            </a:pPr>
            <a:r>
              <a:rPr lang="pl-PL" sz="2000"/>
              <a:t>Można wykonać częściowo</a:t>
            </a:r>
          </a:p>
          <a:p>
            <a:pPr>
              <a:lnSpc>
                <a:spcPct val="80000"/>
              </a:lnSpc>
            </a:pPr>
            <a:endParaRPr lang="pl-PL" sz="2400"/>
          </a:p>
          <a:p>
            <a:pPr>
              <a:lnSpc>
                <a:spcPct val="80000"/>
              </a:lnSpc>
            </a:pPr>
            <a:r>
              <a:rPr lang="pl-PL" sz="2400"/>
              <a:t>Decyduje cel świadczenia ! </a:t>
            </a:r>
          </a:p>
          <a:p>
            <a:pPr>
              <a:lnSpc>
                <a:spcPct val="80000"/>
              </a:lnSpc>
            </a:pPr>
            <a:r>
              <a:rPr lang="pl-PL" sz="2400"/>
              <a:t>Sąd Najwyższy w sprawie IV CKN 821/00 orzekł, że świadczenie rzeczy oznaczonej co do tożsamości jest zawsze niepodzielne.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55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55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/>
              <a:t>Rodzaje świadczeń III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435975" cy="46085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400" b="1"/>
              <a:t>„Joanna Wilk sprzedaje Karolinie Nowak samochód marki Toyota Land Cruiser, o numerach rej. BCV 65678”</a:t>
            </a:r>
          </a:p>
          <a:p>
            <a:pPr lvl="1">
              <a:lnSpc>
                <a:spcPct val="80000"/>
              </a:lnSpc>
            </a:pPr>
            <a:r>
              <a:rPr lang="pl-PL" sz="2000"/>
              <a:t>Oznaczone co do tożsamości</a:t>
            </a:r>
          </a:p>
          <a:p>
            <a:pPr lvl="1">
              <a:lnSpc>
                <a:spcPct val="80000"/>
              </a:lnSpc>
            </a:pPr>
            <a:r>
              <a:rPr lang="pl-PL" sz="2000"/>
              <a:t>Mają za przedmiot rzecz indywidualnie oznaczoną</a:t>
            </a:r>
          </a:p>
          <a:p>
            <a:pPr>
              <a:lnSpc>
                <a:spcPct val="80000"/>
              </a:lnSpc>
            </a:pPr>
            <a:endParaRPr lang="pl-PL" sz="2400"/>
          </a:p>
          <a:p>
            <a:pPr>
              <a:lnSpc>
                <a:spcPct val="80000"/>
              </a:lnSpc>
            </a:pPr>
            <a:r>
              <a:rPr lang="pl-PL" sz="2400" b="1"/>
              <a:t>„Maurycy Pióro zobowiązuje się dostarczyć Janowi Kredce 5 ton pszenicy w terminie 3 tygodni od dnia zawarcia niniejszej umowy”</a:t>
            </a:r>
          </a:p>
          <a:p>
            <a:pPr lvl="1">
              <a:lnSpc>
                <a:spcPct val="80000"/>
              </a:lnSpc>
            </a:pPr>
            <a:r>
              <a:rPr lang="pl-PL" sz="2000"/>
              <a:t>Oznaczone co do gatunku</a:t>
            </a:r>
          </a:p>
          <a:p>
            <a:pPr lvl="1">
              <a:lnSpc>
                <a:spcPct val="80000"/>
              </a:lnSpc>
            </a:pPr>
            <a:r>
              <a:rPr lang="pl-PL" sz="2000"/>
              <a:t>Cechy rodzajowe</a:t>
            </a:r>
          </a:p>
          <a:p>
            <a:pPr lvl="1">
              <a:lnSpc>
                <a:spcPct val="80000"/>
              </a:lnSpc>
            </a:pPr>
            <a:r>
              <a:rPr lang="pl-PL" sz="2000"/>
              <a:t>Konkretyzacja w postaci źródła, masy</a:t>
            </a:r>
          </a:p>
          <a:p>
            <a:pPr lvl="1">
              <a:lnSpc>
                <a:spcPct val="80000"/>
              </a:lnSpc>
            </a:pPr>
            <a:endParaRPr lang="pl-PL" sz="2000"/>
          </a:p>
          <a:p>
            <a:pPr>
              <a:lnSpc>
                <a:spcPct val="80000"/>
              </a:lnSpc>
            </a:pPr>
            <a:r>
              <a:rPr lang="pl-PL" sz="2400"/>
              <a:t>Decyduje treść konkretnego zobowiązania. </a:t>
            </a:r>
          </a:p>
          <a:p>
            <a:pPr>
              <a:lnSpc>
                <a:spcPct val="80000"/>
              </a:lnSpc>
            </a:pPr>
            <a:endParaRPr lang="pl-PL" sz="2400"/>
          </a:p>
          <a:p>
            <a:pPr>
              <a:lnSpc>
                <a:spcPct val="80000"/>
              </a:lnSpc>
            </a:pPr>
            <a:endParaRPr lang="pl-PL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Wielość dłużników i wierzycieli</a:t>
            </a:r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41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Stosunek prawny</a:t>
            </a:r>
          </a:p>
        </p:txBody>
      </p:sp>
      <p:sp>
        <p:nvSpPr>
          <p:cNvPr id="68642" name="Rectangle 3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500438"/>
            <a:ext cx="8229600" cy="2366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000"/>
              <a:t>„Prawna więź między podmiotami”</a:t>
            </a:r>
          </a:p>
          <a:p>
            <a:pPr>
              <a:lnSpc>
                <a:spcPct val="80000"/>
              </a:lnSpc>
            </a:pPr>
            <a:r>
              <a:rPr lang="pl-PL" sz="2000"/>
              <a:t>Określa sytuację prawną podmiotu</a:t>
            </a:r>
          </a:p>
          <a:p>
            <a:pPr>
              <a:lnSpc>
                <a:spcPct val="80000"/>
              </a:lnSpc>
            </a:pPr>
            <a:r>
              <a:rPr lang="pl-PL" sz="2000"/>
              <a:t>Stosunek społeczny = takie relacje między podmiotami, w których zachowanie jednej strony (działanie, zaniechanie) wywołuje reakcje innej strony (działanie, zaniechanie) i podlegają kontroli norm społecznych</a:t>
            </a:r>
          </a:p>
          <a:p>
            <a:pPr>
              <a:lnSpc>
                <a:spcPct val="80000"/>
              </a:lnSpc>
            </a:pPr>
            <a:r>
              <a:rPr lang="pl-PL" sz="2000"/>
              <a:t>Nawiązany w następstwie wystąpienia prawnie doniosłego zdarzenia</a:t>
            </a:r>
          </a:p>
        </p:txBody>
      </p:sp>
      <p:pic>
        <p:nvPicPr>
          <p:cNvPr id="68644" name="Picture 36" descr="j0158007"/>
          <p:cNvPicPr>
            <a:picLocks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68538" y="2276475"/>
            <a:ext cx="4568825" cy="538163"/>
          </a:xfrm>
          <a:noFill/>
          <a:ln/>
        </p:spPr>
      </p:pic>
      <p:sp>
        <p:nvSpPr>
          <p:cNvPr id="68645" name="Text Box 37"/>
          <p:cNvSpPr txBox="1">
            <a:spLocks noChangeArrowheads="1"/>
          </p:cNvSpPr>
          <p:nvPr/>
        </p:nvSpPr>
        <p:spPr bwMode="auto">
          <a:xfrm>
            <a:off x="1692275" y="285273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Podmiot A</a:t>
            </a:r>
          </a:p>
        </p:txBody>
      </p:sp>
      <p:sp>
        <p:nvSpPr>
          <p:cNvPr id="68646" name="Text Box 38"/>
          <p:cNvSpPr txBox="1">
            <a:spLocks noChangeArrowheads="1"/>
          </p:cNvSpPr>
          <p:nvPr/>
        </p:nvSpPr>
        <p:spPr bwMode="auto">
          <a:xfrm>
            <a:off x="5940425" y="2924175"/>
            <a:ext cx="1511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Podmiot 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8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8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8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68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68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68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68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41" grpId="0"/>
      <p:bldP spid="68642" grpId="0" build="p"/>
      <p:bldP spid="6864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0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Uwagi ogólne</a:t>
            </a:r>
          </a:p>
        </p:txBody>
      </p:sp>
      <p:sp>
        <p:nvSpPr>
          <p:cNvPr id="16180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362950" cy="4752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/>
              <a:t>Podmiot – jeden z elementów zobowiązania</a:t>
            </a:r>
          </a:p>
          <a:p>
            <a:pPr>
              <a:lnSpc>
                <a:spcPct val="90000"/>
              </a:lnSpc>
            </a:pPr>
            <a:r>
              <a:rPr lang="pl-PL" sz="2400"/>
              <a:t>Zobowiązanie ma 2 strony: dłużniczą i wierzycielską</a:t>
            </a:r>
          </a:p>
          <a:p>
            <a:pPr>
              <a:lnSpc>
                <a:spcPct val="90000"/>
              </a:lnSpc>
            </a:pPr>
            <a:r>
              <a:rPr lang="pl-PL" sz="2400"/>
              <a:t>Zarówno po stronie dłużnika, jak i wierzyciela może występować wielość podmiotów.</a:t>
            </a:r>
          </a:p>
          <a:p>
            <a:pPr>
              <a:lnSpc>
                <a:spcPct val="90000"/>
              </a:lnSpc>
            </a:pPr>
            <a:r>
              <a:rPr lang="pl-PL" sz="2400"/>
              <a:t>Wielość podmiotów może występować:</a:t>
            </a:r>
          </a:p>
          <a:p>
            <a:pPr lvl="1">
              <a:lnSpc>
                <a:spcPct val="90000"/>
              </a:lnSpc>
            </a:pPr>
            <a:r>
              <a:rPr lang="pl-PL" sz="2000"/>
              <a:t>Od chwili powstania zobowiązania</a:t>
            </a:r>
          </a:p>
          <a:p>
            <a:pPr lvl="1">
              <a:lnSpc>
                <a:spcPct val="90000"/>
              </a:lnSpc>
            </a:pPr>
            <a:r>
              <a:rPr lang="pl-PL" sz="2000"/>
              <a:t>Po jego powstaniu</a:t>
            </a:r>
          </a:p>
          <a:p>
            <a:pPr>
              <a:lnSpc>
                <a:spcPct val="90000"/>
              </a:lnSpc>
            </a:pPr>
            <a:r>
              <a:rPr lang="pl-PL" sz="2400"/>
              <a:t>Wielość dłużników lub wierzycieli wpływa na treść stosunku obligacyjnego.</a:t>
            </a:r>
          </a:p>
          <a:p>
            <a:pPr>
              <a:lnSpc>
                <a:spcPct val="90000"/>
              </a:lnSpc>
            </a:pPr>
            <a:r>
              <a:rPr lang="pl-PL" sz="2400"/>
              <a:t>Z zagadnieniem tym wiążą się następujące instytucje:</a:t>
            </a:r>
          </a:p>
          <a:p>
            <a:pPr lvl="1">
              <a:lnSpc>
                <a:spcPct val="90000"/>
              </a:lnSpc>
            </a:pPr>
            <a:r>
              <a:rPr lang="pl-PL" sz="2000"/>
              <a:t>Zobowiązania podzielne i niepodzielne</a:t>
            </a:r>
          </a:p>
          <a:p>
            <a:pPr lvl="1">
              <a:lnSpc>
                <a:spcPct val="90000"/>
              </a:lnSpc>
            </a:pPr>
            <a:r>
              <a:rPr lang="pl-PL" sz="2000"/>
              <a:t>Solidarność zobowiązań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Zobowiązanie solidarne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sz="2800"/>
              <a:t>Zobowiązania solidarne to te, w których w razie wystąpienia wielości podmiotów, ustawodawca wprowadza szczególne zasady dotyczące sposobu spełnienia i odbioru świadczenia.</a:t>
            </a:r>
          </a:p>
          <a:p>
            <a:pPr>
              <a:lnSpc>
                <a:spcPct val="80000"/>
              </a:lnSpc>
            </a:pPr>
            <a:r>
              <a:rPr lang="pl-PL" sz="2800"/>
              <a:t>Źródłem solidarności może być:</a:t>
            </a:r>
          </a:p>
          <a:p>
            <a:pPr lvl="1">
              <a:lnSpc>
                <a:spcPct val="80000"/>
              </a:lnSpc>
            </a:pPr>
            <a:r>
              <a:rPr lang="pl-PL" sz="2400"/>
              <a:t>Czynność prawna</a:t>
            </a:r>
          </a:p>
          <a:p>
            <a:pPr lvl="1">
              <a:lnSpc>
                <a:spcPct val="80000"/>
              </a:lnSpc>
            </a:pPr>
            <a:r>
              <a:rPr lang="pl-PL" sz="2400"/>
              <a:t>Przepis prawa (np. art. 441 par. 1 KC, 370 KC)</a:t>
            </a:r>
          </a:p>
          <a:p>
            <a:pPr lvl="1">
              <a:lnSpc>
                <a:spcPct val="80000"/>
              </a:lnSpc>
            </a:pPr>
            <a:r>
              <a:rPr lang="pl-PL" sz="2400" u="sng"/>
              <a:t>Solidarności nie domniemywa się!</a:t>
            </a:r>
          </a:p>
          <a:p>
            <a:pPr>
              <a:lnSpc>
                <a:spcPct val="80000"/>
              </a:lnSpc>
            </a:pPr>
            <a:r>
              <a:rPr lang="pl-PL" sz="2800"/>
              <a:t>Istotą solidarności jest umocnienie pozycji wierzyciela. </a:t>
            </a:r>
          </a:p>
          <a:p>
            <a:pPr>
              <a:lnSpc>
                <a:spcPct val="80000"/>
              </a:lnSpc>
            </a:pPr>
            <a:endParaRPr lang="pl-PL" sz="280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pl-PL" sz="240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pl-PL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57200"/>
            <a:ext cx="8218487" cy="1100138"/>
          </a:xfrm>
        </p:spPr>
        <p:txBody>
          <a:bodyPr/>
          <a:lstStyle/>
          <a:p>
            <a:r>
              <a:rPr lang="pl-PL" sz="2800"/>
              <a:t>Solidarność bierna – solidarność dłużników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362950" cy="5184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000"/>
              <a:t>Art. 366 par. 1 KC </a:t>
            </a:r>
          </a:p>
          <a:p>
            <a:pPr>
              <a:lnSpc>
                <a:spcPct val="80000"/>
              </a:lnSpc>
            </a:pPr>
            <a:r>
              <a:rPr lang="pl-PL" sz="2000"/>
              <a:t>Cechy:</a:t>
            </a:r>
          </a:p>
          <a:p>
            <a:pPr lvl="1">
              <a:lnSpc>
                <a:spcPct val="80000"/>
              </a:lnSpc>
            </a:pPr>
            <a:r>
              <a:rPr lang="pl-PL" sz="1800"/>
              <a:t>Po stronie zobowiązaniowej występuje kilka podmiotów (kilku dłużników)</a:t>
            </a:r>
          </a:p>
          <a:p>
            <a:pPr lvl="1">
              <a:lnSpc>
                <a:spcPct val="80000"/>
              </a:lnSpc>
            </a:pPr>
            <a:r>
              <a:rPr lang="pl-PL" sz="1800"/>
              <a:t>Wierzycielowi przysługuje wierzytelność o spełnienie jednego świadczenia</a:t>
            </a:r>
          </a:p>
          <a:p>
            <a:pPr lvl="1">
              <a:lnSpc>
                <a:spcPct val="80000"/>
              </a:lnSpc>
            </a:pPr>
            <a:r>
              <a:rPr lang="pl-PL" sz="1800"/>
              <a:t>Spełnienie świadczenia w całości przez któregokolwiek z dłużników prowadzi do wygaśnięcia zobowiązania</a:t>
            </a:r>
          </a:p>
          <a:p>
            <a:pPr lvl="1">
              <a:lnSpc>
                <a:spcPct val="80000"/>
              </a:lnSpc>
            </a:pPr>
            <a:r>
              <a:rPr lang="pl-PL" sz="1800"/>
              <a:t>Dłużnicy pozostają solidarni aż do zupełnego zaspokojenia wierzyciela</a:t>
            </a:r>
          </a:p>
          <a:p>
            <a:pPr lvl="1">
              <a:lnSpc>
                <a:spcPct val="80000"/>
              </a:lnSpc>
            </a:pPr>
            <a:r>
              <a:rPr lang="pl-PL" sz="1800"/>
              <a:t>W razie spełnienia świadczenia przez jednego z dłużników solidarnych może on żądać zwrotu od pozostałych współdłużników (regres)</a:t>
            </a:r>
          </a:p>
          <a:p>
            <a:pPr lvl="1">
              <a:lnSpc>
                <a:spcPct val="80000"/>
              </a:lnSpc>
            </a:pPr>
            <a:r>
              <a:rPr lang="pl-PL" sz="1800"/>
              <a:t>Ryzyko niewypłacalności jednego z dłużników ponoszą pozostali współdłużnicy, część przypadająca na dłużnika niewypłacalnego rozkłada się pomiędzy pozostałych współdłużników </a:t>
            </a:r>
          </a:p>
          <a:p>
            <a:pPr>
              <a:lnSpc>
                <a:spcPct val="80000"/>
              </a:lnSpc>
            </a:pPr>
            <a:r>
              <a:rPr lang="pl-PL" sz="2000"/>
              <a:t>Działanie lub zaniechanie jednego z dłużników solidarnych nie mogą szkodzić pozostałym współdłużnikom</a:t>
            </a:r>
          </a:p>
          <a:p>
            <a:pPr>
              <a:lnSpc>
                <a:spcPct val="80000"/>
              </a:lnSpc>
            </a:pPr>
            <a:r>
              <a:rPr lang="pl-PL" sz="2000"/>
              <a:t>W razie sporu między wierzycielem a dłużnikami solidarnymi dłużnicy mogą podnosić :</a:t>
            </a:r>
          </a:p>
          <a:p>
            <a:pPr lvl="1">
              <a:lnSpc>
                <a:spcPct val="80000"/>
              </a:lnSpc>
            </a:pPr>
            <a:r>
              <a:rPr lang="pl-PL" sz="1800"/>
              <a:t>Zarzuty osobiste</a:t>
            </a:r>
          </a:p>
          <a:p>
            <a:pPr lvl="1">
              <a:lnSpc>
                <a:spcPct val="80000"/>
              </a:lnSpc>
            </a:pPr>
            <a:r>
              <a:rPr lang="pl-PL" sz="1800"/>
              <a:t>Zarzuty wspólne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57200"/>
            <a:ext cx="8291512" cy="1100138"/>
          </a:xfrm>
        </p:spPr>
        <p:txBody>
          <a:bodyPr/>
          <a:lstStyle/>
          <a:p>
            <a:r>
              <a:rPr lang="pl-PL" sz="2800"/>
              <a:t>Solidarność czynna – solidarność wierzycieli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362950" cy="5327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1800"/>
              <a:t>Art. 367 KC</a:t>
            </a:r>
          </a:p>
          <a:p>
            <a:pPr>
              <a:lnSpc>
                <a:spcPct val="80000"/>
              </a:lnSpc>
            </a:pPr>
            <a:r>
              <a:rPr lang="pl-PL" sz="1800"/>
              <a:t>Solidarność czynna może powstać wyłącznie na podstawie czynności prawnej, nigdy ex lege</a:t>
            </a:r>
          </a:p>
          <a:p>
            <a:pPr>
              <a:lnSpc>
                <a:spcPct val="80000"/>
              </a:lnSpc>
            </a:pPr>
            <a:r>
              <a:rPr lang="pl-PL" sz="1800"/>
              <a:t>Cechy:</a:t>
            </a:r>
          </a:p>
          <a:p>
            <a:pPr lvl="1">
              <a:lnSpc>
                <a:spcPct val="80000"/>
              </a:lnSpc>
            </a:pPr>
            <a:r>
              <a:rPr lang="pl-PL" sz="1600"/>
              <a:t>Po stronie uprawnionej występuje kilka podmiotów (kilku wierzycieli)</a:t>
            </a:r>
          </a:p>
          <a:p>
            <a:pPr lvl="1">
              <a:lnSpc>
                <a:spcPct val="80000"/>
              </a:lnSpc>
            </a:pPr>
            <a:r>
              <a:rPr lang="pl-PL" sz="1600"/>
              <a:t>Dłużnik jest zobowiązany tylko do 1 świadczenia</a:t>
            </a:r>
          </a:p>
          <a:p>
            <a:pPr lvl="1">
              <a:lnSpc>
                <a:spcPct val="80000"/>
              </a:lnSpc>
            </a:pPr>
            <a:r>
              <a:rPr lang="pl-PL" sz="1600"/>
              <a:t>Co do zasady dłużnik może spełnić świadczenie według swojego wyboru do rąk któregokolwiek z wierzycieli solidarnych; jeśli jednak jeden z wierzycieli wytoczył powództwo, to dłużnik powinien świadczyć do jego rąk</a:t>
            </a:r>
          </a:p>
          <a:p>
            <a:pPr lvl="1">
              <a:lnSpc>
                <a:spcPct val="80000"/>
              </a:lnSpc>
            </a:pPr>
            <a:r>
              <a:rPr lang="pl-PL" sz="1600"/>
              <a:t>Spełnienie świadczenia do rąk któregokolwiek z wierzycieli prowadzi do wygaśnięcia zobowiąznia </a:t>
            </a:r>
          </a:p>
          <a:p>
            <a:pPr lvl="1">
              <a:lnSpc>
                <a:spcPct val="80000"/>
              </a:lnSpc>
            </a:pPr>
            <a:r>
              <a:rPr lang="pl-PL" sz="1600"/>
              <a:t>W razie spełnienia świadczenia do rąk jednego z wierzycieli treści stosunku prawnego między współwierzycielami rozstrzyga o tym, czy i w jakich częściach jest on odpowiedzialny wobec współwierzycieli; jeśli z treści stosunku nie wynika nic innego to wierzyciel który przyjął świadczenie jest odpowiedzialny w częściach równych.</a:t>
            </a:r>
          </a:p>
          <a:p>
            <a:pPr>
              <a:lnSpc>
                <a:spcPct val="80000"/>
              </a:lnSpc>
            </a:pPr>
            <a:r>
              <a:rPr lang="pl-PL" sz="1800"/>
              <a:t>Zwłoka dłużnika, przerwanie lub zawieszenie biegu przedawnienia względem jednego z wierzycieli solidarnych skutkuje względem pozostałych współwierzycieli (nie skutkują wobec pozostałych współwierzycieli, takie działania jednego wierzyciela, które pogarszają jego sytuację prawną wobec pozostałych np.. Zawarcie ugody z dłużnikiem, rozłożenie świadczenia na raty).</a:t>
            </a:r>
          </a:p>
          <a:p>
            <a:pPr>
              <a:lnSpc>
                <a:spcPct val="80000"/>
              </a:lnSpc>
            </a:pPr>
            <a:endParaRPr lang="pl-PL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/>
              <a:t>Odpowiedzialność in solidum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435975" cy="48244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/>
              <a:t>Solidarność nieprawidłowa</a:t>
            </a:r>
          </a:p>
          <a:p>
            <a:pPr>
              <a:lnSpc>
                <a:spcPct val="90000"/>
              </a:lnSpc>
            </a:pPr>
            <a:r>
              <a:rPr lang="pl-PL" sz="2400"/>
              <a:t>Kliku dłużników ma obowiązek spełnienia identycznego świadczenia na rzecz tego samego wierzyciela.</a:t>
            </a:r>
          </a:p>
          <a:p>
            <a:pPr>
              <a:lnSpc>
                <a:spcPct val="90000"/>
              </a:lnSpc>
            </a:pPr>
            <a:r>
              <a:rPr lang="pl-PL" sz="2400"/>
              <a:t>Obowiązki tych dłużników wynikają </a:t>
            </a:r>
            <a:r>
              <a:rPr lang="pl-PL" sz="2400" u="sng"/>
              <a:t>z różnych tytułów prawnych</a:t>
            </a:r>
            <a:r>
              <a:rPr lang="pl-PL" sz="2400"/>
              <a:t>, a ustawa ani czynność prawna nie zastrzega między nimi solidarności.</a:t>
            </a:r>
          </a:p>
          <a:p>
            <a:pPr>
              <a:lnSpc>
                <a:spcPct val="90000"/>
              </a:lnSpc>
            </a:pPr>
            <a:r>
              <a:rPr lang="pl-PL" sz="2400"/>
              <a:t>Każdy z dłużników odpowiada za całość świadczenia.</a:t>
            </a:r>
          </a:p>
          <a:p>
            <a:pPr>
              <a:lnSpc>
                <a:spcPct val="90000"/>
              </a:lnSpc>
            </a:pPr>
            <a:r>
              <a:rPr lang="pl-PL" sz="2400"/>
              <a:t>Wierzyciel może żądać całości lub części świadczenia od każdego z dłużników.</a:t>
            </a:r>
          </a:p>
          <a:p>
            <a:pPr>
              <a:lnSpc>
                <a:spcPct val="90000"/>
              </a:lnSpc>
            </a:pPr>
            <a:r>
              <a:rPr lang="pl-PL" sz="2400"/>
              <a:t>Spełnienie świadczenia przez któregokolwiek z dłużników zwalnia pozostałych.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000" name="Organization Chart 8"/>
          <p:cNvGraphicFramePr>
            <a:graphicFrameLocks/>
          </p:cNvGraphicFramePr>
          <p:nvPr>
            <p:ph type="dgm" idx="1"/>
          </p:nvPr>
        </p:nvGraphicFramePr>
        <p:xfrm>
          <a:off x="442913" y="1341438"/>
          <a:ext cx="8208962" cy="4454525"/>
        </p:xfrm>
        <a:graphic>
          <a:graphicData uri="http://schemas.openxmlformats.org/drawingml/2006/compatibility">
            <com:legacyDrawing xmlns:com="http://schemas.openxmlformats.org/drawingml/2006/compatibility" spid="_x0000_s8500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85000" grpId="0"/>
      <p:bldDgm spid="8500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Elementy stosunku prawnego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sz="2800"/>
              <a:t>Podmiot </a:t>
            </a:r>
          </a:p>
          <a:p>
            <a:pPr lvl="1">
              <a:lnSpc>
                <a:spcPct val="80000"/>
              </a:lnSpc>
            </a:pPr>
            <a:r>
              <a:rPr lang="pl-PL" sz="2400"/>
              <a:t>Wyznaczają przede wszystkim hipotezy norm prawnych </a:t>
            </a:r>
          </a:p>
          <a:p>
            <a:pPr lvl="1">
              <a:lnSpc>
                <a:spcPct val="80000"/>
              </a:lnSpc>
            </a:pPr>
            <a:r>
              <a:rPr lang="pl-PL" sz="2400"/>
              <a:t>W zależności od gałęzi prawa i rodzaju stosunku prawnego, istnieją różne typy podmiotowości prawnej.</a:t>
            </a:r>
          </a:p>
          <a:p>
            <a:pPr>
              <a:lnSpc>
                <a:spcPct val="80000"/>
              </a:lnSpc>
            </a:pPr>
            <a:r>
              <a:rPr lang="pl-PL" sz="2800"/>
              <a:t>Przedmiot</a:t>
            </a:r>
          </a:p>
          <a:p>
            <a:pPr lvl="1">
              <a:lnSpc>
                <a:spcPct val="80000"/>
              </a:lnSpc>
            </a:pPr>
            <a:r>
              <a:rPr lang="pl-PL" sz="2400"/>
              <a:t>Określone w treści normy prawnej zachowanie się jej adresata</a:t>
            </a:r>
          </a:p>
          <a:p>
            <a:pPr>
              <a:lnSpc>
                <a:spcPct val="80000"/>
              </a:lnSpc>
            </a:pPr>
            <a:r>
              <a:rPr lang="pl-PL" sz="2800"/>
              <a:t>Treść </a:t>
            </a:r>
          </a:p>
          <a:p>
            <a:pPr lvl="1">
              <a:lnSpc>
                <a:spcPct val="80000"/>
              </a:lnSpc>
            </a:pPr>
            <a:r>
              <a:rPr lang="pl-PL" sz="2400"/>
              <a:t>Zakres praw i obowiązków</a:t>
            </a:r>
          </a:p>
          <a:p>
            <a:pPr>
              <a:lnSpc>
                <a:spcPct val="80000"/>
              </a:lnSpc>
            </a:pPr>
            <a:endParaRPr lang="pl-PL" sz="2800"/>
          </a:p>
          <a:p>
            <a:pPr lvl="1">
              <a:lnSpc>
                <a:spcPct val="80000"/>
              </a:lnSpc>
            </a:pPr>
            <a:endParaRPr lang="pl-PL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Stosunek cywilnoprawny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3716338"/>
            <a:ext cx="3956050" cy="26558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2400" b="1"/>
              <a:t>Równorzędność stron:</a:t>
            </a:r>
          </a:p>
          <a:p>
            <a:pPr>
              <a:lnSpc>
                <a:spcPct val="90000"/>
              </a:lnSpc>
              <a:buFont typeface="Wingdings" pitchFamily="2" charset="2"/>
              <a:buChar char="à"/>
            </a:pPr>
            <a:r>
              <a:rPr lang="pl-PL" sz="2400"/>
              <a:t>Żaden z podmiotów nie jest podporządkowany drugiemu</a:t>
            </a:r>
          </a:p>
          <a:p>
            <a:pPr>
              <a:lnSpc>
                <a:spcPct val="90000"/>
              </a:lnSpc>
              <a:buFont typeface="Wingdings" pitchFamily="2" charset="2"/>
              <a:buChar char="à"/>
            </a:pPr>
            <a:r>
              <a:rPr lang="pl-PL" sz="2400"/>
              <a:t>Równorzędność formalna</a:t>
            </a:r>
          </a:p>
          <a:p>
            <a:pPr>
              <a:lnSpc>
                <a:spcPct val="90000"/>
              </a:lnSpc>
              <a:buFont typeface="Wingdings" pitchFamily="2" charset="2"/>
              <a:buChar char="à"/>
            </a:pPr>
            <a:endParaRPr lang="pl-PL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2400"/>
          </a:p>
        </p:txBody>
      </p:sp>
      <p:sp>
        <p:nvSpPr>
          <p:cNvPr id="90127" name="Rectangle 15"/>
          <p:cNvSpPr>
            <a:spLocks noGrp="1" noChangeArrowheads="1"/>
          </p:cNvSpPr>
          <p:nvPr>
            <p:ph type="body" sz="half" idx="2"/>
          </p:nvPr>
        </p:nvSpPr>
        <p:spPr>
          <a:xfrm>
            <a:off x="4787900" y="3789363"/>
            <a:ext cx="3898900" cy="25828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2400" b="1">
                <a:sym typeface="Wingdings" pitchFamily="2" charset="2"/>
              </a:rPr>
              <a:t>Autonomia woli stron</a:t>
            </a:r>
            <a:r>
              <a:rPr lang="pl-PL" sz="2400">
                <a:sym typeface="Wingdings" pitchFamily="2" charset="2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Char char="à"/>
            </a:pPr>
            <a:r>
              <a:rPr lang="pl-PL" sz="2400"/>
              <a:t>Brak bezpośredniego przymusu państwowego</a:t>
            </a:r>
          </a:p>
          <a:p>
            <a:pPr>
              <a:lnSpc>
                <a:spcPct val="90000"/>
              </a:lnSpc>
              <a:buFont typeface="Wingdings" pitchFamily="2" charset="2"/>
              <a:buChar char="à"/>
            </a:pPr>
            <a:r>
              <a:rPr lang="pl-PL" sz="2400"/>
              <a:t>Możliwość swobodnego kształtowania treści stosunków cywilnoprawnych</a:t>
            </a:r>
          </a:p>
        </p:txBody>
      </p:sp>
      <p:sp>
        <p:nvSpPr>
          <p:cNvPr id="90128" name="Rectangle 16"/>
          <p:cNvSpPr>
            <a:spLocks noChangeArrowheads="1"/>
          </p:cNvSpPr>
          <p:nvPr/>
        </p:nvSpPr>
        <p:spPr bwMode="auto">
          <a:xfrm>
            <a:off x="539750" y="1484313"/>
            <a:ext cx="8064500" cy="211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pl-PL" sz="2000"/>
              <a:t> </a:t>
            </a:r>
            <a:r>
              <a:rPr lang="pl-PL" sz="2200"/>
              <a:t>Stosunek prawny wyznaczony przez normy prawa cywilnego </a:t>
            </a:r>
          </a:p>
          <a:p>
            <a:pPr>
              <a:buFontTx/>
              <a:buChar char="•"/>
            </a:pPr>
            <a:r>
              <a:rPr lang="pl-PL" sz="2200"/>
              <a:t> Podstawa wyróżnienia:</a:t>
            </a:r>
          </a:p>
          <a:p>
            <a:endParaRPr lang="pl-PL" sz="2200"/>
          </a:p>
          <a:p>
            <a:pPr algn="ctr"/>
            <a:r>
              <a:rPr lang="pl-PL" sz="2400" b="1"/>
              <a:t>METODA REGULACJI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pl-PL" sz="2400">
                <a:sym typeface="Wingdings" pitchFamily="2" charset="2"/>
              </a:rPr>
              <a:t>uznanie równorzędnej względem siebie i autonomicznej pozycji podmiotów prawa cywilnego</a:t>
            </a:r>
            <a:endParaRPr lang="pl-PL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0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0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0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0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0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0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90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90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258" name="Organization Chart 2"/>
          <p:cNvGraphicFramePr>
            <a:graphicFrameLocks/>
          </p:cNvGraphicFramePr>
          <p:nvPr>
            <p:ph type="dgm" idx="1"/>
          </p:nvPr>
        </p:nvGraphicFramePr>
        <p:xfrm>
          <a:off x="442913" y="1341438"/>
          <a:ext cx="8208962" cy="4454525"/>
        </p:xfrm>
        <a:graphic>
          <a:graphicData uri="http://schemas.openxmlformats.org/drawingml/2006/compatibility">
            <com:legacyDrawing xmlns:com="http://schemas.openxmlformats.org/drawingml/2006/compatibility" spid="_x0000_s9625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/>
              <a:t>Treść stosunku cywilnoprawnego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/>
              <a:t>Elementami treści stosunku cywilnoprawnego są wynikające z normy prawnej:</a:t>
            </a:r>
          </a:p>
          <a:p>
            <a:pPr lvl="1">
              <a:lnSpc>
                <a:spcPct val="90000"/>
              </a:lnSpc>
            </a:pPr>
            <a:r>
              <a:rPr lang="pl-PL"/>
              <a:t> z jednej strony: </a:t>
            </a:r>
            <a:r>
              <a:rPr lang="pl-PL" b="1" u="sng"/>
              <a:t>uprawnienia </a:t>
            </a:r>
            <a:r>
              <a:rPr lang="pl-PL"/>
              <a:t>(roszczenia, uprawnienia kształtujące, zarzuty)</a:t>
            </a:r>
          </a:p>
          <a:p>
            <a:pPr lvl="1">
              <a:lnSpc>
                <a:spcPct val="90000"/>
              </a:lnSpc>
            </a:pPr>
            <a:r>
              <a:rPr lang="pl-PL"/>
              <a:t>z drugiej strony:</a:t>
            </a:r>
            <a:r>
              <a:rPr lang="pl-PL" b="1" u="sng"/>
              <a:t> obowiązki</a:t>
            </a:r>
            <a:r>
              <a:rPr lang="pl-PL"/>
              <a:t> (jako korelat uprawnień)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pl-PL"/>
              <a:t>podmiotów tego stosunku.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Prawo podmiotowe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sz="2200"/>
              <a:t>„Sfera możności postępowania” </a:t>
            </a:r>
          </a:p>
          <a:p>
            <a:pPr>
              <a:lnSpc>
                <a:spcPct val="80000"/>
              </a:lnSpc>
            </a:pPr>
            <a:r>
              <a:rPr lang="pl-PL" sz="2200"/>
              <a:t>Jedno lub zbiór uprawnień, związanych ze sobą funkcjonalnie i stanowiących element danego typu stosunku prawnego</a:t>
            </a:r>
          </a:p>
          <a:p>
            <a:pPr>
              <a:lnSpc>
                <a:spcPct val="80000"/>
              </a:lnSpc>
            </a:pPr>
            <a:r>
              <a:rPr lang="pl-PL" sz="2200"/>
              <a:t>Wyznaczone normami prawnymi </a:t>
            </a:r>
          </a:p>
          <a:p>
            <a:pPr>
              <a:lnSpc>
                <a:spcPct val="80000"/>
              </a:lnSpc>
            </a:pPr>
            <a:r>
              <a:rPr lang="pl-PL" sz="2200"/>
              <a:t>Służy ochronie interesów podmiotów prawa cywilnego </a:t>
            </a:r>
          </a:p>
          <a:p>
            <a:pPr>
              <a:lnSpc>
                <a:spcPct val="80000"/>
              </a:lnSpc>
            </a:pPr>
            <a:r>
              <a:rPr lang="pl-PL" sz="2200"/>
              <a:t>Wolność zachowań podmiotu uprawnionego </a:t>
            </a:r>
          </a:p>
          <a:p>
            <a:pPr>
              <a:lnSpc>
                <a:spcPct val="80000"/>
              </a:lnSpc>
            </a:pPr>
            <a:r>
              <a:rPr lang="pl-PL" sz="2200"/>
              <a:t>Kompetencje do żądania od właściwego organu państwowego ochrony, aby przymusem doprowadził do zrealizowania sprzężonych z prawem podmiotowym obowiązków</a:t>
            </a:r>
          </a:p>
          <a:p>
            <a:pPr>
              <a:lnSpc>
                <a:spcPct val="80000"/>
              </a:lnSpc>
            </a:pPr>
            <a:r>
              <a:rPr lang="pl-PL" sz="2200"/>
              <a:t>Sytuacja prawna podmiotu, na którą składają się zachowania psychofizyczne oraz konwencjonalne, z którymi zawsze sprzężone są obowiązki innego podmiotu.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</p:bldLst>
  </p:timing>
</p:sld>
</file>

<file path=ppt/theme/theme1.xml><?xml version="1.0" encoding="utf-8"?>
<a:theme xmlns:a="http://schemas.openxmlformats.org/drawingml/2006/main" name="Piksel">
  <a:themeElements>
    <a:clrScheme name="Piks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ks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ks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1049</TotalTime>
  <Words>1987</Words>
  <Application>Microsoft Office PowerPoint</Application>
  <PresentationFormat>Pokaz na ekranie (4:3)</PresentationFormat>
  <Paragraphs>325</Paragraphs>
  <Slides>34</Slides>
  <Notes>34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40" baseType="lpstr">
      <vt:lpstr>Arial</vt:lpstr>
      <vt:lpstr>Times New Roman</vt:lpstr>
      <vt:lpstr>Wingdings</vt:lpstr>
      <vt:lpstr>Arial Black</vt:lpstr>
      <vt:lpstr>Arial Narrow</vt:lpstr>
      <vt:lpstr>Piksel</vt:lpstr>
      <vt:lpstr>PRAWO ZOBOWIĄZAŃ</vt:lpstr>
      <vt:lpstr>Wprowadzenie</vt:lpstr>
      <vt:lpstr>Stosunek prawny</vt:lpstr>
      <vt:lpstr>Slajd 4</vt:lpstr>
      <vt:lpstr>Elementy stosunku prawnego</vt:lpstr>
      <vt:lpstr>Stosunek cywilnoprawny</vt:lpstr>
      <vt:lpstr>Slajd 7</vt:lpstr>
      <vt:lpstr>Treść stosunku cywilnoprawnego</vt:lpstr>
      <vt:lpstr>Prawo podmiotowe</vt:lpstr>
      <vt:lpstr>Slajd 10</vt:lpstr>
      <vt:lpstr>Slajd 11</vt:lpstr>
      <vt:lpstr>ZOBOWIĄZANIE</vt:lpstr>
      <vt:lpstr>Czym jest zobowiązanie?</vt:lpstr>
      <vt:lpstr>Slajd 14</vt:lpstr>
      <vt:lpstr>Modele zobowiązania</vt:lpstr>
      <vt:lpstr>Wierzytelność</vt:lpstr>
      <vt:lpstr>Dług </vt:lpstr>
      <vt:lpstr>Dług a odpowiedzialność</vt:lpstr>
      <vt:lpstr>Powstanie stosunku zobowiązaniowego</vt:lpstr>
      <vt:lpstr>Świadczenie</vt:lpstr>
      <vt:lpstr>Pojęcie</vt:lpstr>
      <vt:lpstr>Treść świadczenia</vt:lpstr>
      <vt:lpstr>Zobowiązanie rezultatu a zobowiązanie starannego działania</vt:lpstr>
      <vt:lpstr>Zobowiązanie przemienne</vt:lpstr>
      <vt:lpstr>Świadczenie z upoważnieniem przemiennym</vt:lpstr>
      <vt:lpstr>Rodzaje świadczeń</vt:lpstr>
      <vt:lpstr>Rodzaje świadczeń II</vt:lpstr>
      <vt:lpstr>Rodzaje świadczeń III</vt:lpstr>
      <vt:lpstr>Wielość dłużników i wierzycieli</vt:lpstr>
      <vt:lpstr>Uwagi ogólne</vt:lpstr>
      <vt:lpstr>Zobowiązanie solidarne</vt:lpstr>
      <vt:lpstr>Solidarność bierna – solidarność dłużników</vt:lpstr>
      <vt:lpstr>Solidarność czynna – solidarność wierzycieli</vt:lpstr>
      <vt:lpstr>Odpowiedzialność in solidum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ZOBOWIĄZAŃ</dc:title>
  <dc:creator>Odbiorca</dc:creator>
  <cp:lastModifiedBy>Najna</cp:lastModifiedBy>
  <cp:revision>29</cp:revision>
  <dcterms:created xsi:type="dcterms:W3CDTF">2012-11-15T12:30:12Z</dcterms:created>
  <dcterms:modified xsi:type="dcterms:W3CDTF">2014-11-05T07:46:08Z</dcterms:modified>
</cp:coreProperties>
</file>