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PRAWOMOCNOŚĆ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89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Prawomocność formalna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-&gt; art. 363 k.p.c. – orzeczenie staje się prawomocne formalnie, jeżeli nie przysługuje co do niego środek odwoławczy lub inny środek zaskarżenia,  </a:t>
            </a:r>
            <a:r>
              <a:rPr lang="pl-PL" b="1" u="sng" dirty="0" smtClean="0"/>
              <a:t>w takim wypadku orzeczenie staje się prawomocne w dacie jego wydania</a:t>
            </a:r>
          </a:p>
          <a:p>
            <a:pPr marL="0" indent="0" algn="just">
              <a:buNone/>
            </a:pPr>
            <a:r>
              <a:rPr lang="pl-PL" dirty="0" smtClean="0"/>
              <a:t>-&gt; orzeczenia zaskarżalne będą prawomocne </a:t>
            </a:r>
            <a:r>
              <a:rPr lang="pl-PL" b="1" u="sng" dirty="0" smtClean="0"/>
              <a:t>z upływem terminu do wniesienia środka zaskarżenia, w sytuacji, w której strona w ogóle takiego środka  nie składała lub uchybiła terminowi jego wniesienia</a:t>
            </a:r>
          </a:p>
          <a:p>
            <a:pPr marL="0" indent="0" algn="just">
              <a:buNone/>
            </a:pPr>
            <a:r>
              <a:rPr lang="pl-PL" b="1" u="sng" dirty="0" smtClean="0"/>
              <a:t>-&gt; jeżeli strona </a:t>
            </a:r>
            <a:r>
              <a:rPr lang="pl-PL" b="1" u="sng" dirty="0" err="1" smtClean="0"/>
              <a:t>wniesienisktecznie</a:t>
            </a:r>
            <a:r>
              <a:rPr lang="pl-PL" b="1" u="sng" dirty="0" smtClean="0"/>
              <a:t> środek zaskarżenia, zaskarżone orzeczenie uprawomocnia się w dacie wydania przez sąd II instancji orzeczenia utrzymującego w mocy zaskarżone orzeczenie lub orzeczenia </a:t>
            </a:r>
            <a:r>
              <a:rPr lang="pl-PL" b="1" u="sng" dirty="0" err="1" smtClean="0"/>
              <a:t>reformatoryjnego</a:t>
            </a:r>
            <a:endParaRPr lang="pl-PL" b="1" u="sng" dirty="0" smtClean="0"/>
          </a:p>
          <a:p>
            <a:pPr marL="0" indent="0" algn="just">
              <a:buNone/>
            </a:pPr>
            <a:endParaRPr lang="pl-PL" b="1" u="sng" dirty="0" smtClean="0"/>
          </a:p>
          <a:p>
            <a:pPr marL="0" indent="0">
              <a:buNone/>
            </a:pPr>
            <a:r>
              <a:rPr lang="pl-PL" b="1" u="sng" dirty="0" smtClean="0"/>
              <a:t> 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xmlns="" val="29073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Orzeczenie staje się prawomocne także w przypadku:</a:t>
            </a:r>
          </a:p>
          <a:p>
            <a:pPr marL="0" indent="0">
              <a:buNone/>
            </a:pPr>
            <a:r>
              <a:rPr lang="pl-PL" dirty="0" smtClean="0"/>
              <a:t>-&gt; zrzeczenia się prawa do wniesienia apelacji w postępowaniu uproszczonym (datą uprawomocnienia się będzie data wydania wyroku)</a:t>
            </a:r>
          </a:p>
          <a:p>
            <a:pPr marL="0" indent="0">
              <a:buNone/>
            </a:pPr>
            <a:r>
              <a:rPr lang="pl-PL" dirty="0" smtClean="0"/>
              <a:t>-&gt; w przypadku skutecznego cofnięcia środka zaskarżenia (datą uprawomocnienia będzie data umorzenia postępowania)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386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Prawomocność materialna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SKUTEK POZYTYWNY</a:t>
            </a:r>
          </a:p>
          <a:p>
            <a:pPr marL="0" indent="0" algn="just">
              <a:buNone/>
            </a:pPr>
            <a:r>
              <a:rPr lang="pl-PL" dirty="0"/>
              <a:t>Pozytywnym skutkiem prawomocności jest związanie prawomocnym orzeczeniem: sądu, który je wydał, innych sądów, organów państwowych, stron, innych osób w przypadkach wskazanych w kodeksie postępowania cywilnego (tzw. prawomocność rozszerzona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r>
              <a:rPr lang="pl-PL" dirty="0" smtClean="0"/>
              <a:t>SKUTEK NEGATYWNY</a:t>
            </a:r>
          </a:p>
          <a:p>
            <a:pPr marL="0" indent="0" algn="just">
              <a:buNone/>
            </a:pPr>
            <a:r>
              <a:rPr lang="pl-PL" dirty="0"/>
              <a:t>Skutek negatywny prawomocności polega na tym, że prawomocne orzeczenie sądu, zawierające rozstrzygnięcie merytoryczne, korzysta z tzw. powagi rzeczy osądzonej, co wyklucza ponowne postępowanie w tej samej sprawie pomiędzy tymi samymi podmiotami.</a:t>
            </a:r>
          </a:p>
        </p:txBody>
      </p:sp>
    </p:spTree>
    <p:extLst>
      <p:ext uri="{BB962C8B-B14F-4D97-AF65-F5344CB8AC3E}">
        <p14:creationId xmlns:p14="http://schemas.microsoft.com/office/powerpoint/2010/main" xmlns="" val="41339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PRAWOMOCNOŚĆ ROZSZERZONA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Kodeks postępowania cywilnego przewiduje rozszerzoną prawomocność  odnośnie wyroków wydawanych w sprawach małżeńskich, z wyjątkiem części orzekającej:</a:t>
            </a:r>
          </a:p>
          <a:p>
            <a:pPr>
              <a:buFontTx/>
              <a:buChar char="-"/>
            </a:pPr>
            <a:r>
              <a:rPr lang="pl-PL" dirty="0" smtClean="0"/>
              <a:t>O prawach i roszczeniach majątkowych poszukiwanych łącznie z prawami niemajątkowymi </a:t>
            </a:r>
          </a:p>
          <a:p>
            <a:pPr>
              <a:buFontTx/>
              <a:buChar char="-"/>
            </a:pPr>
            <a:r>
              <a:rPr lang="pl-PL" dirty="0" smtClean="0"/>
              <a:t>W sprawach między rodzicami a dziećmi</a:t>
            </a:r>
          </a:p>
          <a:p>
            <a:pPr>
              <a:buFontTx/>
              <a:buChar char="-"/>
            </a:pPr>
            <a:r>
              <a:rPr lang="pl-PL" dirty="0" smtClean="0"/>
              <a:t>W sprawach o ustanowienie rozdzielności majątkowej między małżonkami</a:t>
            </a:r>
          </a:p>
          <a:p>
            <a:pPr>
              <a:buFontTx/>
              <a:buChar char="-"/>
            </a:pPr>
            <a:r>
              <a:rPr lang="pl-PL" smtClean="0"/>
              <a:t>W sprawach </a:t>
            </a:r>
            <a:r>
              <a:rPr lang="pl-PL" dirty="0" smtClean="0"/>
              <a:t>o uznanie postanowień wzorca umowy za niedozwolone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69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Powaga rzeczy osądzonej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Poza wyrokami, z powagi rzeczy osądzonej korzystają także inne orzeczenia merytoryczne, w tym nakaz zapłaty i postanowienia co do istoty sprawy wydawane w postępowaniu nieprocesowym.</a:t>
            </a:r>
          </a:p>
          <a:p>
            <a:r>
              <a:rPr lang="pl-PL" dirty="0" smtClean="0"/>
              <a:t>Z powagi rzeczy osądzonej nie korzysta ugoda sądowa, ani ugoda zawarta przed mediatorem, zatwierdzona następnie przez sąd. </a:t>
            </a:r>
          </a:p>
          <a:p>
            <a:r>
              <a:rPr lang="pl-PL" dirty="0" smtClean="0"/>
              <a:t>SN dopuszcza możliwość wygaśnięcia powagi rzeczy osądzonej, zwłaszcza wyroków oddalających powództwo, które miałaby nastąpić wskutek zmiany okoliczności  faktycznych stanowiących podstawę faktyczna w chwili wyrokowania ( wyrok SN z dnia 21.04 2015r., IIPK 147/14)</a:t>
            </a:r>
          </a:p>
          <a:p>
            <a:r>
              <a:rPr lang="pl-PL" dirty="0" smtClean="0"/>
              <a:t>Za strony uważa się także ich następców prawnych, w szczególności spadkobierców i nabywców przedmiotu sporu.</a:t>
            </a:r>
          </a:p>
          <a:p>
            <a:r>
              <a:rPr lang="pl-PL" dirty="0" smtClean="0"/>
              <a:t>Powaga rzeczy osądzonej nie rozciąga się natomiast na osoby inne niż strony postępowania , których dotyczy rozszerzona moc wiążąca prawomocnego wyroku.</a:t>
            </a:r>
          </a:p>
          <a:p>
            <a:r>
              <a:rPr lang="pl-PL" dirty="0" smtClean="0"/>
              <a:t>W sprawie z powództwa prokuratora wytoczonego na rzecz oznaczonej osoby powaga rzeczy osądzonej obejmuje podmioty, na rzecz których powództwo zostało wytoczone. </a:t>
            </a:r>
          </a:p>
          <a:p>
            <a:r>
              <a:rPr lang="pl-PL" dirty="0" smtClean="0"/>
              <a:t>W procesach, w których prokurator pozywa obie strony stosunku prawnego, powaga rzeczy osądzonej występuje również pomiędzy tymi podmiotami.</a:t>
            </a:r>
          </a:p>
          <a:p>
            <a:r>
              <a:rPr lang="pl-PL" dirty="0" smtClean="0"/>
              <a:t>Powaga rzeczy osądzonej rozciąga się również na interwenienta ubocznego samoistnego.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459</TotalTime>
  <Words>455</Words>
  <Application>Microsoft Office PowerPoint</Application>
  <PresentationFormat>Niestandardowy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Jon (sala konferencyjna)</vt:lpstr>
      <vt:lpstr>PRAWOMOCNOŚĆ</vt:lpstr>
      <vt:lpstr>Prawomocność formalna</vt:lpstr>
      <vt:lpstr>Slajd 3</vt:lpstr>
      <vt:lpstr>Prawomocność materialna</vt:lpstr>
      <vt:lpstr>PRAWOMOCNOŚĆ ROZSZERZONA</vt:lpstr>
      <vt:lpstr>Powaga rzeczy osądzonej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PRAWOMOCNOŚĆ</dc:title>
  <dc:creator>Rafał Zawiliński</dc:creator>
  <cp:lastModifiedBy>Agnieszka</cp:lastModifiedBy>
  <cp:revision>8</cp:revision>
  <dcterms:created xsi:type="dcterms:W3CDTF">2018-04-20T17:15:22Z</dcterms:created>
  <dcterms:modified xsi:type="dcterms:W3CDTF">2018-05-01T14:56:24Z</dcterms:modified>
</cp:coreProperties>
</file>