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09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07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6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4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16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10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35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273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2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78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78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rbara.zyzda@gmail.com" TargetMode="External"/><Relationship Id="rId2" Type="http://schemas.openxmlformats.org/officeDocument/2006/relationships/hyperlink" Target="mailto:barbara.zyzda@uwr.edu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30310" y="259479"/>
            <a:ext cx="9134416" cy="2985998"/>
          </a:xfrm>
        </p:spPr>
        <p:txBody>
          <a:bodyPr>
            <a:noAutofit/>
          </a:bodyPr>
          <a:lstStyle/>
          <a:p>
            <a:r>
              <a:rPr lang="pl-PL" sz="4000" b="1" dirty="0"/>
              <a:t>Organizacja i prowadzenie działalności kulturalnej - warsztaty ze stosowania prawa 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6" y="3245477"/>
            <a:ext cx="9848505" cy="1902256"/>
          </a:xfrm>
        </p:spPr>
        <p:txBody>
          <a:bodyPr>
            <a:normAutofit lnSpcReduction="10000"/>
          </a:bodyPr>
          <a:lstStyle/>
          <a:p>
            <a:r>
              <a:rPr lang="pl-PL" sz="2800" dirty="0"/>
              <a:t>						</a:t>
            </a:r>
          </a:p>
          <a:p>
            <a:r>
              <a:rPr lang="pl-PL" sz="2800" dirty="0"/>
              <a:t>						ćwiczenia 1</a:t>
            </a:r>
          </a:p>
          <a:p>
            <a:r>
              <a:rPr lang="pl-PL" sz="2800" dirty="0"/>
              <a:t>						mgr Barbara </a:t>
            </a:r>
            <a:r>
              <a:rPr lang="pl-PL" sz="2800" dirty="0" err="1"/>
              <a:t>Zyzda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8484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3639" y="609600"/>
            <a:ext cx="8810363" cy="1320800"/>
          </a:xfrm>
        </p:spPr>
        <p:txBody>
          <a:bodyPr/>
          <a:lstStyle/>
          <a:p>
            <a:r>
              <a:rPr lang="pl-PL" b="1" dirty="0"/>
              <a:t>					KONSULTACJE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5100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/>
              <a:t>Konsutacje</a:t>
            </a:r>
            <a:r>
              <a:rPr lang="pl-PL" sz="2400" dirty="0"/>
              <a:t> w semestrze letnim 2017/2018 odbywają się w sali 502 w bud. A w każdy piątek w godz. 14.15-15.15, a ponadto:</a:t>
            </a:r>
            <a:br>
              <a:rPr lang="pl-PL" sz="2400" dirty="0"/>
            </a:br>
            <a:r>
              <a:rPr lang="pl-PL" sz="2400" dirty="0"/>
              <a:t>5 marca 2018  godz. 11.15-12.15</a:t>
            </a:r>
            <a:br>
              <a:rPr lang="pl-PL" sz="2400" dirty="0"/>
            </a:br>
            <a:r>
              <a:rPr lang="pl-PL" sz="2400" dirty="0"/>
              <a:t>19 marca 2018 godz. 11.15-12.15</a:t>
            </a:r>
            <a:br>
              <a:rPr lang="pl-PL" sz="2400" dirty="0"/>
            </a:br>
            <a:r>
              <a:rPr lang="pl-PL" sz="2400" dirty="0"/>
              <a:t>16 kwietnia 2018 godz. 14.00-15.00</a:t>
            </a:r>
            <a:br>
              <a:rPr lang="pl-PL" sz="2400" dirty="0"/>
            </a:br>
            <a:r>
              <a:rPr lang="pl-PL" sz="2400" dirty="0"/>
              <a:t>9 maja 2018 godz. 16.15-17.15</a:t>
            </a:r>
            <a:br>
              <a:rPr lang="pl-PL" sz="2400" dirty="0"/>
            </a:br>
            <a:r>
              <a:rPr lang="pl-PL" sz="2400" dirty="0"/>
              <a:t>16 maja 2018 godz. 16.00-17.00</a:t>
            </a:r>
          </a:p>
          <a:p>
            <a:pPr marL="0" indent="0">
              <a:buNone/>
            </a:pPr>
            <a:r>
              <a:rPr lang="pl-PL" sz="2400" b="1" dirty="0"/>
              <a:t>KONTAKT: </a:t>
            </a:r>
            <a:r>
              <a:rPr lang="pl-PL" sz="2400" dirty="0">
                <a:hlinkClick r:id="rId2"/>
              </a:rPr>
              <a:t>barbara.zyzda@uwr.edu.pl</a:t>
            </a:r>
            <a:r>
              <a:rPr lang="pl-PL" sz="2400" dirty="0"/>
              <a:t> lub 				  	 </a:t>
            </a:r>
            <a:r>
              <a:rPr lang="pl-PL" sz="2400" dirty="0">
                <a:hlinkClick r:id="rId3"/>
              </a:rPr>
              <a:t>barbara.zyzda@gmail.com</a:t>
            </a:r>
            <a:r>
              <a:rPr lang="pl-P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286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zaliczenia przedmiotu: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obecność na zajęciach - dopuszczalna jedna nieusprawiedliwiona nieobecność, pozostałe nieobecności należy zaliczyć na konsultacjach;</a:t>
            </a:r>
          </a:p>
          <a:p>
            <a:r>
              <a:rPr lang="pl-PL" sz="2400" dirty="0"/>
              <a:t>zaliczenie kolokwium na pozytywną ocenę;</a:t>
            </a:r>
          </a:p>
          <a:p>
            <a:r>
              <a:rPr lang="pl-PL" sz="2400" dirty="0"/>
              <a:t>merytoryczna aktywność na zajęciach – ocena końcowa może zostać podniesiona o 0,5 stopnia.</a:t>
            </a:r>
          </a:p>
        </p:txBody>
      </p:sp>
    </p:spTree>
    <p:extLst>
      <p:ext uri="{BB962C8B-B14F-4D97-AF65-F5344CB8AC3E}">
        <p14:creationId xmlns:p14="http://schemas.microsoft.com/office/powerpoint/2010/main" val="223780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/>
              <a:t>Literatura przedmiotu: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r>
              <a:rPr lang="pl-PL" sz="2800" i="1" dirty="0"/>
              <a:t>Odpowiedzialność administracji i w administracji</a:t>
            </a:r>
            <a:r>
              <a:rPr lang="pl-PL" sz="2800" dirty="0"/>
              <a:t>, Z. </a:t>
            </a:r>
            <a:r>
              <a:rPr lang="pl-PL" sz="2800" dirty="0" err="1"/>
              <a:t>Duniewska</a:t>
            </a:r>
            <a:r>
              <a:rPr lang="pl-PL" sz="2800" dirty="0"/>
              <a:t> i M. </a:t>
            </a:r>
            <a:r>
              <a:rPr lang="pl-PL" sz="2800" dirty="0" err="1"/>
              <a:t>Stahl</a:t>
            </a:r>
            <a:r>
              <a:rPr lang="pl-PL" sz="2800" dirty="0"/>
              <a:t> (red.), Warszawa 2013</a:t>
            </a:r>
          </a:p>
          <a:p>
            <a:r>
              <a:rPr lang="pl-PL" sz="2800" i="1" dirty="0"/>
              <a:t>Zamówienia publiczne jako przedmiot regulacji prawnej</a:t>
            </a:r>
            <a:r>
              <a:rPr lang="pl-PL" sz="2800" dirty="0"/>
              <a:t>, pod red. M </a:t>
            </a:r>
            <a:r>
              <a:rPr lang="pl-PL" sz="2800" dirty="0" err="1"/>
              <a:t>Guzińskiego</a:t>
            </a:r>
            <a:r>
              <a:rPr lang="pl-PL" sz="2800" dirty="0"/>
              <a:t>, Warszawa 2012</a:t>
            </a:r>
          </a:p>
          <a:p>
            <a:pPr marL="457200" indent="-457200" algn="just"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19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4940" y="497185"/>
            <a:ext cx="8596668" cy="5139841"/>
          </a:xfrm>
        </p:spPr>
        <p:txBody>
          <a:bodyPr/>
          <a:lstStyle/>
          <a:p>
            <a:r>
              <a:rPr lang="pl-PL" b="1" dirty="0"/>
              <a:t>Ustawa z dnia z dnia 19 grudnia 2008 r. o </a:t>
            </a:r>
            <a:r>
              <a:rPr lang="pl-PL" b="1" i="1" dirty="0"/>
              <a:t>partnerstwie publiczno-prywatnym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 mocy ustawy </a:t>
            </a:r>
            <a:r>
              <a:rPr lang="pl-PL" dirty="0" err="1"/>
              <a:t>zdnia</a:t>
            </a:r>
            <a:r>
              <a:rPr lang="pl-PL" dirty="0"/>
              <a:t> 19 grudnia 2008 r. o partnerstwie publiczno-prywatnym podmioty publiczne i partnerzy prywatni mogą nawiązać współpracę, której celem jest wspólna realizacja przedsięwzięcia oparta na podziale zadań </a:t>
            </a:r>
            <a:r>
              <a:rPr lang="pl-PL" dirty="0" err="1"/>
              <a:t>iryzyk</a:t>
            </a:r>
            <a:r>
              <a:rPr lang="pl-PL" dirty="0"/>
              <a:t> między podmiotem publicznym i partnerem prywatnym (art. 1 ust. 2 ustawy). </a:t>
            </a:r>
            <a:r>
              <a:rPr lang="pl-PL" dirty="0" err="1"/>
              <a:t>Wliteraturze</a:t>
            </a:r>
            <a:r>
              <a:rPr lang="pl-PL" dirty="0"/>
              <a:t> wskazuje się na liczne korzyści ekonomiczne wynikające z takiego rozwiązania, będącego alternatywą dla udzielenia zamówienia publicznego.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381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3448" y="782616"/>
            <a:ext cx="9785103" cy="4663323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/>
              <a:t>Art. 1 1.Ustawa określa zasady współpracy podmiotu </a:t>
            </a:r>
            <a:r>
              <a:rPr lang="pl-PL" sz="2800" i="1" dirty="0"/>
              <a:t>publicznego</a:t>
            </a:r>
            <a:r>
              <a:rPr lang="pl-PL" sz="2800" dirty="0"/>
              <a:t> i partnera </a:t>
            </a:r>
            <a:r>
              <a:rPr lang="pl-PL" sz="2800" i="1" dirty="0"/>
              <a:t>prywatnego</a:t>
            </a:r>
            <a:r>
              <a:rPr lang="pl-PL" sz="2800" dirty="0"/>
              <a:t> w ramach </a:t>
            </a:r>
            <a:r>
              <a:rPr lang="pl-PL" sz="2800" i="1" dirty="0"/>
              <a:t>partnerstwa publiczno-prywatnego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r>
              <a:rPr lang="pl-PL" sz="2800" dirty="0"/>
              <a:t>2.  Przedmiotem </a:t>
            </a:r>
            <a:r>
              <a:rPr lang="pl-PL" sz="2800" i="1" dirty="0"/>
              <a:t>partnerstwa publiczno-prywatnego</a:t>
            </a:r>
            <a:r>
              <a:rPr lang="pl-PL" sz="2800" dirty="0"/>
              <a:t> jest wspólna realizacja przedsięwzięcia oparta na podziale zadań i </a:t>
            </a:r>
            <a:r>
              <a:rPr lang="pl-PL" sz="2800" dirty="0" err="1"/>
              <a:t>ryzyk</a:t>
            </a:r>
            <a:r>
              <a:rPr lang="pl-PL" sz="2800" dirty="0"/>
              <a:t> pomiędzy podmiotem </a:t>
            </a:r>
            <a:r>
              <a:rPr lang="pl-PL" sz="2800" i="1" dirty="0"/>
              <a:t>publicznym</a:t>
            </a:r>
            <a:r>
              <a:rPr lang="pl-PL" sz="2800" dirty="0"/>
              <a:t> i partnerem </a:t>
            </a:r>
            <a:r>
              <a:rPr lang="pl-PL" sz="2800" i="1" dirty="0"/>
              <a:t>prywatnym</a:t>
            </a:r>
            <a:r>
              <a:rPr lang="pl-PL" sz="28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336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4455" y="361508"/>
            <a:ext cx="10244550" cy="4932880"/>
          </a:xfrm>
        </p:spPr>
        <p:txBody>
          <a:bodyPr>
            <a:noAutofit/>
          </a:bodyPr>
          <a:lstStyle/>
          <a:p>
            <a:r>
              <a:rPr lang="pl-PL" sz="2400" dirty="0"/>
              <a:t>Art.  7.  [Umowa o </a:t>
            </a:r>
            <a:r>
              <a:rPr lang="pl-PL" sz="2400" i="1" dirty="0"/>
              <a:t>partnerstwie publiczno-prywatnym</a:t>
            </a:r>
            <a:r>
              <a:rPr lang="pl-PL" sz="2400" dirty="0"/>
              <a:t>] </a:t>
            </a:r>
          </a:p>
          <a:p>
            <a:r>
              <a:rPr lang="pl-PL" sz="2400" dirty="0"/>
              <a:t>1.  Przez umowę o </a:t>
            </a:r>
            <a:r>
              <a:rPr lang="pl-PL" sz="2400" i="1" dirty="0"/>
              <a:t>partnerstwie publiczno-prywatnym</a:t>
            </a:r>
            <a:r>
              <a:rPr lang="pl-PL" sz="2400" dirty="0"/>
              <a:t> partner </a:t>
            </a:r>
            <a:r>
              <a:rPr lang="pl-PL" sz="2400" i="1" dirty="0"/>
              <a:t>prywatny</a:t>
            </a:r>
            <a:r>
              <a:rPr lang="pl-PL" sz="2400" dirty="0"/>
              <a:t> zobowiązuje się do realizacji przedsięwzięcia za wynagrodzeniem oraz poniesienia w całości albo w części wydatków na jego realizację lub poniesienia ich przez osobę trzecią, a podmiot </a:t>
            </a:r>
            <a:r>
              <a:rPr lang="pl-PL" sz="2400" i="1" dirty="0"/>
              <a:t>publiczny</a:t>
            </a:r>
            <a:r>
              <a:rPr lang="pl-PL" sz="2400" dirty="0"/>
              <a:t> zobowiązuje się do współdziałania w osiągnięciu celu przedsięwzięcia, w szczególności poprzez wniesienie wkładu własnego.</a:t>
            </a:r>
          </a:p>
          <a:p>
            <a:r>
              <a:rPr lang="pl-PL" sz="2400" dirty="0"/>
              <a:t>2.  Wynagrodzenie partnera </a:t>
            </a:r>
            <a:r>
              <a:rPr lang="pl-PL" sz="2400" i="1" dirty="0"/>
              <a:t>prywatnego</a:t>
            </a:r>
            <a:r>
              <a:rPr lang="pl-PL" sz="2400" dirty="0"/>
              <a:t> zależy przede wszystkim od rzeczywistego wykorzystania lub faktycznej dostępności przedmiotu </a:t>
            </a:r>
            <a:r>
              <a:rPr lang="pl-PL" sz="2400" i="1" dirty="0"/>
              <a:t>partnerstwa publiczno-prywatnego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706260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</TotalTime>
  <Words>162</Words>
  <Application>Microsoft Office PowerPoint</Application>
  <PresentationFormat>Panoramiczny</PresentationFormat>
  <Paragraphs>24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Galeria</vt:lpstr>
      <vt:lpstr>Organizacja i prowadzenie działalności kulturalnej - warsztaty ze stosowania prawa </vt:lpstr>
      <vt:lpstr>     KONSULTACJE </vt:lpstr>
      <vt:lpstr>Warunki zaliczenia przedmiotu: </vt:lpstr>
      <vt:lpstr>Literatura przedmiotu: 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 ADMINISTRACJI</dc:title>
  <dc:creator>Jaworek Ola</dc:creator>
  <cp:lastModifiedBy>Barbara Z</cp:lastModifiedBy>
  <cp:revision>5</cp:revision>
  <dcterms:created xsi:type="dcterms:W3CDTF">2016-09-27T18:02:45Z</dcterms:created>
  <dcterms:modified xsi:type="dcterms:W3CDTF">2018-09-26T20:54:55Z</dcterms:modified>
</cp:coreProperties>
</file>