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Zaskarżenie orzeczeń sądowych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960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Przesłanki dopuszczalności zaskarżenia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Istnienie orzeczenia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Legitymacja do wniesienia środka od konkretnego orzeczenia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Dopuszczalność określonego środka przewidzianego przepisem prawa (istnienie środków zaskarżenia od danego rodzaju orzeczenia)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Zachowanie terminu do wniesienia środka zaskarżenia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Wniesienie środka zaskarżenia w przewidzianej formie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Uiszczenie opłaty w wysokości </a:t>
            </a:r>
            <a:r>
              <a:rPr lang="pl-PL" smtClean="0"/>
              <a:t>wymaganej prawem</a:t>
            </a: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0886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Orzeczenie nieistniejące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pl-PL" dirty="0" smtClean="0"/>
              <a:t>Orzeczenia, które w ogóle nie zostały wydane, czyli orzeczenia nieistniejące w znaczeniu faktycznym</a:t>
            </a:r>
          </a:p>
          <a:p>
            <a:pPr algn="just">
              <a:buAutoNum type="arabicParenR"/>
            </a:pPr>
            <a:r>
              <a:rPr lang="pl-PL" dirty="0" smtClean="0"/>
              <a:t>Orzeczenia faktycznie wydane, lecz ze względu na istotne wady pozbawione bytu prawnego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344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Legitymacja do zaskarżenia orzeczenia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Nie jest tożsama  z legitymacją procesową</a:t>
            </a:r>
          </a:p>
          <a:p>
            <a:pPr algn="just"/>
            <a:r>
              <a:rPr lang="pl-PL" dirty="0" smtClean="0"/>
              <a:t>Istnienie legitymacji do zaskarżenia orzeczenia nie należy do relacji danego podmiotu do przedmiotu sporu, ale do relacji skarżącego do postępowania , w którym wydano zaskarżone orzeczenie</a:t>
            </a:r>
          </a:p>
          <a:p>
            <a:pPr algn="just"/>
            <a:r>
              <a:rPr lang="pl-PL" dirty="0" smtClean="0"/>
              <a:t>Współuczestnicy występujący w procesie po jednej  stronie mogą zaskarżyć orzeczenie samodzielnie, niezależnie od rodzaju współuczestnictwa procesowego. Wniesienie jednak zaskarżenia przez jednego współuczestnika procesowego powoduje ten skutek, że orzeczenie jest zaskarżone w stosunku do pozostałych współuczestników jednolitych.</a:t>
            </a:r>
          </a:p>
          <a:p>
            <a:pPr algn="just"/>
            <a:r>
              <a:rPr lang="pl-PL" dirty="0" smtClean="0"/>
              <a:t>W wypadku współuczestnika koniecznego po stronie pozwanej środek zaskarżenia musi być wniesiony w stosunku do wszystkich współuczestników koniecznych, gdyż oni łącznie są legitymowani w procesie i tylko względem nich łącznie może zapaść rozstrzygniecie sądu.</a:t>
            </a:r>
          </a:p>
          <a:p>
            <a:pPr algn="just"/>
            <a:r>
              <a:rPr lang="pl-PL" dirty="0" smtClean="0"/>
              <a:t>Na podstawie przepisów dotyczących interwencji ubocznej legitymację do zaskarżenia orzeczeń mają interwenienci uboczni samoistni i niesamoistni.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 postępowaniach sądowych regulowanych przepisami </a:t>
            </a:r>
            <a:r>
              <a:rPr lang="pl-PL" dirty="0" err="1" smtClean="0"/>
              <a:t>Kpc</a:t>
            </a:r>
            <a:r>
              <a:rPr lang="pl-PL" dirty="0" smtClean="0"/>
              <a:t> legitymację do zaskarżenia orzeczeń we wszystkich sprawach ma prokurator, i to niezależnie od tego, czy brał udział w postępowaniu przed sądem I instancji.</a:t>
            </a:r>
          </a:p>
          <a:p>
            <a:r>
              <a:rPr lang="pl-PL" dirty="0" smtClean="0"/>
              <a:t>W postępowaniu nieprocesowym krąg osób legitymowanych  do zaskarżenia orzeczenia orzekającego co do istoty sprawy jest szerszy niż w procesie. Są nimi nie tylko uczestnicy postępowania , w którym wydano postanowienie podlegające zaskarżeniu, ale także osoby zainteresowane wynikiem postępowania, które nie brały udziału w postępowaniu i dopiero przystępują do niego, wnosząc środek odwoławczy.</a:t>
            </a:r>
          </a:p>
          <a:p>
            <a:r>
              <a:rPr lang="pl-PL" dirty="0" smtClean="0"/>
              <a:t>Legitymację do zaskarżenia orzeczeń nabywa także osoba wezwana do wzięcia udziału w sprawie w charakterze pozwanego, wezwany lub zawiadomiony współuczestnik konieczny oraz  osoba zawiadomiona na podstawie art. 196 § 1 k.p.c. o tym, że powinna występować w sprawie w charakterze powoda ( pod warunkiem, że w ciągu dwóch tygodni wstąpi do sprawy w tym charakterze)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 zaskarżenia orzeczeń w postępowaniach sądowych  w sprawach cywilnych legitymowani są ponadto świadkowie, biegli i inne osoby trzecie, których bezpośrednio dotyczą konkretne decyzje sądu.</a:t>
            </a:r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PODMIOT LEGITYMOWANY DO ZASKARŻENIA ORZECZENIA UPRAWNIONY JEST TAKŻE DO COFNIECIA WNIESIONEGO ŚRODKA ZASKARŻENIA , NA CO NIE JEST WYMAGANA ZGODA STRONY PRZECIWNEJ.</a:t>
            </a:r>
            <a:endParaRPr lang="pl-PL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do zaskarżenia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Terminy wyznaczone dla poszczególnych środków zaskarżenia są terminami procesowymi, ustawowymi i prekluzyjnymi.</a:t>
            </a:r>
          </a:p>
          <a:p>
            <a:r>
              <a:rPr lang="pl-PL" dirty="0" smtClean="0"/>
              <a:t>O przywróceniu terminu decyduje sąd, który wydał zaskarżone orzeczenie</a:t>
            </a:r>
          </a:p>
          <a:p>
            <a:r>
              <a:rPr lang="pl-PL" dirty="0" smtClean="0"/>
              <a:t>Nie mogą być skracane ani przedłużane przez sąd lub przewodniczącego.</a:t>
            </a:r>
          </a:p>
          <a:p>
            <a:r>
              <a:rPr lang="pl-PL" dirty="0" smtClean="0"/>
              <a:t>W wypadkach współuczestnictwa terminy do zaskarżenia biegną dla każdego ze współuczestników odrębnie. Przy współuczestnictwie jednolitym wniesiony środek zaskarżenia jest skuteczny wobec pozostałych współuczestników.</a:t>
            </a:r>
          </a:p>
          <a:p>
            <a:r>
              <a:rPr lang="pl-PL" dirty="0" smtClean="0"/>
              <a:t>W postępowaniu nieprocesowym terminy do zaskarżenia orzeczenia biegną odrębnie dla poszczególnych uczestników.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Możliwość zaskarżania orzeczeń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1)art. 176 Konstytucji </a:t>
            </a:r>
            <a:r>
              <a:rPr lang="pl-PL" dirty="0" smtClean="0"/>
              <a:t>RP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7770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Pojęcie i cel zaskarżenia orzeczeń sądowych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Zaskarżalność można określić jako przewidywalną przez prawo procesowe możliwość żądania przez uprawniony podmiot kontroli prawidłowości           ( legalności i zasadności ) orzeczenia sądu lub innego organu procesowego.</a:t>
            </a:r>
          </a:p>
          <a:p>
            <a:pPr algn="just"/>
            <a:r>
              <a:rPr lang="pl-PL" dirty="0" smtClean="0"/>
              <a:t>Przesłanką dopuszczalności zaskarżenia jest zawsze istnienie określonej czynności procesowej już dokonanej.</a:t>
            </a:r>
          </a:p>
          <a:p>
            <a:pPr algn="just"/>
            <a:r>
              <a:rPr lang="pl-PL" dirty="0" smtClean="0"/>
              <a:t>Celem zaskarżenia jest uchylenie lub zmiana orzeczenia sądowego. Bezpośrednim celem zatem jest dążenie do zmiany w stanie prawnym, stworzonym przez już wydane orzeczenie sądowe.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9193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i cechy środków zaskarżenia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Środek zaskarżenia jest to środek, za pomocą którego urzeczywistniona jest możliwość dokonania określonych prawem czynności procesowych, przez które można dokonać zaskarżenia.</a:t>
            </a:r>
          </a:p>
          <a:p>
            <a:r>
              <a:rPr lang="pl-PL" dirty="0" smtClean="0"/>
              <a:t>Cecha charakterystyczna środków zaskarżenia jest istnienie związku przyczynowego pomiędzy nimi a wydanymi już orzeczeniami sądowymi. </a:t>
            </a:r>
          </a:p>
          <a:p>
            <a:pPr marL="0" indent="0">
              <a:buNone/>
            </a:pPr>
            <a:r>
              <a:rPr lang="pl-PL" dirty="0" smtClean="0"/>
              <a:t>Środki zaskarżenia: </a:t>
            </a:r>
          </a:p>
          <a:p>
            <a:pPr>
              <a:buFont typeface="Courier New" panose="02070409020205090404" pitchFamily="49" charset="0"/>
              <a:buChar char="o"/>
            </a:pPr>
            <a:r>
              <a:rPr lang="pl-PL" dirty="0"/>
              <a:t> </a:t>
            </a:r>
            <a:r>
              <a:rPr lang="pl-PL" dirty="0" smtClean="0"/>
              <a:t>zwrócone są wprost przeciwko wydanemu przez sąd orzeczeniu</a:t>
            </a:r>
          </a:p>
          <a:p>
            <a:pPr>
              <a:buFont typeface="Courier New" panose="02070409020205090404" pitchFamily="49" charset="0"/>
              <a:buChar char="o"/>
            </a:pPr>
            <a:r>
              <a:rPr lang="pl-PL" dirty="0" smtClean="0"/>
              <a:t>Zmierzają bezpośrednio do zmiany lub uchylenia orzeczenia</a:t>
            </a:r>
          </a:p>
          <a:p>
            <a:pPr>
              <a:buFont typeface="Courier New" panose="02070409020205090404" pitchFamily="49" charset="0"/>
              <a:buChar char="o"/>
            </a:pPr>
            <a:r>
              <a:rPr lang="pl-PL" dirty="0" smtClean="0"/>
              <a:t>W postepowaniu związanym z weryfikacją orzeczenia może być przeprowadzone uzupełniające postępowanie dowodowe;</a:t>
            </a:r>
          </a:p>
          <a:p>
            <a:pPr>
              <a:buFont typeface="Courier New" panose="02070409020205090404" pitchFamily="49" charset="0"/>
              <a:buChar char="o"/>
            </a:pPr>
            <a:r>
              <a:rPr lang="pl-PL" dirty="0" smtClean="0"/>
              <a:t>Organ rozpoznający środki zaskarżenia może dokonywać własnych ustaleń faktycznych.</a:t>
            </a:r>
          </a:p>
          <a:p>
            <a:pPr>
              <a:buFont typeface="Courier New" panose="02070409020205090404" pitchFamily="49" charset="0"/>
              <a:buChar char="o"/>
            </a:pPr>
            <a:endParaRPr lang="pl-PL" dirty="0"/>
          </a:p>
          <a:p>
            <a:pPr>
              <a:buFont typeface="Courier New" panose="02070409020205090404" pitchFamily="49" charset="0"/>
              <a:buChar char="o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365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Zaskarżalność a odwołalność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procesie cywilnym odwołane mogą być czynności procesowe stron. Zasadnicza funkcja odwołania czynności procesowej sprowadza się do pozbawienia danej czynności jej skuteczności prawnej.</a:t>
            </a:r>
          </a:p>
          <a:p>
            <a:r>
              <a:rPr lang="pl-PL" dirty="0" smtClean="0"/>
              <a:t>Odwołanie orzeczenia przez sąd – art. 359 k.p.c.</a:t>
            </a:r>
          </a:p>
          <a:p>
            <a:r>
              <a:rPr lang="pl-PL" dirty="0" smtClean="0"/>
              <a:t>W sytuacjach, kiedy odwołanie decyzji jest możliwe, następuje ono z urzędu, np. art. 250 k.p.c.</a:t>
            </a:r>
          </a:p>
          <a:p>
            <a:r>
              <a:rPr lang="pl-PL" dirty="0" smtClean="0"/>
              <a:t>Wyjątkowo wypadki odwołalności i zaskarżalności mogą się na siebie nakładać.  Świadek ukarany grzywną (Art. 274 k.p.c. może dążyć bądź do odwołania decyzji sądu (ar. 275 k.p.c.) bądź skorzystać z instytucji zaskarżalności i wnieść zażalenie (art. 394 par. 1 pkt 5 k.p.c.)</a:t>
            </a:r>
          </a:p>
          <a:p>
            <a:r>
              <a:rPr lang="pl-PL" dirty="0" smtClean="0"/>
              <a:t>W odniesieniu do wyroków jako orzeczeń co do istoty sprawy w grę wchodzi wyłącznie ich zaskarżalność, sąd jest bowiem takim orzeczeniem bezwzględnie związany.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979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Wyjątki od toku instancyjnego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SR może przekazać sprawę do rozpoznania SO, jeżeli przy jej rozpoznaniu wynikło zagadnienie prawne budzące poważne wątpliwości;</a:t>
            </a:r>
          </a:p>
          <a:p>
            <a:r>
              <a:rPr lang="pl-PL" dirty="0" smtClean="0"/>
              <a:t>SN może przejąć do rozpoznania sprawę przedstawioną z zagadnieniem prawnych przez sąd II instancji;</a:t>
            </a:r>
          </a:p>
          <a:p>
            <a:r>
              <a:rPr lang="pl-PL" dirty="0" smtClean="0"/>
              <a:t>Do SN służy zażalenie na niektóre postanowienia sądu II instancji kończące postępowanie w sprawie;</a:t>
            </a:r>
          </a:p>
          <a:p>
            <a:r>
              <a:rPr lang="pl-PL" dirty="0" smtClean="0"/>
              <a:t>Na podstawie art. 395 par. 2 k.p.c. w przypadku wniesienia zażalenia sąd, który je wydał, może uznać je za oczywiście uzasadnione i we własnym zakresie zmienić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785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środków zaskarżenia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Środki weryfikacji orzeczeń:</a:t>
            </a:r>
          </a:p>
          <a:p>
            <a:pPr marL="0" indent="0">
              <a:buNone/>
            </a:pPr>
            <a:r>
              <a:rPr lang="pl-PL" dirty="0" smtClean="0"/>
              <a:t>1) środki odwoławcze</a:t>
            </a:r>
          </a:p>
          <a:p>
            <a:pPr>
              <a:buFont typeface="Courier New" panose="02070409020205090404" pitchFamily="49" charset="0"/>
              <a:buChar char="o"/>
            </a:pPr>
            <a:r>
              <a:rPr lang="pl-PL" b="1" dirty="0" smtClean="0"/>
              <a:t>Zwyczajne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Apelacja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zażalenie</a:t>
            </a:r>
          </a:p>
          <a:p>
            <a:pPr>
              <a:buFont typeface="Courier New" panose="02070409020205090404" pitchFamily="49" charset="0"/>
              <a:buChar char="o"/>
            </a:pPr>
            <a:r>
              <a:rPr lang="pl-PL" b="1" dirty="0" smtClean="0"/>
              <a:t>Nadzwyczajne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Skarga kasacyjna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Skarga o stwierdzenie niezgodności z prawem prawomocnego orzeczenia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Skarga o wznowienie postępowania</a:t>
            </a:r>
          </a:p>
        </p:txBody>
      </p:sp>
    </p:spTree>
    <p:extLst>
      <p:ext uri="{BB962C8B-B14F-4D97-AF65-F5344CB8AC3E}">
        <p14:creationId xmlns:p14="http://schemas.microsoft.com/office/powerpoint/2010/main" xmlns="" val="10004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2) Pozostałe środki zaskarżenia </a:t>
            </a: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Sprzeciw od wyroku zaocznego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Skarga na orzeczenie referendarza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zarzuty od nakazu zapłaty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Sprzeciw od nakazu zapłaty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Skarga na czynności komornika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Zarzuty przeciwko planowi podziału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620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 smtClean="0"/>
              <a:t>Podział środków zaskarżenia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1) Kryterium prawomocności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Zwyczajne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Nadzwyczajne</a:t>
            </a:r>
          </a:p>
          <a:p>
            <a:pPr marL="0" indent="0">
              <a:buNone/>
            </a:pPr>
            <a:r>
              <a:rPr lang="pl-PL" dirty="0" smtClean="0"/>
              <a:t>2) Kryterium sądu rozpoznającego sprawę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err="1" smtClean="0"/>
              <a:t>Dewolutywne</a:t>
            </a: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err="1" smtClean="0"/>
              <a:t>Niedewolutywne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3) Kryterium wstrzymania prawomocności orzeczenia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Suspensywne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Względne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Bezwzględne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Niesuspensywne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3560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672</TotalTime>
  <Words>933</Words>
  <Application>Microsoft Office PowerPoint</Application>
  <PresentationFormat>Niestandardowy</PresentationFormat>
  <Paragraphs>86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Jon (sala konferencyjna)</vt:lpstr>
      <vt:lpstr>Zaskarżenie orzeczeń sądowych</vt:lpstr>
      <vt:lpstr>Możliwość zaskarżania orzeczeń</vt:lpstr>
      <vt:lpstr>Pojęcie i cel zaskarżenia orzeczeń sądowych</vt:lpstr>
      <vt:lpstr>Pojęcie i cechy środków zaskarżenia </vt:lpstr>
      <vt:lpstr>Zaskarżalność a odwołalność</vt:lpstr>
      <vt:lpstr>Wyjątki od toku instancyjnego</vt:lpstr>
      <vt:lpstr>System środków zaskarżenia  </vt:lpstr>
      <vt:lpstr>Slajd 8</vt:lpstr>
      <vt:lpstr>Podział środków zaskarżenia</vt:lpstr>
      <vt:lpstr>Przesłanki dopuszczalności zaskarżenia</vt:lpstr>
      <vt:lpstr>Orzeczenie nieistniejące</vt:lpstr>
      <vt:lpstr>Legitymacja do zaskarżenia orzeczenia</vt:lpstr>
      <vt:lpstr>Slajd 13</vt:lpstr>
      <vt:lpstr>Slajd 14</vt:lpstr>
      <vt:lpstr>Termin do zaskarżenia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Zaskarżenie orzeczeń sądowych</dc:title>
  <dc:creator>Rafał Zawiliński</dc:creator>
  <cp:lastModifiedBy>Agnieszka</cp:lastModifiedBy>
  <cp:revision>21</cp:revision>
  <dcterms:created xsi:type="dcterms:W3CDTF">2018-04-15T10:46:07Z</dcterms:created>
  <dcterms:modified xsi:type="dcterms:W3CDTF">2018-05-01T13:17:12Z</dcterms:modified>
</cp:coreProperties>
</file>