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2" r:id="rId7"/>
    <p:sldId id="263" r:id="rId8"/>
    <p:sldId id="264" r:id="rId9"/>
    <p:sldId id="269" r:id="rId10"/>
    <p:sldId id="265" r:id="rId11"/>
    <p:sldId id="266" r:id="rId12"/>
    <p:sldId id="267" r:id="rId13"/>
    <p:sldId id="268" r:id="rId14"/>
    <p:sldId id="271" r:id="rId15"/>
    <p:sldId id="272" r:id="rId16"/>
    <p:sldId id="273" r:id="rId17"/>
    <p:sldId id="274" r:id="rId18"/>
    <p:sldId id="275" r:id="rId19"/>
    <p:sldId id="277" r:id="rId20"/>
    <p:sldId id="270"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23" autoAdjust="0"/>
    <p:restoredTop sz="94660"/>
  </p:normalViewPr>
  <p:slideViewPr>
    <p:cSldViewPr>
      <p:cViewPr varScale="1">
        <p:scale>
          <a:sx n="82" d="100"/>
          <a:sy n="82" d="100"/>
        </p:scale>
        <p:origin x="-15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smtClean="0"/>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16" name="Symbol zastępczy numeru slajdu 15"/>
          <p:cNvSpPr>
            <a:spLocks noGrp="1"/>
          </p:cNvSpPr>
          <p:nvPr>
            <p:ph type="sldNum" sz="quarter" idx="11"/>
          </p:nvPr>
        </p:nvSpPr>
        <p:spPr/>
        <p:txBody>
          <a:bodyPr/>
          <a:lstStyle/>
          <a:p>
            <a:fld id="{384379C4-C1DC-47C6-BC72-1695E6BBC58B}"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4" name="Symbol zastępczy daty 13"/>
          <p:cNvSpPr>
            <a:spLocks noGrp="1"/>
          </p:cNvSpPr>
          <p:nvPr>
            <p:ph type="dt" sz="half" idx="14"/>
          </p:nvPr>
        </p:nvSpPr>
        <p:spPr/>
        <p:txBody>
          <a:bodyPr/>
          <a:lstStyle/>
          <a:p>
            <a:fld id="{AD7F392D-73CD-49DC-90E0-E4D333CFFA13}" type="datetimeFigureOut">
              <a:rPr lang="pl-PL" smtClean="0"/>
              <a:pPr/>
              <a:t>2016-03-06</a:t>
            </a:fld>
            <a:endParaRPr lang="pl-PL"/>
          </a:p>
        </p:txBody>
      </p:sp>
      <p:sp>
        <p:nvSpPr>
          <p:cNvPr id="15" name="Symbol zastępczy numeru slajdu 14"/>
          <p:cNvSpPr>
            <a:spLocks noGrp="1"/>
          </p:cNvSpPr>
          <p:nvPr>
            <p:ph type="sldNum" sz="quarter" idx="15"/>
          </p:nvPr>
        </p:nvSpPr>
        <p:spPr/>
        <p:txBody>
          <a:bodyPr/>
          <a:lstStyle>
            <a:lvl1pPr algn="ctr">
              <a:defRPr/>
            </a:lvl1pPr>
          </a:lstStyle>
          <a:p>
            <a:fld id="{384379C4-C1DC-47C6-BC72-1695E6BBC58B}"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384379C4-C1DC-47C6-BC72-1695E6BBC58B}"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smtClean="0"/>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8" name="Symbol zastępczy daty 7"/>
          <p:cNvSpPr>
            <a:spLocks noGrp="1"/>
          </p:cNvSpPr>
          <p:nvPr>
            <p:ph type="dt" sz="half" idx="14"/>
          </p:nvPr>
        </p:nvSpPr>
        <p:spPr/>
        <p:txBody>
          <a:bodyPr/>
          <a:lstStyle/>
          <a:p>
            <a:fld id="{AD7F392D-73CD-49DC-90E0-E4D333CFFA13}" type="datetimeFigureOut">
              <a:rPr lang="pl-PL" smtClean="0"/>
              <a:pPr/>
              <a:t>2016-03-06</a:t>
            </a:fld>
            <a:endParaRPr lang="pl-PL"/>
          </a:p>
        </p:txBody>
      </p:sp>
      <p:sp>
        <p:nvSpPr>
          <p:cNvPr id="9" name="Symbol zastępczy numeru slajdu 8"/>
          <p:cNvSpPr>
            <a:spLocks noGrp="1"/>
          </p:cNvSpPr>
          <p:nvPr>
            <p:ph type="sldNum" sz="quarter" idx="15"/>
          </p:nvPr>
        </p:nvSpPr>
        <p:spPr/>
        <p:txBody>
          <a:bodyPr/>
          <a:lstStyle/>
          <a:p>
            <a:fld id="{384379C4-C1DC-47C6-BC72-1695E6BBC58B}"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smtClean="0"/>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p:txBody>
          <a:bodyPr/>
          <a:lstStyle/>
          <a:p>
            <a:fld id="{AD7F392D-73CD-49DC-90E0-E4D333CFFA13}" type="datetimeFigureOut">
              <a:rPr lang="pl-PL" smtClean="0"/>
              <a:pPr/>
              <a:t>2016-03-06</a:t>
            </a:fld>
            <a:endParaRPr lang="pl-PL"/>
          </a:p>
        </p:txBody>
      </p:sp>
      <p:sp>
        <p:nvSpPr>
          <p:cNvPr id="9" name="Symbol zastępczy numeru slajdu 8"/>
          <p:cNvSpPr>
            <a:spLocks noGrp="1"/>
          </p:cNvSpPr>
          <p:nvPr>
            <p:ph type="sldNum" sz="quarter" idx="11"/>
          </p:nvPr>
        </p:nvSpPr>
        <p:spPr/>
        <p:txBody>
          <a:bodyPr/>
          <a:lstStyle/>
          <a:p>
            <a:fld id="{384379C4-C1DC-47C6-BC72-1695E6BBC58B}"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D7F392D-73CD-49DC-90E0-E4D333CFFA13}" type="datetimeFigureOut">
              <a:rPr lang="pl-PL" smtClean="0"/>
              <a:pPr/>
              <a:t>2016-03-06</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84379C4-C1DC-47C6-BC72-1695E6BBC58B}"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smtClean="0"/>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2.jpg"/>
          <p:cNvPicPr>
            <a:picLocks noChangeAspect="1"/>
          </p:cNvPicPr>
          <p:nvPr/>
        </p:nvPicPr>
        <p:blipFill>
          <a:blip r:embed="rId2"/>
          <a:stretch>
            <a:fillRect/>
          </a:stretch>
        </p:blipFill>
        <p:spPr>
          <a:xfrm>
            <a:off x="357158" y="357166"/>
            <a:ext cx="3714776" cy="5831576"/>
          </a:xfrm>
          <a:prstGeom prst="rect">
            <a:avLst/>
          </a:prstGeom>
          <a:ln>
            <a:noFill/>
          </a:ln>
          <a:effectLst>
            <a:softEdge rad="112500"/>
          </a:effectLst>
        </p:spPr>
      </p:pic>
      <p:sp>
        <p:nvSpPr>
          <p:cNvPr id="2" name="Tytuł 1"/>
          <p:cNvSpPr>
            <a:spLocks noGrp="1"/>
          </p:cNvSpPr>
          <p:nvPr>
            <p:ph type="ctrTitle"/>
          </p:nvPr>
        </p:nvSpPr>
        <p:spPr>
          <a:xfrm>
            <a:off x="3500430" y="1500174"/>
            <a:ext cx="5786478" cy="2714644"/>
          </a:xfrm>
        </p:spPr>
        <p:txBody>
          <a:bodyPr>
            <a:normAutofit/>
          </a:bodyPr>
          <a:lstStyle/>
          <a:p>
            <a:pPr algn="ctr"/>
            <a:r>
              <a:rPr lang="pl-PL" sz="5400" dirty="0" smtClean="0">
                <a:solidFill>
                  <a:srgbClr val="FFC000"/>
                </a:solidFill>
                <a:effectLst>
                  <a:outerShdw blurRad="38100" dist="38100" dir="2700000" algn="tl">
                    <a:srgbClr val="000000">
                      <a:alpha val="43137"/>
                    </a:srgbClr>
                  </a:outerShdw>
                </a:effectLst>
              </a:rPr>
              <a:t>Ochrona przed produktem niebezpiecznym</a:t>
            </a:r>
            <a:endParaRPr lang="pl-PL" sz="5400" dirty="0">
              <a:solidFill>
                <a:srgbClr val="FFC000"/>
              </a:solidFill>
              <a:effectLst>
                <a:outerShdw blurRad="38100" dist="38100" dir="2700000" algn="tl">
                  <a:srgbClr val="000000">
                    <a:alpha val="43137"/>
                  </a:srgbClr>
                </a:outerShdw>
              </a:effectLst>
            </a:endParaRPr>
          </a:p>
        </p:txBody>
      </p:sp>
      <p:sp>
        <p:nvSpPr>
          <p:cNvPr id="5" name="pole tekstowe 4"/>
          <p:cNvSpPr txBox="1"/>
          <p:nvPr/>
        </p:nvSpPr>
        <p:spPr>
          <a:xfrm>
            <a:off x="5715008" y="5786454"/>
            <a:ext cx="2643206" cy="400110"/>
          </a:xfrm>
          <a:prstGeom prst="rect">
            <a:avLst/>
          </a:prstGeom>
          <a:noFill/>
        </p:spPr>
        <p:txBody>
          <a:bodyPr wrap="square" rtlCol="0">
            <a:spAutoFit/>
          </a:bodyPr>
          <a:lstStyle/>
          <a:p>
            <a:r>
              <a:rPr lang="pl-PL" sz="2000" b="1" i="1" dirty="0" smtClean="0"/>
              <a:t>Barbara Denisiuk</a:t>
            </a:r>
            <a:endParaRPr lang="pl-PL" sz="2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85926"/>
            <a:ext cx="8229600" cy="4500594"/>
          </a:xfrm>
        </p:spPr>
        <p:txBody>
          <a:bodyPr>
            <a:normAutofit fontScale="92500" lnSpcReduction="20000"/>
          </a:bodyPr>
          <a:lstStyle/>
          <a:p>
            <a:pPr marL="0" indent="0" algn="ctr">
              <a:spcAft>
                <a:spcPts val="600"/>
              </a:spcAft>
              <a:buNone/>
            </a:pPr>
            <a:r>
              <a:rPr lang="pl-PL" sz="3500" b="1" dirty="0" smtClean="0">
                <a:solidFill>
                  <a:schemeClr val="bg1"/>
                </a:solidFill>
              </a:rPr>
              <a:t>449</a:t>
            </a:r>
            <a:r>
              <a:rPr lang="pl-PL" sz="3500" b="1" baseline="30000" dirty="0" smtClean="0">
                <a:solidFill>
                  <a:schemeClr val="bg1"/>
                </a:solidFill>
              </a:rPr>
              <a:t>5</a:t>
            </a:r>
            <a:r>
              <a:rPr lang="pl-PL" sz="3500" b="1" dirty="0" smtClean="0">
                <a:solidFill>
                  <a:schemeClr val="bg1"/>
                </a:solidFill>
              </a:rPr>
              <a:t> § 4 i 5 k.c.</a:t>
            </a:r>
            <a:endParaRPr lang="pl-PL" sz="3500" dirty="0" smtClean="0">
              <a:solidFill>
                <a:schemeClr val="bg1"/>
              </a:solidFill>
            </a:endParaRPr>
          </a:p>
          <a:p>
            <a:pPr marL="0" indent="0" algn="just">
              <a:spcAft>
                <a:spcPts val="600"/>
              </a:spcAft>
              <a:buNone/>
            </a:pPr>
            <a:r>
              <a:rPr lang="pl-PL" sz="2800" dirty="0" smtClean="0">
                <a:solidFill>
                  <a:schemeClr val="bg1"/>
                </a:solidFill>
              </a:rPr>
              <a:t>§4 Jeżeli nie wiadomo, kto jest producentem lub osobą określoną w § 2, odpowiada ten, kto w zakresie swojej działalności gospodarczej zbył produkt niebezpieczny, chyba że w ciągu miesiąca od daty zawiadomienia o szkodzie wskaże poszkodowanemu osobę i adres producenta lub osoby określonej w § 2, a w wypadku towaru importowanego - osobę i adres importera.</a:t>
            </a:r>
          </a:p>
          <a:p>
            <a:pPr marL="0" indent="0" algn="just">
              <a:spcAft>
                <a:spcPts val="600"/>
              </a:spcAft>
              <a:buNone/>
            </a:pPr>
            <a:r>
              <a:rPr lang="pl-PL" sz="2800" dirty="0" smtClean="0">
                <a:solidFill>
                  <a:schemeClr val="bg1"/>
                </a:solidFill>
              </a:rPr>
              <a:t>§5 Jeżeli zbywca produktu nie może wskazać producenta ani osób określonych w § 4, zwalnia go od odpowiedzialności wskazanie osoby, od której sam nabył produkt.</a:t>
            </a:r>
            <a:endParaRPr lang="pl-PL" dirty="0"/>
          </a:p>
        </p:txBody>
      </p:sp>
      <p:sp>
        <p:nvSpPr>
          <p:cNvPr id="3" name="Tytuł 2"/>
          <p:cNvSpPr>
            <a:spLocks noGrp="1"/>
          </p:cNvSpPr>
          <p:nvPr>
            <p:ph type="title"/>
          </p:nvPr>
        </p:nvSpPr>
        <p:spPr>
          <a:xfrm>
            <a:off x="428596" y="357166"/>
            <a:ext cx="8258204" cy="1347774"/>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Zwolnienie od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just"/>
            <a:r>
              <a:rPr lang="pl-PL" sz="3200" dirty="0" smtClean="0">
                <a:solidFill>
                  <a:schemeClr val="bg1"/>
                </a:solidFill>
              </a:rPr>
              <a:t>Odszkodowanie za szkodę na mieniu nie obejmuje uszkodzenia samego produktu ani korzyści, jakie poszkodowany mógłby osiągnąć w związku z jego używaniem.</a:t>
            </a:r>
          </a:p>
          <a:p>
            <a:pPr algn="just"/>
            <a:r>
              <a:rPr lang="pl-PL" sz="3200" dirty="0" smtClean="0">
                <a:solidFill>
                  <a:schemeClr val="bg1"/>
                </a:solidFill>
              </a:rPr>
              <a:t>Szkoda na mieniu musi przekraczać równowartość 500 euro. W innym wypadku odszkodowanie na podstawie art. 4491 k.c. nie przysługuje.</a:t>
            </a:r>
            <a:endParaRPr lang="pl-PL" sz="3200"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Granice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algn="ctr">
              <a:buNone/>
            </a:pPr>
            <a:r>
              <a:rPr lang="pl-PL" sz="3000" b="1" dirty="0" smtClean="0">
                <a:solidFill>
                  <a:schemeClr val="bg1"/>
                </a:solidFill>
              </a:rPr>
              <a:t>Art.  449</a:t>
            </a:r>
            <a:r>
              <a:rPr lang="pl-PL" sz="3000" b="1" baseline="30000" dirty="0" smtClean="0">
                <a:solidFill>
                  <a:schemeClr val="bg1"/>
                </a:solidFill>
              </a:rPr>
              <a:t>8 </a:t>
            </a:r>
            <a:r>
              <a:rPr lang="pl-PL" sz="3000" b="1" dirty="0" smtClean="0">
                <a:solidFill>
                  <a:schemeClr val="bg1"/>
                </a:solidFill>
              </a:rPr>
              <a:t> k.c.</a:t>
            </a:r>
            <a:endParaRPr lang="pl-PL" sz="3000" b="1" baseline="30000" dirty="0" smtClean="0">
              <a:solidFill>
                <a:schemeClr val="bg1"/>
              </a:solidFill>
            </a:endParaRPr>
          </a:p>
          <a:p>
            <a:pPr marL="0" indent="0" algn="just">
              <a:lnSpc>
                <a:spcPct val="150000"/>
              </a:lnSpc>
              <a:buNone/>
            </a:pPr>
            <a:r>
              <a:rPr lang="pl-PL" dirty="0" smtClean="0">
                <a:solidFill>
                  <a:schemeClr val="bg1"/>
                </a:solidFill>
              </a:rPr>
              <a:t>Roszczenie o naprawienie szkody wyrządzonej przez produkt niebezpieczny ulega przedawnieniu </a:t>
            </a:r>
            <a:r>
              <a:rPr lang="pl-PL" b="1" dirty="0" smtClean="0">
                <a:solidFill>
                  <a:srgbClr val="FFC000"/>
                </a:solidFill>
              </a:rPr>
              <a:t>z upływem lat trzech od dnia</a:t>
            </a:r>
            <a:r>
              <a:rPr lang="pl-PL" dirty="0" smtClean="0">
                <a:solidFill>
                  <a:schemeClr val="bg1"/>
                </a:solidFill>
              </a:rPr>
              <a:t>, w którym poszkodowany dowiedział się lub przy zachowaniu należytej staranności mógł się dowiedzieć o szkodzie i osobie obowiązanej do jej naprawienia. Jednak w każdym wypadku roszczenie przedawnia się z upływem lat dziesięciu od wprowadzenia produktu do obrotu.</a:t>
            </a:r>
            <a:endParaRPr lang="pl-PL" dirty="0"/>
          </a:p>
        </p:txBody>
      </p:sp>
      <p:sp>
        <p:nvSpPr>
          <p:cNvPr id="3" name="Tytuł 2"/>
          <p:cNvSpPr>
            <a:spLocks noGrp="1"/>
          </p:cNvSpPr>
          <p:nvPr>
            <p:ph type="title"/>
          </p:nvPr>
        </p:nvSpPr>
        <p:spPr/>
        <p:txBody>
          <a:bodyPr>
            <a:normAutofit fontScale="90000"/>
          </a:bodyPr>
          <a:lstStyle/>
          <a:p>
            <a:pPr algn="ctr"/>
            <a:r>
              <a:rPr lang="pl-PL" sz="6000" b="1" dirty="0" smtClean="0">
                <a:solidFill>
                  <a:srgbClr val="FFC000"/>
                </a:solidFill>
                <a:effectLst>
                  <a:outerShdw blurRad="38100" dist="38100" dir="2700000" algn="tl">
                    <a:srgbClr val="000000">
                      <a:alpha val="43137"/>
                    </a:srgbClr>
                  </a:outerShdw>
                </a:effectLst>
              </a:rPr>
              <a:t>Przedawnienie roszczeń</a:t>
            </a:r>
            <a:endParaRPr lang="pl-PL" sz="60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85786" y="2357430"/>
            <a:ext cx="7572428" cy="2928958"/>
          </a:xfrm>
        </p:spPr>
        <p:txBody>
          <a:bodyPr/>
          <a:lstStyle/>
          <a:p>
            <a:pPr marL="0" indent="0" algn="ctr">
              <a:lnSpc>
                <a:spcPct val="150000"/>
              </a:lnSpc>
              <a:buNone/>
            </a:pPr>
            <a:r>
              <a:rPr lang="pl-PL" dirty="0" smtClean="0">
                <a:solidFill>
                  <a:schemeClr val="bg1"/>
                </a:solidFill>
              </a:rPr>
              <a:t>Odpowiedzialności za szkodę wyrządzoną przez produkt niebezpieczny nie można wyłączyć ani ograniczyć.</a:t>
            </a:r>
          </a:p>
        </p:txBody>
      </p:sp>
      <p:sp>
        <p:nvSpPr>
          <p:cNvPr id="3" name="Tytuł 2"/>
          <p:cNvSpPr>
            <a:spLocks noGrp="1"/>
          </p:cNvSpPr>
          <p:nvPr>
            <p:ph type="title"/>
          </p:nvPr>
        </p:nvSpPr>
        <p:spPr/>
        <p:txBody>
          <a:bodyPr>
            <a:normAutofit/>
          </a:bodyPr>
          <a:lstStyle/>
          <a:p>
            <a:pPr algn="ctr"/>
            <a:r>
              <a:rPr lang="pl-PL" sz="5400" b="1" dirty="0" smtClean="0">
                <a:solidFill>
                  <a:srgbClr val="FFC000"/>
                </a:solidFill>
                <a:effectLst>
                  <a:outerShdw blurRad="38100" dist="38100" dir="2700000" algn="tl">
                    <a:srgbClr val="000000">
                      <a:alpha val="43137"/>
                    </a:srgbClr>
                  </a:outerShdw>
                </a:effectLst>
              </a:rPr>
              <a:t>!</a:t>
            </a:r>
            <a:endParaRPr lang="pl-PL" sz="54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marL="0" indent="0" algn="just">
              <a:buNone/>
              <a:tabLst>
                <a:tab pos="449263" algn="l"/>
              </a:tabLst>
            </a:pPr>
            <a:r>
              <a:rPr lang="pl-PL" sz="2300" dirty="0" smtClean="0">
                <a:solidFill>
                  <a:schemeClr val="bg1"/>
                </a:solidFill>
              </a:rPr>
              <a:t>Konsumenci, którzy uważają, że kupiony przez nich produkt nie jest bezpieczny, mogą:</a:t>
            </a:r>
          </a:p>
          <a:p>
            <a:pPr algn="just"/>
            <a:r>
              <a:rPr lang="pl-PL" sz="2300" dirty="0" smtClean="0">
                <a:solidFill>
                  <a:schemeClr val="bg1"/>
                </a:solidFill>
              </a:rPr>
              <a:t>Zgłaszać do UOKIK informacje o niebezpiecznych produktach,</a:t>
            </a:r>
          </a:p>
          <a:p>
            <a:pPr algn="just"/>
            <a:r>
              <a:rPr lang="pl-PL" sz="2300" dirty="0" smtClean="0">
                <a:solidFill>
                  <a:schemeClr val="bg1"/>
                </a:solidFill>
              </a:rPr>
              <a:t>zgłaszać do </a:t>
            </a:r>
            <a:r>
              <a:rPr lang="pl-PL" sz="2300" dirty="0" err="1" smtClean="0">
                <a:solidFill>
                  <a:schemeClr val="bg1"/>
                </a:solidFill>
              </a:rPr>
              <a:t>UOKiK</a:t>
            </a:r>
            <a:r>
              <a:rPr lang="pl-PL" sz="2300" dirty="0" smtClean="0">
                <a:solidFill>
                  <a:schemeClr val="bg1"/>
                </a:solidFill>
              </a:rPr>
              <a:t> uwagi odnośnie działania nadzoru rynku i kontroli w zakresie bezpieczeństwa produktów,</a:t>
            </a:r>
          </a:p>
          <a:p>
            <a:pPr algn="just"/>
            <a:r>
              <a:rPr lang="pl-PL" sz="2300" dirty="0" smtClean="0">
                <a:solidFill>
                  <a:schemeClr val="bg1"/>
                </a:solidFill>
              </a:rPr>
              <a:t>przedstawiać </a:t>
            </a:r>
            <a:r>
              <a:rPr lang="pl-PL" sz="2300" dirty="0" err="1" smtClean="0">
                <a:solidFill>
                  <a:schemeClr val="bg1"/>
                </a:solidFill>
              </a:rPr>
              <a:t>UOKiK</a:t>
            </a:r>
            <a:r>
              <a:rPr lang="pl-PL" sz="2300" dirty="0" smtClean="0">
                <a:solidFill>
                  <a:schemeClr val="bg1"/>
                </a:solidFill>
              </a:rPr>
              <a:t> opinie nt. działań podjętych w związku z uznaniem przez Komisję Europejską produktu za niebezpieczny.</a:t>
            </a:r>
          </a:p>
          <a:p>
            <a:pPr algn="just"/>
            <a:r>
              <a:rPr lang="pl-PL" sz="2300" dirty="0" smtClean="0">
                <a:solidFill>
                  <a:schemeClr val="bg1"/>
                </a:solidFill>
              </a:rPr>
              <a:t>Niezależnie od tego, konsumenci mogą wystąpić z roszczeniem o odszkodowanie na podstawie przepisów kodeksu cywilnego. W tym przypadku przepisy ustawy o ogólnym bezpieczeństwie produktów nie mają zastosowania, a Prezes </a:t>
            </a:r>
            <a:r>
              <a:rPr lang="pl-PL" sz="2300" dirty="0" err="1" smtClean="0">
                <a:solidFill>
                  <a:schemeClr val="bg1"/>
                </a:solidFill>
              </a:rPr>
              <a:t>UOKiK</a:t>
            </a:r>
            <a:r>
              <a:rPr lang="pl-PL" sz="2300" dirty="0" smtClean="0">
                <a:solidFill>
                  <a:schemeClr val="bg1"/>
                </a:solidFill>
              </a:rPr>
              <a:t> nie podejmuje działań. Pomocy w tym zakresie udzielają powiatowi i miejscy rzecznicy konsumentów.</a:t>
            </a:r>
          </a:p>
          <a:p>
            <a:pPr marL="273050" indent="-3175" algn="just">
              <a:buNone/>
            </a:pPr>
            <a:r>
              <a:rPr lang="pl-PL" sz="1800" b="1" dirty="0" err="1" smtClean="0"/>
              <a:t>Żródło</a:t>
            </a:r>
            <a:r>
              <a:rPr lang="pl-PL" sz="1800" b="1" dirty="0" smtClean="0"/>
              <a:t>: https://uokik.gov.pl</a:t>
            </a:r>
            <a:endParaRPr lang="pl-PL" sz="1800" b="1" dirty="0"/>
          </a:p>
        </p:txBody>
      </p:sp>
      <p:sp>
        <p:nvSpPr>
          <p:cNvPr id="3" name="Tytuł 2"/>
          <p:cNvSpPr>
            <a:spLocks noGrp="1"/>
          </p:cNvSpPr>
          <p:nvPr>
            <p:ph type="title"/>
          </p:nvPr>
        </p:nvSpPr>
        <p:spPr>
          <a:xfrm>
            <a:off x="0" y="152400"/>
            <a:ext cx="9144000" cy="1219200"/>
          </a:xfrm>
        </p:spPr>
        <p:txBody>
          <a:bodyPr>
            <a:normAutofit fontScale="90000"/>
          </a:bodyPr>
          <a:lstStyle/>
          <a:p>
            <a:pPr algn="ctr"/>
            <a:r>
              <a:rPr lang="pl-PL" b="1" dirty="0" smtClean="0">
                <a:solidFill>
                  <a:srgbClr val="FFC000"/>
                </a:solidFill>
                <a:effectLst>
                  <a:outerShdw blurRad="38100" dist="38100" dir="2700000" algn="tl">
                    <a:srgbClr val="000000">
                      <a:alpha val="43137"/>
                    </a:srgbClr>
                  </a:outerShdw>
                </a:effectLst>
              </a:rPr>
              <a:t>Co może zrobić konsument, który uważa, że posiada produkt niebezpieczny?</a:t>
            </a:r>
            <a:endParaRPr lang="pl-PL"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algn="just">
              <a:lnSpc>
                <a:spcPct val="150000"/>
              </a:lnSpc>
            </a:pPr>
            <a:r>
              <a:rPr lang="pl-PL" sz="2800" dirty="0" smtClean="0">
                <a:solidFill>
                  <a:schemeClr val="bg1"/>
                </a:solidFill>
              </a:rPr>
              <a:t>żądać od producenta oznakowania produktu ostrzeżeniami o zagrożeniach z nim związanych, </a:t>
            </a:r>
          </a:p>
          <a:p>
            <a:pPr algn="just">
              <a:lnSpc>
                <a:spcPct val="150000"/>
              </a:lnSpc>
            </a:pPr>
            <a:r>
              <a:rPr lang="pl-PL" sz="2800" dirty="0" smtClean="0">
                <a:solidFill>
                  <a:schemeClr val="bg1"/>
                </a:solidFill>
              </a:rPr>
              <a:t>nakazać producentowi ostrzeżenie konsumentów lub powiadomienie opinii publicznej o zagrożeniu, </a:t>
            </a:r>
          </a:p>
          <a:p>
            <a:pPr algn="just">
              <a:lnSpc>
                <a:spcPct val="150000"/>
              </a:lnSpc>
            </a:pPr>
            <a:r>
              <a:rPr lang="pl-PL" sz="2800" dirty="0" smtClean="0">
                <a:solidFill>
                  <a:schemeClr val="bg1"/>
                </a:solidFill>
              </a:rPr>
              <a:t>nakazać wyeliminowanie zagrożeń stwarzanych przez produkt, </a:t>
            </a:r>
          </a:p>
          <a:p>
            <a:pPr algn="just">
              <a:buNone/>
            </a:pPr>
            <a:endParaRPr lang="pl-PL" sz="2400" b="1" dirty="0" smtClean="0"/>
          </a:p>
          <a:p>
            <a:pPr algn="just">
              <a:buNone/>
            </a:pPr>
            <a:endParaRPr lang="pl-PL" sz="2400" b="1" dirty="0" smtClean="0"/>
          </a:p>
          <a:p>
            <a:pPr algn="just">
              <a:buNone/>
            </a:pPr>
            <a:r>
              <a:rPr lang="pl-PL" sz="1800" b="1" dirty="0" err="1" smtClean="0"/>
              <a:t>Żródło</a:t>
            </a:r>
            <a:r>
              <a:rPr lang="pl-PL" sz="1800" b="1" dirty="0" smtClean="0"/>
              <a:t>: https://uokik.gov.pl</a:t>
            </a:r>
            <a:endParaRPr lang="pl-PL" sz="1800" b="1" dirty="0"/>
          </a:p>
        </p:txBody>
      </p:sp>
      <p:sp>
        <p:nvSpPr>
          <p:cNvPr id="3" name="Tytuł 2"/>
          <p:cNvSpPr>
            <a:spLocks noGrp="1"/>
          </p:cNvSpPr>
          <p:nvPr>
            <p:ph type="title"/>
          </p:nvPr>
        </p:nvSpPr>
        <p:spPr>
          <a:xfrm>
            <a:off x="0" y="152400"/>
            <a:ext cx="9144000" cy="1219200"/>
          </a:xfrm>
        </p:spPr>
        <p:txBody>
          <a:bodyPr>
            <a:noAutofit/>
          </a:bodyPr>
          <a:lstStyle/>
          <a:p>
            <a:pPr algn="ctr"/>
            <a:r>
              <a:rPr lang="pl-PL" sz="3600" b="1" dirty="0" smtClean="0">
                <a:solidFill>
                  <a:srgbClr val="FFC000"/>
                </a:solidFill>
                <a:effectLst>
                  <a:outerShdw blurRad="38100" dist="38100" dir="2700000" algn="tl">
                    <a:srgbClr val="000000">
                      <a:alpha val="43137"/>
                    </a:srgbClr>
                  </a:outerShdw>
                </a:effectLst>
              </a:rPr>
              <a:t>Co Prezes </a:t>
            </a:r>
            <a:r>
              <a:rPr lang="pl-PL" sz="3600" b="1" dirty="0" err="1" smtClean="0">
                <a:solidFill>
                  <a:srgbClr val="FFC000"/>
                </a:solidFill>
                <a:effectLst>
                  <a:outerShdw blurRad="38100" dist="38100" dir="2700000" algn="tl">
                    <a:srgbClr val="000000">
                      <a:alpha val="43137"/>
                    </a:srgbClr>
                  </a:outerShdw>
                </a:effectLst>
              </a:rPr>
              <a:t>UOKiK</a:t>
            </a:r>
            <a:r>
              <a:rPr lang="pl-PL" sz="3600" b="1" dirty="0" smtClean="0">
                <a:solidFill>
                  <a:srgbClr val="FFC000"/>
                </a:solidFill>
                <a:effectLst>
                  <a:outerShdw blurRad="38100" dist="38100" dir="2700000" algn="tl">
                    <a:srgbClr val="000000">
                      <a:alpha val="43137"/>
                    </a:srgbClr>
                  </a:outerShdw>
                </a:effectLst>
              </a:rPr>
              <a:t> może zrobić w przypadku uznania, że produktu nie jest bezpieczny?</a:t>
            </a:r>
            <a:endParaRPr lang="pl-PL" sz="36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algn="just">
              <a:lnSpc>
                <a:spcPct val="150000"/>
              </a:lnSpc>
            </a:pPr>
            <a:r>
              <a:rPr lang="pl-PL" dirty="0" smtClean="0">
                <a:solidFill>
                  <a:schemeClr val="bg1"/>
                </a:solidFill>
              </a:rPr>
              <a:t>nakazać producentowi wycofanie produktu z rynku, które polega na odebraniu przez producenta wszystkich egzemplarzy produktu od dystrybutorów i jednoczesnym zakazie prezentowania i oferowania takiego produktu konsumentom, </a:t>
            </a:r>
          </a:p>
          <a:p>
            <a:pPr algn="just">
              <a:lnSpc>
                <a:spcPct val="150000"/>
              </a:lnSpc>
            </a:pPr>
            <a:r>
              <a:rPr lang="pl-PL" dirty="0" smtClean="0">
                <a:solidFill>
                  <a:schemeClr val="bg1"/>
                </a:solidFill>
              </a:rPr>
              <a:t>nakazać producentowi wycofanie produktu od konsumentów i jego zniszczenie, jeżeli jest to jedyny środek zapewniający usunięcie niebezpieczeństwa</a:t>
            </a:r>
          </a:p>
          <a:p>
            <a:pPr marL="273050" indent="-3175" algn="just">
              <a:buNone/>
            </a:pPr>
            <a:r>
              <a:rPr lang="pl-PL" sz="1800" b="1" dirty="0" err="1" smtClean="0"/>
              <a:t>Żródło</a:t>
            </a:r>
            <a:r>
              <a:rPr lang="pl-PL" sz="1800" b="1" dirty="0" smtClean="0"/>
              <a:t>: https://uokik.gov.pl</a:t>
            </a:r>
            <a:endParaRPr lang="pl-PL" sz="1800" b="1" dirty="0"/>
          </a:p>
        </p:txBody>
      </p:sp>
      <p:sp>
        <p:nvSpPr>
          <p:cNvPr id="3" name="Tytuł 2"/>
          <p:cNvSpPr>
            <a:spLocks noGrp="1"/>
          </p:cNvSpPr>
          <p:nvPr>
            <p:ph type="title"/>
          </p:nvPr>
        </p:nvSpPr>
        <p:spPr>
          <a:xfrm>
            <a:off x="0" y="152400"/>
            <a:ext cx="9144000" cy="1219200"/>
          </a:xfrm>
        </p:spPr>
        <p:txBody>
          <a:bodyPr>
            <a:noAutofit/>
          </a:bodyPr>
          <a:lstStyle/>
          <a:p>
            <a:pPr algn="ctr"/>
            <a:r>
              <a:rPr lang="pl-PL" sz="3600" b="1" dirty="0" smtClean="0">
                <a:solidFill>
                  <a:srgbClr val="FFC000"/>
                </a:solidFill>
                <a:effectLst>
                  <a:outerShdw blurRad="38100" dist="38100" dir="2700000" algn="tl">
                    <a:srgbClr val="000000">
                      <a:alpha val="43137"/>
                    </a:srgbClr>
                  </a:outerShdw>
                </a:effectLst>
              </a:rPr>
              <a:t>Co Prezes </a:t>
            </a:r>
            <a:r>
              <a:rPr lang="pl-PL" sz="3600" b="1" dirty="0" err="1" smtClean="0">
                <a:solidFill>
                  <a:srgbClr val="FFC000"/>
                </a:solidFill>
                <a:effectLst>
                  <a:outerShdw blurRad="38100" dist="38100" dir="2700000" algn="tl">
                    <a:srgbClr val="000000">
                      <a:alpha val="43137"/>
                    </a:srgbClr>
                  </a:outerShdw>
                </a:effectLst>
              </a:rPr>
              <a:t>UOKiK</a:t>
            </a:r>
            <a:r>
              <a:rPr lang="pl-PL" sz="3600" b="1" dirty="0" smtClean="0">
                <a:solidFill>
                  <a:srgbClr val="FFC000"/>
                </a:solidFill>
                <a:effectLst>
                  <a:outerShdw blurRad="38100" dist="38100" dir="2700000" algn="tl">
                    <a:srgbClr val="000000">
                      <a:alpha val="43137"/>
                    </a:srgbClr>
                  </a:outerShdw>
                </a:effectLst>
              </a:rPr>
              <a:t> może zrobić w przypadku uznania, że produktu nie jest bezpieczny?</a:t>
            </a:r>
            <a:endParaRPr lang="pl-PL" sz="36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28596" y="2643182"/>
            <a:ext cx="8229600" cy="3428992"/>
          </a:xfrm>
        </p:spPr>
        <p:txBody>
          <a:bodyPr>
            <a:normAutofit/>
          </a:bodyPr>
          <a:lstStyle/>
          <a:p>
            <a:pPr algn="ctr">
              <a:buNone/>
            </a:pPr>
            <a:r>
              <a:rPr lang="pl-PL" sz="4000" dirty="0" smtClean="0">
                <a:solidFill>
                  <a:schemeClr val="bg1"/>
                </a:solidFill>
              </a:rPr>
              <a:t>http://publikacje.uokik.gov.pl/hermes3_pub/</a:t>
            </a:r>
            <a:endParaRPr lang="pl-PL" sz="4000" dirty="0">
              <a:solidFill>
                <a:schemeClr val="bg1"/>
              </a:solidFill>
            </a:endParaRPr>
          </a:p>
        </p:txBody>
      </p:sp>
      <p:sp>
        <p:nvSpPr>
          <p:cNvPr id="3" name="Tytuł 2"/>
          <p:cNvSpPr>
            <a:spLocks noGrp="1"/>
          </p:cNvSpPr>
          <p:nvPr>
            <p:ph type="title"/>
          </p:nvPr>
        </p:nvSpPr>
        <p:spPr>
          <a:xfrm>
            <a:off x="457200" y="152400"/>
            <a:ext cx="8229600" cy="1419212"/>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Rejestr produktów niebezpiecznych</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00240"/>
            <a:ext cx="8229600" cy="4095760"/>
          </a:xfrm>
        </p:spPr>
        <p:txBody>
          <a:bodyPr>
            <a:normAutofit/>
          </a:bodyPr>
          <a:lstStyle/>
          <a:p>
            <a:pPr algn="ctr">
              <a:buNone/>
            </a:pPr>
            <a:r>
              <a:rPr lang="pl-PL" sz="2800" b="1" dirty="0" smtClean="0"/>
              <a:t>Wyrok</a:t>
            </a:r>
          </a:p>
          <a:p>
            <a:pPr algn="ctr">
              <a:buNone/>
            </a:pPr>
            <a:r>
              <a:rPr lang="pl-PL" sz="2800" b="1" dirty="0" smtClean="0"/>
              <a:t>Sądu Najwyższego </a:t>
            </a:r>
          </a:p>
          <a:p>
            <a:pPr algn="ctr">
              <a:buNone/>
            </a:pPr>
            <a:r>
              <a:rPr lang="pl-PL" sz="2800" b="1" dirty="0" smtClean="0"/>
              <a:t>z dnia 2 października 2015 r.</a:t>
            </a:r>
          </a:p>
          <a:p>
            <a:pPr algn="ctr">
              <a:buNone/>
            </a:pPr>
            <a:r>
              <a:rPr lang="pl-PL" sz="3200" b="1" dirty="0" smtClean="0">
                <a:effectLst>
                  <a:outerShdw blurRad="38100" dist="38100" dir="2700000" algn="tl">
                    <a:srgbClr val="000000">
                      <a:alpha val="43137"/>
                    </a:srgbClr>
                  </a:outerShdw>
                </a:effectLst>
              </a:rPr>
              <a:t>II CSK 816/14</a:t>
            </a:r>
          </a:p>
          <a:p>
            <a:endParaRPr lang="pl-PL" sz="2800" b="1" dirty="0"/>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Orzeczenie</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00240"/>
            <a:ext cx="8229600" cy="4095760"/>
          </a:xfrm>
        </p:spPr>
        <p:txBody>
          <a:bodyPr>
            <a:normAutofit/>
          </a:bodyPr>
          <a:lstStyle/>
          <a:p>
            <a:pPr marL="0" indent="0" algn="just">
              <a:buNone/>
            </a:pPr>
            <a:r>
              <a:rPr lang="pl-PL" sz="2800" dirty="0" smtClean="0">
                <a:solidFill>
                  <a:schemeClr val="bg1"/>
                </a:solidFill>
              </a:rPr>
              <a:t>Ciężar dowodu (art. 6 k.c.) co do tego, że dany podmiot wytworzył dany produkt niebezpieczny lub że dany importer przywiózł go na obszar Unii Europejskiej, spoczywa na poszkodowanym.</a:t>
            </a:r>
            <a:endParaRPr lang="pl-PL" sz="2800" b="1"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Orzeczenie</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71678"/>
            <a:ext cx="8229600" cy="4024322"/>
          </a:xfrm>
        </p:spPr>
        <p:txBody>
          <a:bodyPr>
            <a:normAutofit/>
          </a:bodyPr>
          <a:lstStyle/>
          <a:p>
            <a:pPr marL="0" indent="0" algn="ctr">
              <a:buNone/>
            </a:pPr>
            <a:r>
              <a:rPr lang="pl-PL" sz="3200" b="1" dirty="0" smtClean="0">
                <a:solidFill>
                  <a:schemeClr val="bg1"/>
                </a:solidFill>
              </a:rPr>
              <a:t>Art. 449</a:t>
            </a:r>
            <a:r>
              <a:rPr lang="pl-PL" sz="3200" b="1" baseline="30000" dirty="0" smtClean="0">
                <a:solidFill>
                  <a:schemeClr val="bg1"/>
                </a:solidFill>
              </a:rPr>
              <a:t>1</a:t>
            </a:r>
            <a:r>
              <a:rPr lang="pl-PL" sz="3200" b="1" dirty="0" smtClean="0">
                <a:solidFill>
                  <a:schemeClr val="bg1"/>
                </a:solidFill>
              </a:rPr>
              <a:t> § 2 k.c.</a:t>
            </a:r>
          </a:p>
          <a:p>
            <a:pPr marL="0" indent="0" algn="just">
              <a:buNone/>
            </a:pPr>
            <a:r>
              <a:rPr lang="pl-PL" sz="3200" i="1" dirty="0" smtClean="0">
                <a:solidFill>
                  <a:schemeClr val="bg1"/>
                </a:solidFill>
              </a:rPr>
              <a:t>Przez produkt rozumie się </a:t>
            </a:r>
            <a:r>
              <a:rPr lang="pl-PL" sz="3200" i="1" u="sng" dirty="0" smtClean="0">
                <a:solidFill>
                  <a:schemeClr val="bg1"/>
                </a:solidFill>
              </a:rPr>
              <a:t>rzecz ruchomą, choćby została ona połączona z inną rzeczą</a:t>
            </a:r>
            <a:r>
              <a:rPr lang="pl-PL" sz="3200" i="1" dirty="0" smtClean="0">
                <a:solidFill>
                  <a:schemeClr val="bg1"/>
                </a:solidFill>
              </a:rPr>
              <a:t>. Za produkt uważa się także </a:t>
            </a:r>
            <a:r>
              <a:rPr lang="pl-PL" sz="3200" i="1" u="sng" dirty="0" smtClean="0">
                <a:solidFill>
                  <a:schemeClr val="bg1"/>
                </a:solidFill>
              </a:rPr>
              <a:t>zwierzęta i energię elektryczną</a:t>
            </a:r>
            <a:r>
              <a:rPr lang="pl-PL" sz="3200" i="1" dirty="0" smtClean="0">
                <a:solidFill>
                  <a:schemeClr val="bg1"/>
                </a:solidFill>
              </a:rPr>
              <a:t>.</a:t>
            </a:r>
            <a:endParaRPr lang="pl-PL" sz="3200" i="1"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Produkt</a:t>
            </a:r>
            <a:endParaRPr lang="pl-PL" sz="66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1857364"/>
            <a:ext cx="8229600" cy="2000264"/>
          </a:xfrm>
        </p:spPr>
        <p:txBody>
          <a:bodyPr>
            <a:normAutofit/>
          </a:bodyPr>
          <a:lstStyle/>
          <a:p>
            <a:pPr algn="ctr"/>
            <a:r>
              <a:rPr lang="pl-PL" sz="5400" b="1" dirty="0" smtClean="0">
                <a:solidFill>
                  <a:srgbClr val="FFC000"/>
                </a:solidFill>
                <a:effectLst>
                  <a:outerShdw blurRad="38100" dist="38100" dir="2700000" algn="tl">
                    <a:srgbClr val="000000">
                      <a:alpha val="43137"/>
                    </a:srgbClr>
                  </a:outerShdw>
                </a:effectLst>
              </a:rPr>
              <a:t>Dziękuję za uwagę!</a:t>
            </a:r>
            <a:br>
              <a:rPr lang="pl-PL" sz="5400" b="1" dirty="0" smtClean="0">
                <a:solidFill>
                  <a:srgbClr val="FFC000"/>
                </a:solidFill>
                <a:effectLst>
                  <a:outerShdw blurRad="38100" dist="38100" dir="2700000" algn="tl">
                    <a:srgbClr val="000000">
                      <a:alpha val="43137"/>
                    </a:srgbClr>
                  </a:outerShdw>
                </a:effectLst>
              </a:rPr>
            </a:br>
            <a:r>
              <a:rPr lang="pl-PL" sz="5400" b="1" dirty="0" smtClean="0">
                <a:solidFill>
                  <a:srgbClr val="FFC000"/>
                </a:solidFill>
                <a:effectLst>
                  <a:outerShdw blurRad="38100" dist="38100" dir="2700000" algn="tl">
                    <a:srgbClr val="000000">
                      <a:alpha val="43137"/>
                    </a:srgbClr>
                  </a:outerShdw>
                </a:effectLst>
              </a:rPr>
              <a:t> </a:t>
            </a:r>
            <a:r>
              <a:rPr lang="pl-PL" sz="5400" b="1" dirty="0" smtClean="0">
                <a:solidFill>
                  <a:srgbClr val="FFC000"/>
                </a:solidFill>
                <a:effectLst>
                  <a:outerShdw blurRad="38100" dist="38100" dir="2700000" algn="tl">
                    <a:srgbClr val="000000">
                      <a:alpha val="43137"/>
                    </a:srgbClr>
                  </a:outerShdw>
                </a:effectLst>
                <a:sym typeface="Wingdings" pitchFamily="2" charset="2"/>
              </a:rPr>
              <a:t></a:t>
            </a:r>
            <a:endParaRPr lang="pl-PL" sz="54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4762520"/>
          </a:xfrm>
        </p:spPr>
        <p:txBody>
          <a:bodyPr>
            <a:noAutofit/>
          </a:bodyPr>
          <a:lstStyle/>
          <a:p>
            <a:pPr marL="0" indent="0" algn="ctr">
              <a:buNone/>
            </a:pPr>
            <a:r>
              <a:rPr lang="pl-PL" sz="3200" b="1" dirty="0" smtClean="0">
                <a:solidFill>
                  <a:schemeClr val="bg1"/>
                </a:solidFill>
              </a:rPr>
              <a:t>Art. 449</a:t>
            </a:r>
            <a:r>
              <a:rPr lang="pl-PL" sz="3200" b="1" baseline="30000" dirty="0" smtClean="0">
                <a:solidFill>
                  <a:schemeClr val="bg1"/>
                </a:solidFill>
              </a:rPr>
              <a:t>1</a:t>
            </a:r>
            <a:r>
              <a:rPr lang="pl-PL" sz="3200" b="1" dirty="0" smtClean="0">
                <a:solidFill>
                  <a:schemeClr val="bg1"/>
                </a:solidFill>
              </a:rPr>
              <a:t> § 3 k.c.</a:t>
            </a:r>
          </a:p>
          <a:p>
            <a:pPr marL="0" indent="0" algn="just">
              <a:buNone/>
            </a:pPr>
            <a:r>
              <a:rPr lang="pl-PL" i="1" dirty="0" smtClean="0">
                <a:solidFill>
                  <a:schemeClr val="bg1"/>
                </a:solidFill>
              </a:rPr>
              <a:t>Niebezpieczny jest </a:t>
            </a:r>
            <a:r>
              <a:rPr lang="pl-PL" i="1" u="sng" dirty="0" smtClean="0">
                <a:solidFill>
                  <a:schemeClr val="bg1"/>
                </a:solidFill>
              </a:rPr>
              <a:t>produkt niezapewniający bezpieczeństwa, jakiego można oczekiwać, uwzględniając normalne użycie produktu</a:t>
            </a:r>
            <a:r>
              <a:rPr lang="pl-PL" i="1" dirty="0" smtClean="0">
                <a:solidFill>
                  <a:schemeClr val="bg1"/>
                </a:solidFill>
              </a:rPr>
              <a:t>. O tym, czy produkt jest bezpieczny, decydują okoliczności z chwili wprowadzenia go do obrotu, a zwłaszcza sposób zaprezentowania go na rynku oraz podane konsumentowi informacje o właściwościach produktu. Produkt nie może być uznany za niezapewniający bezpieczeństwa tylko dlatego, że później wprowadzono do obrotu podobny produkt ulepszony.</a:t>
            </a:r>
            <a:endParaRPr lang="pl-PL" i="1"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Produkt niebezpieczny</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algn="just"/>
            <a:r>
              <a:rPr lang="pl-PL" dirty="0" smtClean="0">
                <a:solidFill>
                  <a:schemeClr val="bg1"/>
                </a:solidFill>
              </a:rPr>
              <a:t>Za szkodę, wyrządzoną komukolwiek, </a:t>
            </a:r>
            <a:r>
              <a:rPr lang="pl-PL" b="1" dirty="0" smtClean="0">
                <a:solidFill>
                  <a:schemeClr val="bg1"/>
                </a:solidFill>
              </a:rPr>
              <a:t>odpowiada przedsiębiorca, który produkt wytwarza</a:t>
            </a:r>
            <a:r>
              <a:rPr lang="pl-PL" dirty="0" smtClean="0">
                <a:solidFill>
                  <a:schemeClr val="bg1"/>
                </a:solidFill>
              </a:rPr>
              <a:t> i każdy, </a:t>
            </a:r>
            <a:r>
              <a:rPr lang="pl-PL" b="1" dirty="0" smtClean="0">
                <a:solidFill>
                  <a:schemeClr val="bg1"/>
                </a:solidFill>
              </a:rPr>
              <a:t>kto podaje się za producenta</a:t>
            </a:r>
            <a:r>
              <a:rPr lang="pl-PL" dirty="0" smtClean="0">
                <a:solidFill>
                  <a:schemeClr val="bg1"/>
                </a:solidFill>
              </a:rPr>
              <a:t>, oraz </a:t>
            </a:r>
            <a:r>
              <a:rPr lang="pl-PL" b="1" dirty="0" smtClean="0">
                <a:solidFill>
                  <a:schemeClr val="bg1"/>
                </a:solidFill>
              </a:rPr>
              <a:t>importer, który wprowadza produkt do obrotu</a:t>
            </a:r>
            <a:r>
              <a:rPr lang="pl-PL" dirty="0" smtClean="0">
                <a:solidFill>
                  <a:schemeClr val="bg1"/>
                </a:solidFill>
              </a:rPr>
              <a:t>;</a:t>
            </a:r>
          </a:p>
          <a:p>
            <a:pPr algn="just"/>
            <a:r>
              <a:rPr lang="pl-PL" dirty="0" smtClean="0">
                <a:solidFill>
                  <a:schemeClr val="bg1"/>
                </a:solidFill>
              </a:rPr>
              <a:t>producent czy importer </a:t>
            </a:r>
            <a:r>
              <a:rPr lang="pl-PL" b="1" dirty="0" smtClean="0">
                <a:solidFill>
                  <a:schemeClr val="bg1"/>
                </a:solidFill>
              </a:rPr>
              <a:t>nie odpowiada za szkodę, jeżeli nie wprowadził produktu do obrotu</a:t>
            </a:r>
            <a:r>
              <a:rPr lang="pl-PL" dirty="0" smtClean="0">
                <a:solidFill>
                  <a:schemeClr val="bg1"/>
                </a:solidFill>
              </a:rPr>
              <a:t>;</a:t>
            </a:r>
          </a:p>
          <a:p>
            <a:pPr algn="just"/>
            <a:r>
              <a:rPr lang="pl-PL" dirty="0" smtClean="0">
                <a:solidFill>
                  <a:schemeClr val="bg1"/>
                </a:solidFill>
              </a:rPr>
              <a:t>jeżeli nie wiadomo, kto jest producentem, odpowiada </a:t>
            </a:r>
            <a:r>
              <a:rPr lang="pl-PL" b="1" dirty="0" smtClean="0">
                <a:solidFill>
                  <a:schemeClr val="bg1"/>
                </a:solidFill>
              </a:rPr>
              <a:t>ten, kto zbył produkt</a:t>
            </a:r>
            <a:r>
              <a:rPr lang="pl-PL" dirty="0" smtClean="0">
                <a:solidFill>
                  <a:schemeClr val="bg1"/>
                </a:solidFill>
              </a:rPr>
              <a:t>, </a:t>
            </a:r>
            <a:r>
              <a:rPr lang="pl-PL" u="sng" dirty="0" smtClean="0">
                <a:solidFill>
                  <a:schemeClr val="bg1"/>
                </a:solidFill>
              </a:rPr>
              <a:t>chyba że w ciągu miesiąca wskaże producenta lub importera</a:t>
            </a:r>
            <a:r>
              <a:rPr lang="pl-PL" dirty="0" smtClean="0">
                <a:solidFill>
                  <a:schemeClr val="bg1"/>
                </a:solidFill>
              </a:rPr>
              <a:t>;</a:t>
            </a:r>
          </a:p>
          <a:p>
            <a:pPr algn="just"/>
            <a:r>
              <a:rPr lang="pl-PL" dirty="0" smtClean="0">
                <a:solidFill>
                  <a:schemeClr val="bg1"/>
                </a:solidFill>
              </a:rPr>
              <a:t>roszczenie o naprawienie szkody ulega </a:t>
            </a:r>
            <a:r>
              <a:rPr lang="pl-PL" b="1" dirty="0" smtClean="0">
                <a:solidFill>
                  <a:schemeClr val="bg1"/>
                </a:solidFill>
              </a:rPr>
              <a:t>przedawnieniu po trzech latach</a:t>
            </a:r>
            <a:r>
              <a:rPr lang="pl-PL" dirty="0" smtClean="0">
                <a:solidFill>
                  <a:schemeClr val="bg1"/>
                </a:solidFill>
              </a:rPr>
              <a:t> od rozpoznania szkody i odpowiedzialnego.</a:t>
            </a:r>
            <a:endParaRPr lang="pl-PL" dirty="0">
              <a:solidFill>
                <a:schemeClr val="bg1"/>
              </a:solidFill>
            </a:endParaRPr>
          </a:p>
        </p:txBody>
      </p:sp>
      <p:sp>
        <p:nvSpPr>
          <p:cNvPr id="3" name="Tytuł 2"/>
          <p:cNvSpPr>
            <a:spLocks noGrp="1"/>
          </p:cNvSpPr>
          <p:nvPr>
            <p:ph type="title"/>
          </p:nvPr>
        </p:nvSpPr>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Zasady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normAutofit/>
          </a:bodyPr>
          <a:lstStyle/>
          <a:p>
            <a:pPr marL="0" indent="0" algn="just">
              <a:buNone/>
            </a:pPr>
            <a:r>
              <a:rPr lang="pl-PL" sz="3200" dirty="0" smtClean="0">
                <a:solidFill>
                  <a:schemeClr val="bg1"/>
                </a:solidFill>
              </a:rPr>
              <a:t>Wprowadzenie do obrotu niebezpiecznego towaru powodującego szkodę, stanowi czyn niedozwolony. Przepis art. 415 k.c. stanowi podstawę odpowiedzialności producenta w braku uregulowań szczególnych, które obecnie zawarte są w art. 449</a:t>
            </a:r>
            <a:r>
              <a:rPr lang="pl-PL" sz="3200" baseline="30000" dirty="0" smtClean="0">
                <a:solidFill>
                  <a:schemeClr val="bg1"/>
                </a:solidFill>
              </a:rPr>
              <a:t>1</a:t>
            </a:r>
            <a:r>
              <a:rPr lang="pl-PL" sz="3200" dirty="0" smtClean="0">
                <a:solidFill>
                  <a:schemeClr val="bg1"/>
                </a:solidFill>
              </a:rPr>
              <a:t>-449</a:t>
            </a:r>
            <a:r>
              <a:rPr lang="pl-PL" sz="3200" baseline="30000" dirty="0" smtClean="0">
                <a:solidFill>
                  <a:schemeClr val="bg1"/>
                </a:solidFill>
              </a:rPr>
              <a:t>11</a:t>
            </a:r>
            <a:r>
              <a:rPr lang="pl-PL" sz="3200" dirty="0" smtClean="0">
                <a:solidFill>
                  <a:schemeClr val="bg1"/>
                </a:solidFill>
              </a:rPr>
              <a:t> k.c</a:t>
            </a:r>
            <a:r>
              <a:rPr lang="pl-PL" sz="3600" dirty="0" smtClean="0">
                <a:solidFill>
                  <a:schemeClr val="bg1"/>
                </a:solidFill>
              </a:rPr>
              <a:t>. </a:t>
            </a:r>
          </a:p>
          <a:p>
            <a:pPr marL="0" indent="0" algn="ctr">
              <a:buNone/>
            </a:pPr>
            <a:r>
              <a:rPr lang="pl-PL" sz="3600" dirty="0" smtClean="0">
                <a:solidFill>
                  <a:srgbClr val="FFC000"/>
                </a:solidFill>
                <a:effectLst>
                  <a:outerShdw blurRad="38100" dist="38100" dir="2700000" algn="tl">
                    <a:srgbClr val="000000">
                      <a:alpha val="43137"/>
                    </a:srgbClr>
                  </a:outerShdw>
                </a:effectLst>
              </a:rPr>
              <a:t>wyrok SN z dnia 12 lipca 2002r. </a:t>
            </a:r>
            <a:br>
              <a:rPr lang="pl-PL" sz="3600" dirty="0" smtClean="0">
                <a:solidFill>
                  <a:srgbClr val="FFC000"/>
                </a:solidFill>
                <a:effectLst>
                  <a:outerShdw blurRad="38100" dist="38100" dir="2700000" algn="tl">
                    <a:srgbClr val="000000">
                      <a:alpha val="43137"/>
                    </a:srgbClr>
                  </a:outerShdw>
                </a:effectLst>
              </a:rPr>
            </a:br>
            <a:r>
              <a:rPr lang="pl-PL" sz="3600" dirty="0" smtClean="0">
                <a:solidFill>
                  <a:srgbClr val="FFC000"/>
                </a:solidFill>
                <a:effectLst>
                  <a:outerShdw blurRad="38100" dist="38100" dir="2700000" algn="tl">
                    <a:srgbClr val="000000">
                      <a:alpha val="43137"/>
                    </a:srgbClr>
                  </a:outerShdw>
                </a:effectLst>
              </a:rPr>
              <a:t>V CKN 1112/00</a:t>
            </a:r>
            <a:endParaRPr lang="pl-PL" sz="3600" dirty="0">
              <a:solidFill>
                <a:srgbClr val="FFC000"/>
              </a:solidFill>
              <a:effectLst>
                <a:outerShdw blurRad="38100" dist="38100" dir="2700000" algn="tl">
                  <a:srgbClr val="000000">
                    <a:alpha val="43137"/>
                  </a:srgbClr>
                </a:outerShdw>
              </a:effectLst>
            </a:endParaRPr>
          </a:p>
        </p:txBody>
      </p:sp>
      <p:sp>
        <p:nvSpPr>
          <p:cNvPr id="3" name="Tytuł 2"/>
          <p:cNvSpPr>
            <a:spLocks noGrp="1"/>
          </p:cNvSpPr>
          <p:nvPr>
            <p:ph type="title"/>
          </p:nvPr>
        </p:nvSpPr>
        <p:spPr>
          <a:xfrm>
            <a:off x="428596" y="152400"/>
            <a:ext cx="8258204" cy="1562088"/>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Deliktowy charakter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lstStyle/>
          <a:p>
            <a:pPr algn="ctr">
              <a:buNone/>
            </a:pPr>
            <a:r>
              <a:rPr lang="pl-PL" sz="3200" b="1" dirty="0" smtClean="0">
                <a:solidFill>
                  <a:schemeClr val="bg1"/>
                </a:solidFill>
              </a:rPr>
              <a:t>Art.  449</a:t>
            </a:r>
            <a:r>
              <a:rPr lang="pl-PL" sz="3200" b="1" baseline="30000" dirty="0" smtClean="0">
                <a:solidFill>
                  <a:schemeClr val="bg1"/>
                </a:solidFill>
              </a:rPr>
              <a:t>4</a:t>
            </a:r>
            <a:r>
              <a:rPr lang="pl-PL" sz="3200" b="1" dirty="0" smtClean="0">
                <a:solidFill>
                  <a:schemeClr val="bg1"/>
                </a:solidFill>
              </a:rPr>
              <a:t> k.c.</a:t>
            </a:r>
          </a:p>
          <a:p>
            <a:pPr marL="0" indent="0" algn="just">
              <a:lnSpc>
                <a:spcPct val="150000"/>
              </a:lnSpc>
              <a:buNone/>
            </a:pPr>
            <a:r>
              <a:rPr lang="pl-PL" sz="3200" dirty="0" smtClean="0">
                <a:solidFill>
                  <a:schemeClr val="bg1"/>
                </a:solidFill>
              </a:rPr>
              <a:t>Domniemywa się, że produkt niebezpieczny, który spowodował szkodę, został wytworzony i wprowadzony do obrotu w zakresie działalności gospodarczej producenta.</a:t>
            </a:r>
          </a:p>
          <a:p>
            <a:endParaRPr lang="pl-PL" dirty="0"/>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Domniemanie</a:t>
            </a:r>
            <a:endParaRPr lang="pl-PL" sz="54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4905396"/>
          </a:xfrm>
        </p:spPr>
        <p:txBody>
          <a:bodyPr>
            <a:normAutofit fontScale="92500" lnSpcReduction="10000"/>
          </a:bodyPr>
          <a:lstStyle/>
          <a:p>
            <a:pPr marL="0" indent="0" algn="ctr">
              <a:buNone/>
            </a:pPr>
            <a:r>
              <a:rPr lang="pl-PL" sz="3200" b="1" dirty="0" smtClean="0">
                <a:solidFill>
                  <a:schemeClr val="bg1"/>
                </a:solidFill>
              </a:rPr>
              <a:t>Art. 449</a:t>
            </a:r>
            <a:r>
              <a:rPr lang="pl-PL" sz="3200" b="1" baseline="30000" dirty="0" smtClean="0">
                <a:solidFill>
                  <a:schemeClr val="bg1"/>
                </a:solidFill>
              </a:rPr>
              <a:t>5</a:t>
            </a:r>
            <a:r>
              <a:rPr lang="pl-PL" sz="3200" b="1" dirty="0" smtClean="0">
                <a:solidFill>
                  <a:schemeClr val="bg1"/>
                </a:solidFill>
              </a:rPr>
              <a:t> k.c.</a:t>
            </a:r>
            <a:endParaRPr lang="pl-PL" b="1" dirty="0" smtClean="0">
              <a:solidFill>
                <a:schemeClr val="bg1"/>
              </a:solidFill>
            </a:endParaRPr>
          </a:p>
          <a:p>
            <a:pPr marL="0" indent="0" algn="just">
              <a:buNone/>
            </a:pPr>
            <a:r>
              <a:rPr lang="pl-PL" sz="3000" dirty="0" smtClean="0">
                <a:solidFill>
                  <a:schemeClr val="bg1"/>
                </a:solidFill>
              </a:rPr>
              <a:t>§ 1. </a:t>
            </a:r>
            <a:r>
              <a:rPr lang="pl-PL" sz="3000" b="1" dirty="0" smtClean="0">
                <a:solidFill>
                  <a:srgbClr val="FFC000"/>
                </a:solidFill>
              </a:rPr>
              <a:t>Wytwórca materiału, surowca albo części składowej produktu</a:t>
            </a:r>
            <a:r>
              <a:rPr lang="pl-PL" sz="3000" b="1" dirty="0" smtClean="0">
                <a:solidFill>
                  <a:schemeClr val="bg1"/>
                </a:solidFill>
              </a:rPr>
              <a:t> </a:t>
            </a:r>
            <a:r>
              <a:rPr lang="pl-PL" sz="3000" dirty="0" smtClean="0">
                <a:solidFill>
                  <a:schemeClr val="bg1"/>
                </a:solidFill>
              </a:rPr>
              <a:t>odpowiada tak jak producent, chyba że wyłączną przyczyną szkody była wadliwa konstrukcja produktu lub  wskazówki producenta.</a:t>
            </a:r>
          </a:p>
          <a:p>
            <a:pPr marL="0" indent="0" algn="just">
              <a:buNone/>
            </a:pPr>
            <a:r>
              <a:rPr lang="pl-PL" sz="3000" dirty="0" smtClean="0">
                <a:solidFill>
                  <a:schemeClr val="bg1"/>
                </a:solidFill>
              </a:rPr>
              <a:t>§ 2. Kto przez umieszczenie na produkcie swojej nazwy, znaku towarowego lub innego oznaczenia odróżniającego podaje się za producenta, odpowiada jak producent. Tak samo odpowiada ten, kto produkt pochodzenia zagranicznego wprowadza do obrotu krajowego w zakresie swojej działalności gospodarczej </a:t>
            </a:r>
            <a:r>
              <a:rPr lang="pl-PL" sz="3000" dirty="0" smtClean="0">
                <a:solidFill>
                  <a:srgbClr val="FFC000"/>
                </a:solidFill>
              </a:rPr>
              <a:t>(</a:t>
            </a:r>
            <a:r>
              <a:rPr lang="pl-PL" sz="3000" b="1" dirty="0" smtClean="0">
                <a:solidFill>
                  <a:srgbClr val="FFC000"/>
                </a:solidFill>
              </a:rPr>
              <a:t>importer)</a:t>
            </a:r>
            <a:r>
              <a:rPr lang="pl-PL" sz="3000" dirty="0" smtClean="0">
                <a:solidFill>
                  <a:schemeClr val="bg1"/>
                </a:solidFill>
              </a:rPr>
              <a:t>.</a:t>
            </a:r>
          </a:p>
          <a:p>
            <a:endParaRPr lang="pl-PL" dirty="0"/>
          </a:p>
        </p:txBody>
      </p:sp>
      <p:sp>
        <p:nvSpPr>
          <p:cNvPr id="3" name="Tytuł 2"/>
          <p:cNvSpPr>
            <a:spLocks noGrp="1"/>
          </p:cNvSpPr>
          <p:nvPr>
            <p:ph type="title"/>
          </p:nvPr>
        </p:nvSpPr>
        <p:spPr>
          <a:xfrm>
            <a:off x="0" y="152400"/>
            <a:ext cx="9144000" cy="1133460"/>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Odpowiedzialność rozszerzona</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noAutofit/>
          </a:bodyPr>
          <a:lstStyle/>
          <a:p>
            <a:pPr marL="0" indent="0" algn="ctr">
              <a:buNone/>
            </a:pPr>
            <a:r>
              <a:rPr lang="pl-PL" sz="2800" b="1" dirty="0" smtClean="0">
                <a:solidFill>
                  <a:schemeClr val="bg1"/>
                </a:solidFill>
              </a:rPr>
              <a:t>449</a:t>
            </a:r>
            <a:r>
              <a:rPr lang="pl-PL" sz="2800" b="1" baseline="30000" dirty="0" smtClean="0">
                <a:solidFill>
                  <a:schemeClr val="bg1"/>
                </a:solidFill>
              </a:rPr>
              <a:t>5</a:t>
            </a:r>
            <a:r>
              <a:rPr lang="pl-PL" sz="2800" b="1" dirty="0" smtClean="0">
                <a:solidFill>
                  <a:schemeClr val="bg1"/>
                </a:solidFill>
              </a:rPr>
              <a:t> § 3 k.c.</a:t>
            </a:r>
            <a:r>
              <a:rPr lang="pl-PL" sz="2800" dirty="0" smtClean="0">
                <a:solidFill>
                  <a:schemeClr val="bg1"/>
                </a:solidFill>
              </a:rPr>
              <a:t> </a:t>
            </a:r>
          </a:p>
          <a:p>
            <a:pPr marL="0" indent="0" algn="just">
              <a:buNone/>
            </a:pPr>
            <a:r>
              <a:rPr lang="pl-PL" sz="2800" dirty="0" smtClean="0">
                <a:solidFill>
                  <a:schemeClr val="bg1"/>
                </a:solidFill>
              </a:rPr>
              <a:t>Producent oraz osoby wymienione w paragrafach poprzedzających (wytwórca oraz importer) odpowiadają solidarnie.</a:t>
            </a:r>
          </a:p>
          <a:p>
            <a:pPr marL="0" indent="0" algn="ctr">
              <a:buNone/>
            </a:pPr>
            <a:r>
              <a:rPr lang="pl-PL" sz="2800" b="1" dirty="0" smtClean="0">
                <a:solidFill>
                  <a:schemeClr val="bg1"/>
                </a:solidFill>
              </a:rPr>
              <a:t>Art.  449</a:t>
            </a:r>
            <a:r>
              <a:rPr lang="pl-PL" sz="2800" b="1" baseline="30000" dirty="0" smtClean="0">
                <a:solidFill>
                  <a:schemeClr val="bg1"/>
                </a:solidFill>
              </a:rPr>
              <a:t>6</a:t>
            </a:r>
            <a:r>
              <a:rPr lang="pl-PL" sz="2800" b="1" dirty="0" smtClean="0">
                <a:solidFill>
                  <a:schemeClr val="bg1"/>
                </a:solidFill>
              </a:rPr>
              <a:t> k.c.</a:t>
            </a:r>
          </a:p>
          <a:p>
            <a:pPr marL="0" indent="0" algn="just">
              <a:buNone/>
            </a:pPr>
            <a:r>
              <a:rPr lang="pl-PL" sz="2800" dirty="0" smtClean="0">
                <a:solidFill>
                  <a:schemeClr val="bg1"/>
                </a:solidFill>
              </a:rPr>
              <a:t>Jeżeli za szkodę wyrządzoną przez produkt niebezpieczny odpowiada także osoba trzecia, odpowiedzialność tej osoby i osób wymienionych w artykułach poprzedzających jest solidarna. </a:t>
            </a:r>
            <a:r>
              <a:rPr lang="pl-PL" sz="2800" dirty="0" smtClean="0"/>
              <a:t>Przepisy art. 441 § 2 i 3 stosuje się odpowiednio.</a:t>
            </a:r>
            <a:endParaRPr lang="pl-PL" sz="2800" dirty="0" smtClean="0">
              <a:solidFill>
                <a:schemeClr val="bg1"/>
              </a:solidFill>
            </a:endParaRPr>
          </a:p>
          <a:p>
            <a:pPr marL="0" indent="0">
              <a:buNone/>
            </a:pPr>
            <a:endParaRPr lang="pl-PL" sz="2800" dirty="0" smtClean="0">
              <a:solidFill>
                <a:schemeClr val="bg1"/>
              </a:solidFill>
            </a:endParaRPr>
          </a:p>
        </p:txBody>
      </p:sp>
      <p:sp>
        <p:nvSpPr>
          <p:cNvPr id="3" name="Tytuł 2"/>
          <p:cNvSpPr>
            <a:spLocks noGrp="1"/>
          </p:cNvSpPr>
          <p:nvPr>
            <p:ph type="title"/>
          </p:nvPr>
        </p:nvSpPr>
        <p:spPr>
          <a:xfrm>
            <a:off x="457200" y="152400"/>
            <a:ext cx="8229600" cy="1490650"/>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Charakter solidarny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85926"/>
            <a:ext cx="8229600" cy="4310074"/>
          </a:xfrm>
        </p:spPr>
        <p:txBody>
          <a:bodyPr>
            <a:normAutofit/>
          </a:bodyPr>
          <a:lstStyle/>
          <a:p>
            <a:pPr algn="ctr">
              <a:buNone/>
            </a:pPr>
            <a:endParaRPr lang="pl-PL" sz="2800" b="1" dirty="0" smtClean="0">
              <a:solidFill>
                <a:schemeClr val="bg1"/>
              </a:solidFill>
            </a:endParaRPr>
          </a:p>
          <a:p>
            <a:pPr algn="ctr">
              <a:buNone/>
            </a:pPr>
            <a:r>
              <a:rPr lang="pl-PL" sz="2800" b="1" dirty="0" smtClean="0">
                <a:solidFill>
                  <a:schemeClr val="bg1"/>
                </a:solidFill>
              </a:rPr>
              <a:t>To znaczy...?</a:t>
            </a:r>
          </a:p>
          <a:p>
            <a:pPr marL="0" indent="0" algn="just">
              <a:lnSpc>
                <a:spcPct val="150000"/>
              </a:lnSpc>
              <a:buNone/>
            </a:pPr>
            <a:r>
              <a:rPr lang="pl-PL" sz="2800" dirty="0" smtClean="0">
                <a:solidFill>
                  <a:schemeClr val="bg1"/>
                </a:solidFill>
              </a:rPr>
              <a:t>To znaczy, że konsument może dochodzić swoich praw od tego podmiotu, do którego ma łatwiejszy dostęp, a podmiotowi temu przysługiwać będzie ewentualne prawo regresu. </a:t>
            </a:r>
            <a:endParaRPr lang="pl-PL" sz="2800" dirty="0">
              <a:solidFill>
                <a:schemeClr val="bg1"/>
              </a:solidFill>
            </a:endParaRPr>
          </a:p>
        </p:txBody>
      </p:sp>
      <p:sp>
        <p:nvSpPr>
          <p:cNvPr id="3" name="Tytuł 2"/>
          <p:cNvSpPr>
            <a:spLocks noGrp="1"/>
          </p:cNvSpPr>
          <p:nvPr>
            <p:ph type="title"/>
          </p:nvPr>
        </p:nvSpPr>
        <p:spPr>
          <a:xfrm>
            <a:off x="457200" y="152400"/>
            <a:ext cx="8229600" cy="1490650"/>
          </a:xfrm>
        </p:spPr>
        <p:txBody>
          <a:bodyPr>
            <a:noAutofit/>
          </a:bodyPr>
          <a:lstStyle/>
          <a:p>
            <a:pPr algn="ctr"/>
            <a:r>
              <a:rPr lang="pl-PL" sz="4800" b="1" dirty="0" smtClean="0">
                <a:solidFill>
                  <a:srgbClr val="FFC000"/>
                </a:solidFill>
                <a:effectLst>
                  <a:outerShdw blurRad="38100" dist="38100" dir="2700000" algn="tl">
                    <a:srgbClr val="000000">
                      <a:alpha val="43137"/>
                    </a:srgbClr>
                  </a:outerShdw>
                </a:effectLst>
              </a:rPr>
              <a:t>Charakter solidarny odpowiedzialności</a:t>
            </a:r>
            <a:endParaRPr lang="pl-PL"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159</TotalTime>
  <Words>694</Words>
  <Application>Microsoft Office PowerPoint</Application>
  <PresentationFormat>Pokaz na ekranie (4:3)</PresentationFormat>
  <Paragraphs>72</Paragraphs>
  <Slides>20</Slides>
  <Notes>0</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Papier</vt:lpstr>
      <vt:lpstr>Ochrona przed produktem niebezpiecznym</vt:lpstr>
      <vt:lpstr>Produkt</vt:lpstr>
      <vt:lpstr>Produkt niebezpieczny</vt:lpstr>
      <vt:lpstr>Zasady odpowiedzialności</vt:lpstr>
      <vt:lpstr>Deliktowy charakter odpowiedzialności</vt:lpstr>
      <vt:lpstr>Domniemanie</vt:lpstr>
      <vt:lpstr>Odpowiedzialność rozszerzona</vt:lpstr>
      <vt:lpstr>Charakter solidarny odpowiedzialności</vt:lpstr>
      <vt:lpstr>Charakter solidarny odpowiedzialności</vt:lpstr>
      <vt:lpstr>Zwolnienie od odpowiedzialności</vt:lpstr>
      <vt:lpstr>Granice odpowiedzialności</vt:lpstr>
      <vt:lpstr>Przedawnienie roszczeń</vt:lpstr>
      <vt:lpstr>!</vt:lpstr>
      <vt:lpstr>Co może zrobić konsument, który uważa, że posiada produkt niebezpieczny?</vt:lpstr>
      <vt:lpstr>Co Prezes UOKiK może zrobić w przypadku uznania, że produktu nie jest bezpieczny?</vt:lpstr>
      <vt:lpstr>Co Prezes UOKiK może zrobić w przypadku uznania, że produktu nie jest bezpieczny?</vt:lpstr>
      <vt:lpstr>Rejestr produktów niebezpiecznych</vt:lpstr>
      <vt:lpstr>Orzeczenie</vt:lpstr>
      <vt:lpstr>Orzeczenie</vt:lpstr>
      <vt:lpstr>Dziękuję za uwagę!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przed produktem niebezpiecznym</dc:title>
  <dc:creator>Barbara Denisiuk</dc:creator>
  <cp:lastModifiedBy>Barbara Denisiuk</cp:lastModifiedBy>
  <cp:revision>23</cp:revision>
  <dcterms:created xsi:type="dcterms:W3CDTF">2016-03-04T19:46:13Z</dcterms:created>
  <dcterms:modified xsi:type="dcterms:W3CDTF">2016-03-06T21:29:23Z</dcterms:modified>
</cp:coreProperties>
</file>